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dp" ContentType="image/vnd.ms-photo"/>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9" r:id="rId3"/>
    <p:sldId id="266" r:id="rId4"/>
    <p:sldId id="264" r:id="rId5"/>
    <p:sldId id="267" r:id="rId6"/>
    <p:sldId id="273" r:id="rId7"/>
    <p:sldId id="272" r:id="rId8"/>
    <p:sldId id="271" r:id="rId9"/>
    <p:sldId id="270" r:id="rId10"/>
    <p:sldId id="274" r:id="rId11"/>
    <p:sldId id="275" r:id="rId13"/>
    <p:sldId id="284" r:id="rId14"/>
    <p:sldId id="276" r:id="rId15"/>
    <p:sldId id="288" r:id="rId16"/>
    <p:sldId id="292" r:id="rId17"/>
    <p:sldId id="289" r:id="rId18"/>
    <p:sldId id="290" r:id="rId19"/>
    <p:sldId id="291" r:id="rId20"/>
    <p:sldId id="293" r:id="rId21"/>
    <p:sldId id="295" r:id="rId22"/>
    <p:sldId id="297" r:id="rId23"/>
    <p:sldId id="300" r:id="rId24"/>
    <p:sldId id="299" r:id="rId25"/>
    <p:sldId id="303" r:id="rId26"/>
    <p:sldId id="305" r:id="rId27"/>
    <p:sldId id="306" r:id="rId28"/>
    <p:sldId id="309" r:id="rId29"/>
  </p:sldIdLst>
  <p:sldSz cx="12192000" cy="6858000"/>
  <p:notesSz cx="7103745" cy="10234295"/>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D6C62"/>
    <a:srgbClr val="ED7D31"/>
    <a:srgbClr val="FF8585"/>
    <a:srgbClr val="FF4452"/>
    <a:srgbClr val="FFBDBD"/>
    <a:srgbClr val="FF5353"/>
    <a:srgbClr val="666666"/>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282" autoAdjust="0"/>
    <p:restoredTop sz="94660"/>
  </p:normalViewPr>
  <p:slideViewPr>
    <p:cSldViewPr snapToGrid="0" showGuides="1">
      <p:cViewPr varScale="1">
        <p:scale>
          <a:sx n="65" d="100"/>
          <a:sy n="65" d="100"/>
        </p:scale>
        <p:origin x="-840" y="-96"/>
      </p:cViewPr>
      <p:guideLst>
        <p:guide orient="horz" pos="2160"/>
        <p:guide pos="2880"/>
      </p:guideLst>
    </p:cSldViewPr>
  </p:slideViewPr>
  <p:notesTextViewPr>
    <p:cViewPr>
      <p:scale>
        <a:sx n="1" d="1"/>
        <a:sy n="1" d="1"/>
      </p:scale>
      <p:origin x="0" y="0"/>
    </p:cViewPr>
  </p:notesTextViewPr>
  <p:sorterViewPr>
    <p:cViewPr>
      <p:scale>
        <a:sx n="100" d="100"/>
        <a:sy n="100" d="100"/>
      </p:scale>
      <p:origin x="0" y="-34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23556" name="幻灯片图像占位符 3"/>
          <p:cNvSpPr>
            <a:spLocks noGrp="1" noRot="1" noChangeAspect="1"/>
          </p:cNvSpPr>
          <p:nvPr>
            <p:ph type="sldImg"/>
          </p:nvPr>
        </p:nvSpPr>
        <p:spPr>
          <a:xfrm>
            <a:off x="481013" y="1279525"/>
            <a:ext cx="6142037" cy="3454400"/>
          </a:xfrm>
          <a:prstGeom prst="rect">
            <a:avLst/>
          </a:prstGeom>
          <a:noFill/>
          <a:ln w="12700" cap="flat" cmpd="sng">
            <a:solidFill>
              <a:srgbClr val="000000"/>
            </a:solidFill>
            <a:prstDash val="solid"/>
            <a:round/>
            <a:headEnd type="none" w="med" len="med"/>
            <a:tailEnd type="none" w="med" len="med"/>
          </a:ln>
        </p:spPr>
      </p:sp>
      <p:sp>
        <p:nvSpPr>
          <p:cNvPr id="23557" name="备注占位符 4"/>
          <p:cNvSpPr>
            <a:spLocks noGrp="1"/>
          </p:cNvSpPr>
          <p:nvPr>
            <p:ph type="body" sz="quarter"/>
          </p:nvPr>
        </p:nvSpPr>
        <p:spPr>
          <a:xfrm>
            <a:off x="709613" y="4926013"/>
            <a:ext cx="5683250" cy="4029075"/>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p:sp>
      <p:sp>
        <p:nvSpPr>
          <p:cNvPr id="35842"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a:ln>
            <a:miter/>
          </a:ln>
        </p:spPr>
      </p:sp>
      <p:sp>
        <p:nvSpPr>
          <p:cNvPr id="56322" name="Rectangle 3"/>
          <p:cNvSpPr>
            <a:spLocks noGrp="1"/>
          </p:cNvSpPr>
          <p:nvPr>
            <p:ph type="body"/>
          </p:nvPr>
        </p:nvSpPr>
        <p:spPr/>
        <p:txBody>
          <a:bodyPr wrap="square" lIns="91440" tIns="45720" rIns="91440" bIns="45720" anchor="t"/>
          <a:lstStyle/>
          <a:p>
            <a:pPr lvl="0">
              <a:spcBef>
                <a:spcPct val="0"/>
              </a:spcBef>
            </a:pPr>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p:sp>
      <p:sp>
        <p:nvSpPr>
          <p:cNvPr id="41986"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a:ln>
            <a:miter/>
          </a:ln>
        </p:spPr>
      </p:sp>
      <p:sp>
        <p:nvSpPr>
          <p:cNvPr id="44034" name="Rectangle 3"/>
          <p:cNvSpPr>
            <a:spLocks noGrp="1"/>
          </p:cNvSpPr>
          <p:nvPr>
            <p:ph type="body"/>
          </p:nvPr>
        </p:nvSpPr>
        <p:spPr/>
        <p:txBody>
          <a:bodyPr wrap="square" lIns="91440" tIns="45720" rIns="91440" bIns="45720" anchor="t"/>
          <a:lstStyle/>
          <a:p>
            <a:pPr lvl="0">
              <a:spcBef>
                <a:spcPct val="0"/>
              </a:spcBef>
            </a:pPr>
            <a:endParaRPr lang="zh-CN"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p:sp>
      <p:sp>
        <p:nvSpPr>
          <p:cNvPr id="48130"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p:sp>
      <p:sp>
        <p:nvSpPr>
          <p:cNvPr id="50178"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a:ln>
            <a:miter/>
          </a:ln>
        </p:spPr>
      </p:sp>
      <p:sp>
        <p:nvSpPr>
          <p:cNvPr id="52226" name="Rectangle 3"/>
          <p:cNvSpPr>
            <a:spLocks noGrp="1"/>
          </p:cNvSpPr>
          <p:nvPr>
            <p:ph type="body"/>
          </p:nvPr>
        </p:nvSpPr>
        <p:spPr/>
        <p:txBody>
          <a:bodyPr wrap="square" lIns="91440" tIns="45720" rIns="91440" bIns="45720" anchor="t"/>
          <a:lstStyle/>
          <a:p>
            <a:pPr lvl="0">
              <a:spcBef>
                <a:spcPct val="0"/>
              </a:spcBef>
            </a:pPr>
            <a:endParaRPr lang="zh-CN"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a:ln>
            <a:miter/>
          </a:ln>
        </p:spPr>
      </p:sp>
      <p:sp>
        <p:nvSpPr>
          <p:cNvPr id="54274" name="Rectangle 3"/>
          <p:cNvSpPr>
            <a:spLocks noGrp="1"/>
          </p:cNvSpPr>
          <p:nvPr>
            <p:ph type="body"/>
          </p:nvPr>
        </p:nvSpPr>
        <p:spPr/>
        <p:txBody>
          <a:bodyPr wrap="square" lIns="91440" tIns="45720" rIns="91440" bIns="45720" anchor="t"/>
          <a:lstStyle/>
          <a:p>
            <a:pPr lvl="0">
              <a:spcBef>
                <a:spcPct val="0"/>
              </a:spcBef>
            </a:pPr>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4.png"/><Relationship Id="rId7" Type="http://schemas.openxmlformats.org/officeDocument/2006/relationships/tags" Target="../tags/tag3.xml"/><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tags" Target="../tags/tag5.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3.png"/><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image" Target="../media/image2.png"/><Relationship Id="rId3" Type="http://schemas.openxmlformats.org/officeDocument/2006/relationships/tags" Target="../tags/tag34.xml"/><Relationship Id="rId2" Type="http://schemas.openxmlformats.org/officeDocument/2006/relationships/image" Target="../media/image1.png"/><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image" Target="../media/image5.png"/><Relationship Id="rId11" Type="http://schemas.openxmlformats.org/officeDocument/2006/relationships/tags" Target="../tags/tag39.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image" Target="../media/image4.png"/><Relationship Id="rId7" Type="http://schemas.openxmlformats.org/officeDocument/2006/relationships/tags" Target="../tags/tag45.xml"/><Relationship Id="rId6" Type="http://schemas.openxmlformats.org/officeDocument/2006/relationships/image" Target="../media/image3.png"/><Relationship Id="rId5" Type="http://schemas.openxmlformats.org/officeDocument/2006/relationships/tags" Target="../tags/tag44.xml"/><Relationship Id="rId4" Type="http://schemas.openxmlformats.org/officeDocument/2006/relationships/image" Target="../media/image2.png"/><Relationship Id="rId3" Type="http://schemas.openxmlformats.org/officeDocument/2006/relationships/tags" Target="../tags/tag43.xml"/><Relationship Id="rId2" Type="http://schemas.openxmlformats.org/officeDocument/2006/relationships/image" Target="../media/image1.png"/><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3"/>
            </p:custDataLst>
          </p:nvPr>
        </p:nvPicPr>
        <p:blipFill>
          <a:blip r:embed="rId4">
            <a:alphaModFix amt="70000"/>
            <a:duotone>
              <a:prstClr val="black"/>
              <a:schemeClr val="accent5">
                <a:tint val="45000"/>
                <a:satMod val="400000"/>
              </a:schemeClr>
            </a:duotone>
          </a:blip>
          <a:stretch>
            <a:fillRect/>
          </a:stretch>
        </p:blipFill>
        <p:spPr>
          <a:xfrm>
            <a:off x="2126501" y="4894511"/>
            <a:ext cx="798296" cy="1415845"/>
          </a:xfrm>
          <a:prstGeom prst="rect">
            <a:avLst/>
          </a:prstGeom>
        </p:spPr>
      </p:pic>
      <p:pic>
        <p:nvPicPr>
          <p:cNvPr id="6148" name="图片 8"/>
          <p:cNvPicPr>
            <a:picLocks noChangeAspect="1"/>
          </p:cNvPicPr>
          <p:nvPr>
            <p:custDataLst>
              <p:tags r:id="rId5"/>
            </p:custDataLst>
          </p:nvPr>
        </p:nvPicPr>
        <p:blipFill>
          <a:blip r:embed="rId6"/>
          <a:stretch>
            <a:fillRect/>
          </a:stretch>
        </p:blipFill>
        <p:spPr>
          <a:xfrm>
            <a:off x="10131425" y="0"/>
            <a:ext cx="2216150" cy="1647825"/>
          </a:xfrm>
          <a:prstGeom prst="rect">
            <a:avLst/>
          </a:prstGeom>
          <a:noFill/>
          <a:ln w="9525">
            <a:noFill/>
          </a:ln>
        </p:spPr>
      </p:pic>
      <p:grpSp>
        <p:nvGrpSpPr>
          <p:cNvPr id="6149" name="组合 9"/>
          <p:cNvGrpSpPr/>
          <p:nvPr/>
        </p:nvGrpSpPr>
        <p:grpSpPr>
          <a:xfrm>
            <a:off x="987425" y="19050"/>
            <a:ext cx="1187450" cy="1446213"/>
            <a:chOff x="2680010" y="-1"/>
            <a:chExt cx="1642256" cy="1998735"/>
          </a:xfrm>
        </p:grpSpPr>
        <p:pic>
          <p:nvPicPr>
            <p:cNvPr id="6150" name="图片 10"/>
            <p:cNvPicPr>
              <a:picLocks noChangeAspect="1"/>
            </p:cNvPicPr>
            <p:nvPr>
              <p:custDataLst>
                <p:tags r:id="rId7"/>
              </p:custDataLst>
            </p:nvPr>
          </p:nvPicPr>
          <p:blipFill>
            <a:blip r:embed="rId8"/>
            <a:stretch>
              <a:fillRect/>
            </a:stretch>
          </p:blipFill>
          <p:spPr>
            <a:xfrm rot="-10800000" flipH="1">
              <a:off x="2680010" y="-1"/>
              <a:ext cx="1219199" cy="1219199"/>
            </a:xfrm>
            <a:prstGeom prst="rect">
              <a:avLst/>
            </a:prstGeom>
            <a:noFill/>
            <a:ln w="9525">
              <a:noFill/>
            </a:ln>
          </p:spPr>
        </p:pic>
        <p:pic>
          <p:nvPicPr>
            <p:cNvPr id="6151" name="图片 11"/>
            <p:cNvPicPr>
              <a:picLocks noChangeAspect="1"/>
            </p:cNvPicPr>
            <p:nvPr>
              <p:custDataLst>
                <p:tags r:id="rId9"/>
              </p:custDataLst>
            </p:nvPr>
          </p:nvPicPr>
          <p:blipFill>
            <a:blip r:embed="rId10"/>
            <a:stretch>
              <a:fillRect/>
            </a:stretch>
          </p:blipFill>
          <p:spPr>
            <a:xfrm rot="10800000">
              <a:off x="3103067" y="0"/>
              <a:ext cx="1219199" cy="1998734"/>
            </a:xfrm>
            <a:prstGeom prst="rect">
              <a:avLst/>
            </a:prstGeom>
            <a:noFill/>
            <a:ln w="9525">
              <a:noFill/>
            </a:ln>
          </p:spPr>
        </p:pic>
      </p:grpSp>
      <p:grpSp>
        <p:nvGrpSpPr>
          <p:cNvPr id="6152" name="组合 12"/>
          <p:cNvGrpSpPr/>
          <p:nvPr/>
        </p:nvGrpSpPr>
        <p:grpSpPr>
          <a:xfrm>
            <a:off x="3141663" y="2189163"/>
            <a:ext cx="5908675" cy="1570037"/>
            <a:chOff x="2144395" y="2348230"/>
            <a:chExt cx="7987746" cy="1159192"/>
          </a:xfrm>
        </p:grpSpPr>
        <p:cxnSp>
          <p:nvCxnSpPr>
            <p:cNvPr id="14" name="直接连接符 13"/>
            <p:cNvCxnSpPr/>
            <p:nvPr>
              <p:custDataLst>
                <p:tags r:id="rId11"/>
              </p:custDataLst>
            </p:nvPr>
          </p:nvCxnSpPr>
          <p:spPr>
            <a:xfrm>
              <a:off x="2229566" y="3507422"/>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2144395" y="2348230"/>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3077028" y="2159376"/>
            <a:ext cx="6037943" cy="1640850"/>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9600" b="0" i="0" u="none" strike="noStrike" kern="1200" cap="none" spc="600" normalizeH="0" baseline="0" noProof="1" dirty="0">
                <a:solidFill>
                  <a:schemeClr val="accent1">
                    <a:lumMod val="50000"/>
                  </a:schemeClr>
                </a:solidFill>
                <a:uFillTx/>
                <a:latin typeface="Arial" panose="020B0604020202020204" pitchFamily="34" charset="0"/>
                <a:ea typeface="汉仪旗黑-85S" pitchFamily="18" charset="-122"/>
                <a:cs typeface="+mj-cs"/>
                <a:sym typeface="+mn-ea"/>
              </a:defRPr>
            </a:lvl1pPr>
          </a:lstStyle>
          <a:p>
            <a:pPr lvl="0" fontAlgn="auto"/>
            <a:r>
              <a:rPr strike="noStrike" noProof="1">
                <a:sym typeface="+mn-ea"/>
              </a:rPr>
              <a:t>编辑标题</a:t>
            </a:r>
            <a:endParaRPr strike="noStrike" noProof="1">
              <a:sym typeface="+mn-ea"/>
            </a:endParaRPr>
          </a:p>
        </p:txBody>
      </p:sp>
      <p:sp>
        <p:nvSpPr>
          <p:cNvPr id="22" name="文本占位符 21"/>
          <p:cNvSpPr>
            <a:spLocks noGrp="1"/>
          </p:cNvSpPr>
          <p:nvPr>
            <p:ph type="body" sz="quarter" idx="13" hasCustomPrompt="1"/>
          </p:nvPr>
        </p:nvSpPr>
        <p:spPr>
          <a:xfrm>
            <a:off x="3952817" y="4022519"/>
            <a:ext cx="1976400" cy="493200"/>
          </a:xfrm>
          <a:solidFill>
            <a:schemeClr val="accent1">
              <a:lumMod val="50000"/>
            </a:schemeClr>
          </a:solidFill>
        </p:spPr>
        <p:txBody>
          <a:bodyPr lIns="90000" rIns="90000" bIns="4680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24" name="文本占位符 23"/>
          <p:cNvSpPr>
            <a:spLocks noGrp="1"/>
          </p:cNvSpPr>
          <p:nvPr>
            <p:ph type="body" sz="quarter" idx="14" hasCustomPrompt="1"/>
          </p:nvPr>
        </p:nvSpPr>
        <p:spPr>
          <a:xfrm>
            <a:off x="6127494" y="4022519"/>
            <a:ext cx="1976400" cy="493200"/>
          </a:xfrm>
          <a:solidFill>
            <a:schemeClr val="accent1">
              <a:lumMod val="50000"/>
            </a:schemeClr>
          </a:solidFill>
        </p:spPr>
        <p:txBody>
          <a:bodyPr lIns="90000" rIns="90000" bIns="4680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3" name="日期占位符 2"/>
          <p:cNvSpPr>
            <a:spLocks noGrp="1"/>
          </p:cNvSpPr>
          <p:nvPr>
            <p:ph type="dt" sz="half" idx="10"/>
            <p:custDataLst>
              <p:tags r:id="rId1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930" y="443234"/>
            <a:ext cx="10852237" cy="441964"/>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图片占位符 2"/>
          <p:cNvSpPr>
            <a:spLocks noGrp="1"/>
          </p:cNvSpPr>
          <p:nvPr>
            <p:ph type="pic" idx="1"/>
          </p:nvPr>
        </p:nvSpPr>
        <p:spPr>
          <a:xfrm>
            <a:off x="669930" y="952508"/>
            <a:ext cx="5283242" cy="5388907"/>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952508"/>
            <a:ext cx="5283242" cy="5388907"/>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6" name="页脚占位符 5"/>
          <p:cNvSpPr>
            <a:spLocks noGrp="1"/>
          </p:cNvSpPr>
          <p:nvPr>
            <p:ph type="ftr" sz="quarter" idx="11"/>
          </p:nvPr>
        </p:nvSpPr>
        <p:spPr>
          <a:xfrm>
            <a:off x="4116388" y="6350000"/>
            <a:ext cx="3959225" cy="315913"/>
          </a:xfrm>
          <a:prstGeom prst="rect">
            <a:avLst/>
          </a:prstGeom>
        </p:spPr>
        <p:txBody>
          <a:bodyPr/>
          <a:lstStyle/>
          <a:p>
            <a:pPr fontAlgn="base"/>
            <a:endParaRPr lang="zh-CN" altLang="en-US" strike="noStrike" noProof="1"/>
          </a:p>
        </p:txBody>
      </p:sp>
      <p:sp>
        <p:nvSpPr>
          <p:cNvPr id="7" name="灯片编号占位符 6"/>
          <p:cNvSpPr>
            <a:spLocks noGrp="1"/>
          </p:cNvSpPr>
          <p:nvPr>
            <p:ph type="sldNum" sz="quarter" idx="12"/>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388907"/>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3" name="页脚占位符 2"/>
          <p:cNvSpPr>
            <a:spLocks noGrp="1"/>
          </p:cNvSpPr>
          <p:nvPr>
            <p:ph type="ftr" sz="quarter" idx="15"/>
          </p:nvPr>
        </p:nvSpPr>
        <p:spPr>
          <a:xfrm>
            <a:off x="4116388" y="6350000"/>
            <a:ext cx="3959225" cy="315913"/>
          </a:xfrm>
          <a:prstGeom prst="rect">
            <a:avLst/>
          </a:prstGeom>
        </p:spPr>
        <p:txBody>
          <a:bodyPr/>
          <a:lstStyle/>
          <a:p>
            <a:pPr fontAlgn="base"/>
            <a:endParaRPr lang="zh-CN" altLang="en-US" strike="noStrike" noProof="1"/>
          </a:p>
        </p:txBody>
      </p:sp>
      <p:sp>
        <p:nvSpPr>
          <p:cNvPr id="4" name="灯片编号占位符 3"/>
          <p:cNvSpPr>
            <a:spLocks noGrp="1"/>
          </p:cNvSpPr>
          <p:nvPr>
            <p:ph type="sldNum" sz="quarter" idx="16"/>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nvPr>
        </p:nvSpPr>
        <p:spPr>
          <a:xfrm>
            <a:off x="669925" y="442913"/>
            <a:ext cx="10852150" cy="442912"/>
          </a:xfrm>
          <a:prstGeom prst="rect">
            <a:avLst/>
          </a:prstGeo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a:xfrm>
            <a:off x="4116388" y="6350000"/>
            <a:ext cx="3959225" cy="315913"/>
          </a:xfrm>
          <a:prstGeom prst="rect">
            <a:avLst/>
          </a:prstGeo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标题 1"/>
          <p:cNvSpPr>
            <a:spLocks noGrp="1"/>
          </p:cNvSpPr>
          <p:nvPr>
            <p:ph type="title" hasCustomPrompt="1"/>
          </p:nvPr>
        </p:nvSpPr>
        <p:spPr>
          <a:xfrm>
            <a:off x="1281600" y="1249200"/>
            <a:ext cx="9626400" cy="723600"/>
          </a:xfrm>
          <a:prstGeom prst="rect">
            <a:avLst/>
          </a:prstGeo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内容占位符 6"/>
          <p:cNvSpPr>
            <a:spLocks noGrp="1"/>
          </p:cNvSpPr>
          <p:nvPr>
            <p:ph sz="quarter" idx="13"/>
          </p:nvPr>
        </p:nvSpPr>
        <p:spPr>
          <a:xfrm>
            <a:off x="1281113" y="2163600"/>
            <a:ext cx="9626600" cy="34452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trike="noStrike" noProof="1">
              <a:sym typeface="+mn-ea"/>
            </a:endParaRPr>
          </a:p>
        </p:txBody>
      </p:sp>
      <p:sp>
        <p:nvSpPr>
          <p:cNvPr id="2" name="标题 1"/>
          <p:cNvSpPr>
            <a:spLocks noGrp="1"/>
          </p:cNvSpPr>
          <p:nvPr>
            <p:ph type="title" hasCustomPrompt="1"/>
          </p:nvPr>
        </p:nvSpPr>
        <p:spPr>
          <a:xfrm>
            <a:off x="583200" y="770400"/>
            <a:ext cx="3960000" cy="882000"/>
          </a:xfrm>
          <a:prstGeom prst="rect">
            <a:avLst/>
          </a:prstGeom>
        </p:spPr>
        <p:txBody>
          <a:bodyPr anchor="ct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单击编辑标题</a:t>
            </a:r>
            <a:endParaRPr lang="zh-CN" altLang="en-US" strike="noStrike" noProof="1"/>
          </a:p>
        </p:txBody>
      </p:sp>
      <p:sp>
        <p:nvSpPr>
          <p:cNvPr id="7" name="文本占位符 6"/>
          <p:cNvSpPr>
            <a:spLocks noGrp="1"/>
          </p:cNvSpPr>
          <p:nvPr>
            <p:ph type="body" sz="quarter" idx="13"/>
          </p:nvPr>
        </p:nvSpPr>
        <p:spPr>
          <a:xfrm>
            <a:off x="586800" y="1764000"/>
            <a:ext cx="3956400" cy="40932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5101200" y="769938"/>
            <a:ext cx="6480000" cy="5087937"/>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trike="noStrike" noProof="1">
              <a:sym typeface="+mn-ea"/>
            </a:endParaRPr>
          </a:p>
        </p:txBody>
      </p:sp>
      <p:sp>
        <p:nvSpPr>
          <p:cNvPr id="2" name="标题 1"/>
          <p:cNvSpPr>
            <a:spLocks noGrp="1"/>
          </p:cNvSpPr>
          <p:nvPr>
            <p:ph type="title"/>
          </p:nvPr>
        </p:nvSpPr>
        <p:spPr>
          <a:xfrm>
            <a:off x="612000" y="781200"/>
            <a:ext cx="10976400" cy="626400"/>
          </a:xfrm>
          <a:prstGeom prst="rect">
            <a:avLst/>
          </a:prstGeom>
        </p:spPr>
        <p:txBody>
          <a:bodyPr anchor="ct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612000" y="1659600"/>
            <a:ext cx="10975975" cy="828000"/>
          </a:xfrm>
          <a:prstGeom prst="rect">
            <a:avLst/>
          </a:prstGeo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612775" y="2808000"/>
            <a:ext cx="10965600" cy="34308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trike="noStrike" noProof="1">
              <a:sym typeface="+mn-ea"/>
            </a:endParaRPr>
          </a:p>
        </p:txBody>
      </p:sp>
      <p:sp>
        <p:nvSpPr>
          <p:cNvPr id="2" name="标题 1"/>
          <p:cNvSpPr>
            <a:spLocks noGrp="1"/>
          </p:cNvSpPr>
          <p:nvPr>
            <p:ph type="title"/>
          </p:nvPr>
        </p:nvSpPr>
        <p:spPr>
          <a:xfrm>
            <a:off x="604800" y="669600"/>
            <a:ext cx="10976400" cy="565200"/>
          </a:xfrm>
          <a:prstGeom prst="rect">
            <a:avLst/>
          </a:prstGeom>
        </p:spPr>
        <p:txBody>
          <a:bodyPr anchor="ctr"/>
          <a:lstStyle>
            <a:lvl1pPr algn="ctr">
              <a:defRPr sz="3200"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604837" y="1681200"/>
            <a:ext cx="10990800" cy="32112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594000" y="5180400"/>
            <a:ext cx="11001600" cy="10116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trike="noStrike" noProof="1">
              <a:sym typeface="+mn-ea"/>
            </a:endParaRPr>
          </a:p>
        </p:txBody>
      </p:sp>
      <p:sp>
        <p:nvSpPr>
          <p:cNvPr id="2" name="标题 1"/>
          <p:cNvSpPr>
            <a:spLocks noGrp="1"/>
          </p:cNvSpPr>
          <p:nvPr>
            <p:ph type="title"/>
          </p:nvPr>
        </p:nvSpPr>
        <p:spPr>
          <a:xfrm>
            <a:off x="579600" y="237600"/>
            <a:ext cx="11037600" cy="441964"/>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579600" y="1663200"/>
            <a:ext cx="5342400" cy="28944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6242400" y="1663200"/>
            <a:ext cx="5367600" cy="28944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572400" y="4816800"/>
            <a:ext cx="5342400" cy="781200"/>
          </a:xfrm>
          <a:prstGeom prst="rect">
            <a:avLst/>
          </a:prstGeo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6253200" y="4813200"/>
            <a:ext cx="5367600" cy="781200"/>
          </a:xfrm>
          <a:prstGeom prst="rect">
            <a:avLst/>
          </a:prstGeo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trike="noStrike" noProof="1">
              <a:sym typeface="+mn-ea"/>
            </a:endParaRPr>
          </a:p>
        </p:txBody>
      </p:sp>
      <p:sp>
        <p:nvSpPr>
          <p:cNvPr id="2" name="标题 1"/>
          <p:cNvSpPr>
            <a:spLocks noGrp="1"/>
          </p:cNvSpPr>
          <p:nvPr>
            <p:ph type="title" hasCustomPrompt="1"/>
          </p:nvPr>
        </p:nvSpPr>
        <p:spPr>
          <a:xfrm>
            <a:off x="1522800" y="1339200"/>
            <a:ext cx="9144000" cy="2386800"/>
          </a:xfrm>
          <a:prstGeom prst="rect">
            <a:avLst/>
          </a:prstGeom>
        </p:spPr>
        <p:txBody>
          <a:bodyPr anchor="b"/>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文本占位符 6"/>
          <p:cNvSpPr>
            <a:spLocks noGrp="1"/>
          </p:cNvSpPr>
          <p:nvPr>
            <p:ph type="body" sz="quarter" idx="13"/>
          </p:nvPr>
        </p:nvSpPr>
        <p:spPr>
          <a:xfrm>
            <a:off x="1522413" y="3862800"/>
            <a:ext cx="9144000" cy="1656000"/>
          </a:xfrm>
          <a:prstGeom prst="rect">
            <a:avLst/>
          </a:prstGeo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3"/>
            </p:custDataLst>
          </p:nvPr>
        </p:nvPicPr>
        <p:blipFill>
          <a:blip r:embed="rId4">
            <a:alphaModFix amt="70000"/>
            <a:duotone>
              <a:prstClr val="black"/>
              <a:schemeClr val="accent5">
                <a:tint val="45000"/>
                <a:satMod val="400000"/>
              </a:schemeClr>
            </a:duotone>
          </a:blip>
          <a:stretch>
            <a:fillRect/>
          </a:stretch>
        </p:blipFill>
        <p:spPr>
          <a:xfrm>
            <a:off x="2126501" y="4894511"/>
            <a:ext cx="798296" cy="1415845"/>
          </a:xfrm>
          <a:prstGeom prst="rect">
            <a:avLst/>
          </a:prstGeom>
        </p:spPr>
      </p:pic>
      <p:cxnSp>
        <p:nvCxnSpPr>
          <p:cNvPr id="26" name="直接连接符 25"/>
          <p:cNvCxnSpPr/>
          <p:nvPr userDrawn="1">
            <p:custDataLst>
              <p:tags r:id="rId5"/>
            </p:custDataLst>
          </p:nvPr>
        </p:nvCxnSpPr>
        <p:spPr>
          <a:xfrm>
            <a:off x="2187575" y="3074988"/>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6"/>
            </p:custDataLst>
          </p:nvPr>
        </p:nvCxnSpPr>
        <p:spPr>
          <a:xfrm>
            <a:off x="2101850" y="1916113"/>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3318" name="图片 13"/>
          <p:cNvPicPr>
            <a:picLocks noChangeAspect="1"/>
          </p:cNvPicPr>
          <p:nvPr userDrawn="1">
            <p:custDataLst>
              <p:tags r:id="rId7"/>
            </p:custDataLst>
          </p:nvPr>
        </p:nvPicPr>
        <p:blipFill>
          <a:blip r:embed="rId8"/>
          <a:stretch>
            <a:fillRect/>
          </a:stretch>
        </p:blipFill>
        <p:spPr>
          <a:xfrm>
            <a:off x="10131425" y="0"/>
            <a:ext cx="2216150" cy="1647825"/>
          </a:xfrm>
          <a:prstGeom prst="rect">
            <a:avLst/>
          </a:prstGeom>
          <a:noFill/>
          <a:ln w="9525">
            <a:noFill/>
          </a:ln>
        </p:spPr>
      </p:pic>
      <p:grpSp>
        <p:nvGrpSpPr>
          <p:cNvPr id="13319" name="组合 14"/>
          <p:cNvGrpSpPr/>
          <p:nvPr userDrawn="1"/>
        </p:nvGrpSpPr>
        <p:grpSpPr>
          <a:xfrm>
            <a:off x="987425" y="19050"/>
            <a:ext cx="1187450" cy="1446213"/>
            <a:chOff x="2680010" y="-1"/>
            <a:chExt cx="1642256" cy="1998735"/>
          </a:xfrm>
        </p:grpSpPr>
        <p:pic>
          <p:nvPicPr>
            <p:cNvPr id="13320" name="图片 18"/>
            <p:cNvPicPr>
              <a:picLocks noChangeAspect="1"/>
            </p:cNvPicPr>
            <p:nvPr>
              <p:custDataLst>
                <p:tags r:id="rId9"/>
              </p:custDataLst>
            </p:nvPr>
          </p:nvPicPr>
          <p:blipFill>
            <a:blip r:embed="rId10"/>
            <a:stretch>
              <a:fillRect/>
            </a:stretch>
          </p:blipFill>
          <p:spPr>
            <a:xfrm rot="-10800000" flipH="1">
              <a:off x="2680010" y="-1"/>
              <a:ext cx="1219199" cy="1219199"/>
            </a:xfrm>
            <a:prstGeom prst="rect">
              <a:avLst/>
            </a:prstGeom>
            <a:noFill/>
            <a:ln w="9525">
              <a:noFill/>
            </a:ln>
          </p:spPr>
        </p:pic>
        <p:pic>
          <p:nvPicPr>
            <p:cNvPr id="13321" name="图片 19"/>
            <p:cNvPicPr>
              <a:picLocks noChangeAspect="1"/>
            </p:cNvPicPr>
            <p:nvPr>
              <p:custDataLst>
                <p:tags r:id="rId11"/>
              </p:custDataLst>
            </p:nvPr>
          </p:nvPicPr>
          <p:blipFill>
            <a:blip r:embed="rId12"/>
            <a:stretch>
              <a:fillRect/>
            </a:stretch>
          </p:blipFill>
          <p:spPr>
            <a:xfrm rot="10800000">
              <a:off x="3103067" y="0"/>
              <a:ext cx="1219199" cy="1998734"/>
            </a:xfrm>
            <a:prstGeom prst="rect">
              <a:avLst/>
            </a:prstGeom>
            <a:noFill/>
            <a:ln w="9525">
              <a:noFill/>
            </a:ln>
          </p:spPr>
        </p:pic>
      </p:grpSp>
      <p:sp>
        <p:nvSpPr>
          <p:cNvPr id="2" name="标题 1"/>
          <p:cNvSpPr>
            <a:spLocks noGrp="1"/>
          </p:cNvSpPr>
          <p:nvPr userDrawn="1">
            <p:ph type="ctrTitle" hasCustomPrompt="1"/>
          </p:nvPr>
        </p:nvSpPr>
        <p:spPr>
          <a:xfrm>
            <a:off x="2070100" y="1948775"/>
            <a:ext cx="8062041" cy="1106805"/>
          </a:xfrm>
          <a:prstGeom prst="rect">
            <a:avLst/>
          </a:prstGeom>
        </p:spPr>
        <p:txBody>
          <a:bodyPr lIns="90000" tIns="46800" rIns="90000" bIns="46800" anchor="ctr" anchorCtr="0">
            <a:normAutofit/>
          </a:bodyPr>
          <a:lstStyle>
            <a:lvl1pPr algn="ctr">
              <a:defRPr sz="6600" b="0" spc="600" baseline="0">
                <a:solidFill>
                  <a:schemeClr val="accent1">
                    <a:lumMod val="50000"/>
                  </a:schemeClr>
                </a:solidFill>
                <a:ea typeface="汉仪旗黑-85S" pitchFamily="18" charset="-122"/>
              </a:defRPr>
            </a:lvl1pPr>
          </a:lstStyle>
          <a:p>
            <a:pPr fontAlgn="auto"/>
            <a:r>
              <a:rPr lang="zh-CN" altLang="en-US" strike="noStrike" noProof="1"/>
              <a:t>单击此处编辑标题</a:t>
            </a:r>
            <a:endParaRPr lang="zh-CN" altLang="en-US" strike="noStrike" noProof="1"/>
          </a:p>
        </p:txBody>
      </p:sp>
      <p:sp>
        <p:nvSpPr>
          <p:cNvPr id="3" name="副标题 2"/>
          <p:cNvSpPr>
            <a:spLocks noGrp="1"/>
          </p:cNvSpPr>
          <p:nvPr userDrawn="1">
            <p:ph type="subTitle" idx="1" hasCustomPrompt="1"/>
          </p:nvPr>
        </p:nvSpPr>
        <p:spPr>
          <a:xfrm>
            <a:off x="2070100" y="3166706"/>
            <a:ext cx="8062041" cy="628468"/>
          </a:xfrm>
          <a:prstGeom prst="rect">
            <a:avLst/>
          </a:prstGeom>
        </p:spPr>
        <p:txBody>
          <a:bodyPr lIns="90000" tIns="46800" rIns="90000" bIns="46800" anchor="ctr" anchorCtr="0">
            <a:normAutofit/>
          </a:bodyPr>
          <a:lstStyle>
            <a:lvl1pPr marL="0" indent="0" algn="ctr" eaLnBrk="1" fontAlgn="auto" latinLnBrk="0" hangingPunct="1">
              <a:lnSpc>
                <a:spcPct val="100000"/>
              </a:lnSpc>
              <a:buNone/>
              <a:defRPr sz="3200" u="none" strike="noStrike" kern="1200" cap="none" spc="200" normalizeH="0" baseline="0">
                <a:solidFill>
                  <a:schemeClr val="accent1">
                    <a:lumMod val="50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endParaRPr lang="zh-CN" altLang="en-US" strike="noStrike" noProof="1"/>
          </a:p>
        </p:txBody>
      </p:sp>
      <p:sp>
        <p:nvSpPr>
          <p:cNvPr id="5" name="文本占位符 4"/>
          <p:cNvSpPr>
            <a:spLocks noGrp="1"/>
          </p:cNvSpPr>
          <p:nvPr userDrawn="1">
            <p:ph type="body" sz="quarter" idx="13" hasCustomPrompt="1"/>
          </p:nvPr>
        </p:nvSpPr>
        <p:spPr>
          <a:xfrm>
            <a:off x="3875667" y="4023774"/>
            <a:ext cx="1976400" cy="491585"/>
          </a:xfrm>
          <a:prstGeom prst="rect">
            <a:avLst/>
          </a:prstGeom>
          <a:solidFill>
            <a:schemeClr val="accent1">
              <a:lumMod val="50000"/>
            </a:schemeClr>
          </a:solidFill>
        </p:spPr>
        <p:txBody>
          <a:bodyPr lIns="90000" tIns="0" rIns="90000" bIns="46800" anchor="t" anchorCtr="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25" name="文本占位符 24"/>
          <p:cNvSpPr>
            <a:spLocks noGrp="1"/>
          </p:cNvSpPr>
          <p:nvPr userDrawn="1">
            <p:ph type="body" sz="quarter" idx="14" hasCustomPrompt="1"/>
          </p:nvPr>
        </p:nvSpPr>
        <p:spPr>
          <a:xfrm>
            <a:off x="6173166" y="4023774"/>
            <a:ext cx="1976400" cy="491585"/>
          </a:xfrm>
          <a:prstGeom prst="rect">
            <a:avLst/>
          </a:prstGeom>
          <a:solidFill>
            <a:schemeClr val="accent1">
              <a:lumMod val="50000"/>
            </a:schemeClr>
          </a:solidFill>
        </p:spPr>
        <p:txBody>
          <a:bodyPr lIns="90000" tIns="0" rIns="90000" bIns="46800" anchor="t" anchorCtr="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16" name="日期占位符 15"/>
          <p:cNvSpPr>
            <a:spLocks noGrp="1"/>
          </p:cNvSpPr>
          <p:nvPr userDrawn="1">
            <p:ph type="dt" sz="half" idx="10"/>
            <p:custDataLst>
              <p:tags r:id="rId1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17" name="页脚占位符 16"/>
          <p:cNvSpPr>
            <a:spLocks noGrp="1"/>
          </p:cNvSpPr>
          <p:nvPr userDrawn="1">
            <p:ph type="ftr" sz="quarter" idx="11"/>
            <p:custDataLst>
              <p:tags r:id="rId1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18" name="灯片编号占位符 17"/>
          <p:cNvSpPr>
            <a:spLocks noGrp="1"/>
          </p:cNvSpPr>
          <p:nvPr userDrawn="1">
            <p:ph type="sldNum" sz="quarter" idx="12"/>
            <p:custDataLst>
              <p:tags r:id="rId1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930" y="443234"/>
            <a:ext cx="10852237" cy="441964"/>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图片占位符 2"/>
          <p:cNvSpPr>
            <a:spLocks noGrp="1"/>
          </p:cNvSpPr>
          <p:nvPr>
            <p:ph type="pic" idx="1"/>
          </p:nvPr>
        </p:nvSpPr>
        <p:spPr>
          <a:xfrm>
            <a:off x="669930" y="952508"/>
            <a:ext cx="5283242" cy="5388907"/>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952508"/>
            <a:ext cx="5283242" cy="5388907"/>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6" name="页脚占位符 5"/>
          <p:cNvSpPr>
            <a:spLocks noGrp="1"/>
          </p:cNvSpPr>
          <p:nvPr>
            <p:ph type="ftr" sz="quarter" idx="11"/>
          </p:nvPr>
        </p:nvSpPr>
        <p:spPr>
          <a:xfrm>
            <a:off x="4116388" y="6350000"/>
            <a:ext cx="3959225" cy="315913"/>
          </a:xfrm>
          <a:prstGeom prst="rect">
            <a:avLst/>
          </a:prstGeom>
        </p:spPr>
        <p:txBody>
          <a:bodyPr/>
          <a:lstStyle/>
          <a:p>
            <a:pPr fontAlgn="base"/>
            <a:endParaRPr lang="zh-CN" altLang="en-US" strike="noStrike" noProof="1"/>
          </a:p>
        </p:txBody>
      </p:sp>
      <p:sp>
        <p:nvSpPr>
          <p:cNvPr id="7" name="灯片编号占位符 6"/>
          <p:cNvSpPr>
            <a:spLocks noGrp="1"/>
          </p:cNvSpPr>
          <p:nvPr>
            <p:ph type="sldNum" sz="quarter" idx="12"/>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388907"/>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3" name="页脚占位符 2"/>
          <p:cNvSpPr>
            <a:spLocks noGrp="1"/>
          </p:cNvSpPr>
          <p:nvPr>
            <p:ph type="ftr" sz="quarter" idx="15"/>
          </p:nvPr>
        </p:nvSpPr>
        <p:spPr>
          <a:xfrm>
            <a:off x="4116388" y="6350000"/>
            <a:ext cx="3959225" cy="315913"/>
          </a:xfrm>
          <a:prstGeom prst="rect">
            <a:avLst/>
          </a:prstGeom>
        </p:spPr>
        <p:txBody>
          <a:bodyPr/>
          <a:lstStyle/>
          <a:p>
            <a:pPr fontAlgn="base"/>
            <a:endParaRPr lang="zh-CN" altLang="en-US" strike="noStrike" noProof="1"/>
          </a:p>
        </p:txBody>
      </p:sp>
      <p:sp>
        <p:nvSpPr>
          <p:cNvPr id="4" name="灯片编号占位符 3"/>
          <p:cNvSpPr>
            <a:spLocks noGrp="1"/>
          </p:cNvSpPr>
          <p:nvPr>
            <p:ph type="sldNum" sz="quarter" idx="16"/>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末尾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3"/>
            </p:custDataLst>
          </p:nvPr>
        </p:nvPicPr>
        <p:blipFill>
          <a:blip r:embed="rId4">
            <a:alphaModFix amt="70000"/>
            <a:duotone>
              <a:prstClr val="black"/>
              <a:schemeClr val="accent5">
                <a:tint val="45000"/>
                <a:satMod val="400000"/>
              </a:schemeClr>
            </a:duotone>
          </a:blip>
          <a:stretch>
            <a:fillRect/>
          </a:stretch>
        </p:blipFill>
        <p:spPr>
          <a:xfrm>
            <a:off x="2126501" y="4894511"/>
            <a:ext cx="798296" cy="1415845"/>
          </a:xfrm>
          <a:prstGeom prst="rect">
            <a:avLst/>
          </a:prstGeom>
        </p:spPr>
      </p:pic>
      <p:pic>
        <p:nvPicPr>
          <p:cNvPr id="16388" name="图片 8"/>
          <p:cNvPicPr>
            <a:picLocks noChangeAspect="1"/>
          </p:cNvPicPr>
          <p:nvPr userDrawn="1">
            <p:custDataLst>
              <p:tags r:id="rId5"/>
            </p:custDataLst>
          </p:nvPr>
        </p:nvPicPr>
        <p:blipFill>
          <a:blip r:embed="rId6"/>
          <a:stretch>
            <a:fillRect/>
          </a:stretch>
        </p:blipFill>
        <p:spPr>
          <a:xfrm>
            <a:off x="10131425" y="0"/>
            <a:ext cx="2216150" cy="1647825"/>
          </a:xfrm>
          <a:prstGeom prst="rect">
            <a:avLst/>
          </a:prstGeom>
          <a:noFill/>
          <a:ln w="9525">
            <a:noFill/>
          </a:ln>
        </p:spPr>
      </p:pic>
      <p:grpSp>
        <p:nvGrpSpPr>
          <p:cNvPr id="16389" name="组合 9"/>
          <p:cNvGrpSpPr/>
          <p:nvPr userDrawn="1"/>
        </p:nvGrpSpPr>
        <p:grpSpPr>
          <a:xfrm>
            <a:off x="987425" y="19050"/>
            <a:ext cx="1187450" cy="1446213"/>
            <a:chOff x="2680010" y="-1"/>
            <a:chExt cx="1642256" cy="1998735"/>
          </a:xfrm>
        </p:grpSpPr>
        <p:pic>
          <p:nvPicPr>
            <p:cNvPr id="16390" name="图片 10"/>
            <p:cNvPicPr>
              <a:picLocks noChangeAspect="1"/>
            </p:cNvPicPr>
            <p:nvPr>
              <p:custDataLst>
                <p:tags r:id="rId7"/>
              </p:custDataLst>
            </p:nvPr>
          </p:nvPicPr>
          <p:blipFill>
            <a:blip r:embed="rId8"/>
            <a:stretch>
              <a:fillRect/>
            </a:stretch>
          </p:blipFill>
          <p:spPr>
            <a:xfrm rot="-10800000" flipH="1">
              <a:off x="2680010" y="-1"/>
              <a:ext cx="1219199" cy="1219199"/>
            </a:xfrm>
            <a:prstGeom prst="rect">
              <a:avLst/>
            </a:prstGeom>
            <a:noFill/>
            <a:ln w="9525">
              <a:noFill/>
            </a:ln>
          </p:spPr>
        </p:pic>
        <p:pic>
          <p:nvPicPr>
            <p:cNvPr id="16391" name="图片 11"/>
            <p:cNvPicPr>
              <a:picLocks noChangeAspect="1"/>
            </p:cNvPicPr>
            <p:nvPr>
              <p:custDataLst>
                <p:tags r:id="rId9"/>
              </p:custDataLst>
            </p:nvPr>
          </p:nvPicPr>
          <p:blipFill>
            <a:blip r:embed="rId10"/>
            <a:stretch>
              <a:fillRect/>
            </a:stretch>
          </p:blipFill>
          <p:spPr>
            <a:xfrm rot="10800000">
              <a:off x="3103067" y="0"/>
              <a:ext cx="1219199" cy="1998734"/>
            </a:xfrm>
            <a:prstGeom prst="rect">
              <a:avLst/>
            </a:prstGeom>
            <a:noFill/>
            <a:ln w="9525">
              <a:noFill/>
            </a:ln>
          </p:spPr>
        </p:pic>
      </p:grpSp>
      <p:grpSp>
        <p:nvGrpSpPr>
          <p:cNvPr id="16392" name="组合 12"/>
          <p:cNvGrpSpPr/>
          <p:nvPr userDrawn="1"/>
        </p:nvGrpSpPr>
        <p:grpSpPr>
          <a:xfrm>
            <a:off x="3141663" y="2189163"/>
            <a:ext cx="5908675" cy="1570037"/>
            <a:chOff x="2144395" y="2348230"/>
            <a:chExt cx="7987746" cy="1159192"/>
          </a:xfrm>
        </p:grpSpPr>
        <p:cxnSp>
          <p:nvCxnSpPr>
            <p:cNvPr id="14" name="直接连接符 13"/>
            <p:cNvCxnSpPr/>
            <p:nvPr>
              <p:custDataLst>
                <p:tags r:id="rId11"/>
              </p:custDataLst>
            </p:nvPr>
          </p:nvCxnSpPr>
          <p:spPr>
            <a:xfrm>
              <a:off x="2229566" y="3507422"/>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2144395" y="2348230"/>
              <a:ext cx="7902575"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userDrawn="1">
            <p:ph type="title" hasCustomPrompt="1"/>
          </p:nvPr>
        </p:nvSpPr>
        <p:spPr>
          <a:xfrm>
            <a:off x="3077028" y="2159376"/>
            <a:ext cx="6037943" cy="1640850"/>
          </a:xfrm>
          <a:prstGeom prst="rect">
            <a:avLst/>
          </a:prstGeo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9600" b="0" i="0" u="none" strike="noStrike" kern="1200" cap="none" spc="600" normalizeH="0" baseline="0" noProof="1" dirty="0">
                <a:solidFill>
                  <a:schemeClr val="accent1">
                    <a:lumMod val="50000"/>
                  </a:schemeClr>
                </a:solidFill>
                <a:uFillTx/>
                <a:latin typeface="Arial" panose="020B0604020202020204" pitchFamily="34" charset="0"/>
                <a:ea typeface="汉仪旗黑-85S" pitchFamily="18" charset="-122"/>
                <a:cs typeface="+mj-cs"/>
                <a:sym typeface="+mn-ea"/>
              </a:defRPr>
            </a:lvl1pPr>
          </a:lstStyle>
          <a:p>
            <a:pPr lvl="0" fontAlgn="auto"/>
            <a:r>
              <a:rPr strike="noStrike" noProof="1">
                <a:sym typeface="+mn-ea"/>
              </a:rPr>
              <a:t>编辑标题</a:t>
            </a:r>
            <a:endParaRPr strike="noStrike" noProof="1">
              <a:sym typeface="+mn-ea"/>
            </a:endParaRPr>
          </a:p>
        </p:txBody>
      </p:sp>
      <p:sp>
        <p:nvSpPr>
          <p:cNvPr id="22" name="文本占位符 21"/>
          <p:cNvSpPr>
            <a:spLocks noGrp="1"/>
          </p:cNvSpPr>
          <p:nvPr userDrawn="1">
            <p:ph type="body" sz="quarter" idx="13" hasCustomPrompt="1"/>
          </p:nvPr>
        </p:nvSpPr>
        <p:spPr>
          <a:xfrm>
            <a:off x="3952817" y="4022519"/>
            <a:ext cx="1976400" cy="493200"/>
          </a:xfrm>
          <a:prstGeom prst="rect">
            <a:avLst/>
          </a:prstGeom>
          <a:solidFill>
            <a:schemeClr val="accent1">
              <a:lumMod val="50000"/>
            </a:schemeClr>
          </a:solidFill>
        </p:spPr>
        <p:txBody>
          <a:bodyPr lIns="90000" rIns="90000" bIns="4680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24" name="文本占位符 23"/>
          <p:cNvSpPr>
            <a:spLocks noGrp="1"/>
          </p:cNvSpPr>
          <p:nvPr userDrawn="1">
            <p:ph type="body" sz="quarter" idx="14" hasCustomPrompt="1"/>
          </p:nvPr>
        </p:nvSpPr>
        <p:spPr>
          <a:xfrm>
            <a:off x="6127494" y="4022519"/>
            <a:ext cx="1976400" cy="493200"/>
          </a:xfrm>
          <a:prstGeom prst="rect">
            <a:avLst/>
          </a:prstGeom>
          <a:solidFill>
            <a:schemeClr val="accent1">
              <a:lumMod val="50000"/>
            </a:schemeClr>
          </a:solidFill>
        </p:spPr>
        <p:txBody>
          <a:bodyPr lIns="90000" rIns="90000" bIns="46800">
            <a:normAutofit/>
          </a:bodyPr>
          <a:lstStyle>
            <a:lvl1pPr marL="0" indent="0" algn="ctr">
              <a:buNone/>
              <a:defRPr sz="2000">
                <a:solidFill>
                  <a:schemeClr val="bg1"/>
                </a:solidFill>
              </a:defRPr>
            </a:lvl1pPr>
          </a:lstStyle>
          <a:p>
            <a:pPr lvl="0" fontAlgn="auto"/>
            <a:r>
              <a:rPr lang="zh-CN" altLang="en-US" strike="noStrike" noProof="1"/>
              <a:t>编辑文本</a:t>
            </a:r>
            <a:endParaRPr lang="zh-CN" altLang="en-US" strike="noStrike" noProof="1"/>
          </a:p>
        </p:txBody>
      </p:sp>
      <p:sp>
        <p:nvSpPr>
          <p:cNvPr id="3" name="日期占位符 2"/>
          <p:cNvSpPr>
            <a:spLocks noGrp="1"/>
          </p:cNvSpPr>
          <p:nvPr userDrawn="1">
            <p:ph type="dt" sz="half" idx="10"/>
            <p:custDataLst>
              <p:tags r:id="rId1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userDrawn="1">
            <p:ph type="ftr" sz="quarter" idx="11"/>
            <p:custDataLst>
              <p:tags r:id="rId1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userDrawn="1">
            <p:ph type="sldNum" sz="quarter" idx="12"/>
            <p:custDataLst>
              <p:tags r:id="rId1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通用">
    <p:spTree>
      <p:nvGrpSpPr>
        <p:cNvPr id="1" name=""/>
        <p:cNvGrpSpPr/>
        <p:nvPr/>
      </p:nvGrpSpPr>
      <p:grpSpPr>
        <a:xfrm>
          <a:off x="0" y="0"/>
          <a:ext cx="0" cy="0"/>
          <a:chOff x="0" y="0"/>
          <a:chExt cx="0" cy="0"/>
        </a:xfrm>
      </p:grpSpPr>
      <p:sp>
        <p:nvSpPr>
          <p:cNvPr id="2" name="标题 1"/>
          <p:cNvSpPr>
            <a:spLocks noGrp="1"/>
          </p:cNvSpPr>
          <p:nvPr>
            <p:ph type="title"/>
          </p:nvPr>
        </p:nvSpPr>
        <p:spPr>
          <a:xfrm>
            <a:off x="669925" y="442913"/>
            <a:ext cx="10852150" cy="442912"/>
          </a:xfrm>
          <a:prstGeom prst="rect">
            <a:avLst/>
          </a:prstGeo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a:xfrm>
            <a:off x="879475" y="6350000"/>
            <a:ext cx="2700338" cy="315913"/>
          </a:xfrm>
          <a:prstGeom prst="rect">
            <a:avLst/>
          </a:prstGeom>
        </p:spPr>
        <p:txBody>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nvPr>
        </p:nvSpPr>
        <p:spPr>
          <a:xfrm>
            <a:off x="4116388" y="6350000"/>
            <a:ext cx="3959225" cy="315913"/>
          </a:xfrm>
          <a:prstGeom prst="rect">
            <a:avLst/>
          </a:prstGeo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8610600" y="6350000"/>
            <a:ext cx="2700338" cy="315913"/>
          </a:xfrm>
          <a:prstGeom prst="rect">
            <a:avLst/>
          </a:prstGeom>
        </p:spPr>
        <p:txBody>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sp>
        <p:nvSpPr>
          <p:cNvPr id="2" name="标题 1"/>
          <p:cNvSpPr>
            <a:spLocks noGrp="1"/>
          </p:cNvSpPr>
          <p:nvPr>
            <p:ph type="title" hasCustomPrompt="1"/>
          </p:nvPr>
        </p:nvSpPr>
        <p:spPr>
          <a:xfrm>
            <a:off x="1281600" y="1249200"/>
            <a:ext cx="9626400" cy="723600"/>
          </a:xfrm>
          <a:prstGeom prst="rect">
            <a:avLst/>
          </a:prstGeo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内容占位符 6"/>
          <p:cNvSpPr>
            <a:spLocks noGrp="1"/>
          </p:cNvSpPr>
          <p:nvPr>
            <p:ph sz="quarter" idx="13"/>
          </p:nvPr>
        </p:nvSpPr>
        <p:spPr>
          <a:xfrm>
            <a:off x="1281113" y="2163600"/>
            <a:ext cx="9626600" cy="34452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hasCustomPrompt="1"/>
          </p:nvPr>
        </p:nvSpPr>
        <p:spPr>
          <a:xfrm>
            <a:off x="583200" y="770400"/>
            <a:ext cx="3960000" cy="882000"/>
          </a:xfrm>
          <a:prstGeom prst="rect">
            <a:avLst/>
          </a:prstGeom>
        </p:spPr>
        <p:txBody>
          <a:bodyPr anchor="ct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单击编辑标题</a:t>
            </a:r>
            <a:endParaRPr lang="zh-CN" altLang="en-US" strike="noStrike" noProof="1"/>
          </a:p>
        </p:txBody>
      </p:sp>
      <p:sp>
        <p:nvSpPr>
          <p:cNvPr id="7" name="文本占位符 6"/>
          <p:cNvSpPr>
            <a:spLocks noGrp="1"/>
          </p:cNvSpPr>
          <p:nvPr>
            <p:ph type="body" sz="quarter" idx="13"/>
          </p:nvPr>
        </p:nvSpPr>
        <p:spPr>
          <a:xfrm>
            <a:off x="586800" y="1764000"/>
            <a:ext cx="3956400" cy="40932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5101200" y="769938"/>
            <a:ext cx="6480000" cy="5087937"/>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p:nvPr>
        </p:nvSpPr>
        <p:spPr>
          <a:xfrm>
            <a:off x="612000" y="781200"/>
            <a:ext cx="10976400" cy="626400"/>
          </a:xfrm>
          <a:prstGeom prst="rect">
            <a:avLst/>
          </a:prstGeom>
        </p:spPr>
        <p:txBody>
          <a:bodyPr anchor="ct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612000" y="1659600"/>
            <a:ext cx="10975975" cy="828000"/>
          </a:xfrm>
          <a:prstGeom prst="rect">
            <a:avLst/>
          </a:prstGeo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612775" y="2808000"/>
            <a:ext cx="10965600" cy="34308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p:nvPr>
        </p:nvSpPr>
        <p:spPr>
          <a:xfrm>
            <a:off x="604800" y="669600"/>
            <a:ext cx="10976400" cy="565200"/>
          </a:xfrm>
          <a:prstGeom prst="rect">
            <a:avLst/>
          </a:prstGeom>
        </p:spPr>
        <p:txBody>
          <a:bodyPr anchor="ctr"/>
          <a:lstStyle>
            <a:lvl1pPr algn="ctr">
              <a:defRPr sz="3200"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604837" y="1681200"/>
            <a:ext cx="10990800" cy="32112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594000" y="5180400"/>
            <a:ext cx="11001600" cy="1011600"/>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p:nvPr>
        </p:nvSpPr>
        <p:spPr>
          <a:xfrm>
            <a:off x="579600" y="237600"/>
            <a:ext cx="11037600" cy="441964"/>
          </a:xfrm>
          <a:prstGeom prst="rect">
            <a:avLst/>
          </a:prstGeo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579600" y="1663200"/>
            <a:ext cx="5342400" cy="28944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6242400" y="1663200"/>
            <a:ext cx="5367600" cy="2894400"/>
          </a:xfrm>
          <a:prstGeom prst="rect">
            <a:avLst/>
          </a:prstGeo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572400" y="4816800"/>
            <a:ext cx="5342400" cy="781200"/>
          </a:xfrm>
          <a:prstGeom prst="rect">
            <a:avLst/>
          </a:prstGeo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6253200" y="4813200"/>
            <a:ext cx="5367600" cy="781200"/>
          </a:xfrm>
          <a:prstGeom prst="rect">
            <a:avLst/>
          </a:prstGeo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hasCustomPrompt="1"/>
          </p:nvPr>
        </p:nvSpPr>
        <p:spPr>
          <a:xfrm>
            <a:off x="1522800" y="1339200"/>
            <a:ext cx="9144000" cy="2386800"/>
          </a:xfrm>
          <a:prstGeom prst="rect">
            <a:avLst/>
          </a:prstGeom>
        </p:spPr>
        <p:txBody>
          <a:bodyPr anchor="b"/>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文本占位符 6"/>
          <p:cNvSpPr>
            <a:spLocks noGrp="1"/>
          </p:cNvSpPr>
          <p:nvPr>
            <p:ph type="body" sz="quarter" idx="13"/>
          </p:nvPr>
        </p:nvSpPr>
        <p:spPr>
          <a:xfrm>
            <a:off x="1522413" y="3862800"/>
            <a:ext cx="9144000" cy="1656000"/>
          </a:xfrm>
          <a:prstGeom prst="rect">
            <a:avLst/>
          </a:prstGeo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203ED2-A0DF-41B2-95B4-1CE4EA2F2E4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6A84AE-AC20-46F9-8270-036D9C00DB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6" Type="http://schemas.openxmlformats.org/officeDocument/2006/relationships/theme" Target="../theme/theme1.xml"/><Relationship Id="rId45" Type="http://schemas.openxmlformats.org/officeDocument/2006/relationships/image" Target="../media/image7.png"/><Relationship Id="rId44" Type="http://schemas.openxmlformats.org/officeDocument/2006/relationships/image" Target="../media/image6.png"/><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0" y="0"/>
            <a:ext cx="12193201" cy="6858000"/>
          </a:xfrm>
          <a:prstGeom prst="rect">
            <a:avLst/>
          </a:prstGeom>
        </p:spPr>
      </p:pic>
      <p:pic>
        <p:nvPicPr>
          <p:cNvPr id="5" name="图片 4"/>
          <p:cNvPicPr>
            <a:picLocks noChangeAspect="1"/>
          </p:cNvPicPr>
          <p:nvPr userDrawn="1"/>
        </p:nvPicPr>
        <p:blipFill>
          <a:blip r:embed="rId45" cstate="print"/>
          <a:stretch>
            <a:fillRect/>
          </a:stretch>
        </p:blipFill>
        <p:spPr>
          <a:xfrm>
            <a:off x="10354691" y="6275121"/>
            <a:ext cx="1656000" cy="4747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7.xml"/><Relationship Id="rId5" Type="http://schemas.openxmlformats.org/officeDocument/2006/relationships/image" Target="../media/image19.jpe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99.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image" Target="../media/image21.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NULL" TargetMode="External"/><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101.xml"/><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102.xml"/><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103.xml"/><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0" Type="http://schemas.openxmlformats.org/officeDocument/2006/relationships/notesSlide" Target="../notesSlides/notesSlide8.xml"/><Relationship Id="rId1" Type="http://schemas.openxmlformats.org/officeDocument/2006/relationships/tags" Target="../tags/tag104.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hyperlink" Target="http://www.lmbe.seu.edu.cn/biology/bess/biology/chapt7/7-4-2.htm" TargetMode="Externa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7.xml"/><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3.xml"/><Relationship Id="rId1" Type="http://schemas.openxmlformats.org/officeDocument/2006/relationships/image" Target="../media/image39.GIF"/></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4.xml"/><Relationship Id="rId3" Type="http://schemas.openxmlformats.org/officeDocument/2006/relationships/image" Target="../media/image39.GIF"/><Relationship Id="rId2" Type="http://schemas.openxmlformats.org/officeDocument/2006/relationships/image" Target="../media/image41.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5.xml"/><Relationship Id="rId2" Type="http://schemas.openxmlformats.org/officeDocument/2006/relationships/image" Target="../media/image39.GIF"/><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9.xml"/><Relationship Id="rId2" Type="http://schemas.openxmlformats.org/officeDocument/2006/relationships/image" Target="../media/image12.jpeg"/><Relationship Id="rId1" Type="http://schemas.openxmlformats.org/officeDocument/2006/relationships/tags" Target="../tags/tag78.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4.xml"/><Relationship Id="rId5" Type="http://schemas.openxmlformats.org/officeDocument/2006/relationships/image" Target="../media/image13.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6.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image" Target="../media/image16.GIF"/></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17.wmf"/><Relationship Id="rId1"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3"/>
          <p:cNvSpPr/>
          <p:nvPr/>
        </p:nvSpPr>
        <p:spPr>
          <a:xfrm>
            <a:off x="34696" y="3187826"/>
            <a:ext cx="5405175" cy="1107996"/>
          </a:xfrm>
          <a:prstGeom prst="rect">
            <a:avLst/>
          </a:prstGeom>
          <a:noFill/>
          <a:ln w="9525">
            <a:noFill/>
          </a:ln>
        </p:spPr>
        <p:txBody>
          <a:bodyPr wrap="square" anchor="t">
            <a:spAutoFit/>
          </a:bodyPr>
          <a:lstStyle/>
          <a:p>
            <a:pPr algn="ctr">
              <a:lnSpc>
                <a:spcPct val="150000"/>
              </a:lnSpc>
            </a:pPr>
            <a:r>
              <a:rPr lang="zh-CN" altLang="en-US" sz="4400" b="1" dirty="0">
                <a:latin typeface="微软雅黑" panose="020B0503020204020204" charset="-122"/>
                <a:ea typeface="微软雅黑" panose="020B0503020204020204" charset="-122"/>
                <a:cs typeface="微软雅黑" panose="020B0503020204020204" charset="-122"/>
                <a:sym typeface="方正小标宋简体" pitchFamily="2" charset="-122"/>
              </a:rPr>
              <a:t>细胞膜的结构和功能</a:t>
            </a:r>
            <a:endParaRPr lang="zh-CN" altLang="en-US" sz="4400" b="1" dirty="0">
              <a:latin typeface="微软雅黑" panose="020B0503020204020204" charset="-122"/>
              <a:ea typeface="微软雅黑" panose="020B0503020204020204" charset="-122"/>
              <a:cs typeface="微软雅黑" panose="020B0503020204020204" charset="-122"/>
              <a:sym typeface="方正小标宋简体" pitchFamily="2" charset="-122"/>
            </a:endParaRPr>
          </a:p>
        </p:txBody>
      </p:sp>
      <p:sp>
        <p:nvSpPr>
          <p:cNvPr id="5" name="文本框 1"/>
          <p:cNvSpPr txBox="1"/>
          <p:nvPr/>
        </p:nvSpPr>
        <p:spPr>
          <a:xfrm>
            <a:off x="223383" y="397070"/>
            <a:ext cx="4521959" cy="523220"/>
          </a:xfrm>
          <a:prstGeom prst="rect">
            <a:avLst/>
          </a:prstGeom>
          <a:solidFill>
            <a:srgbClr val="FFC000"/>
          </a:solidFill>
          <a:ln w="9525">
            <a:solidFill>
              <a:srgbClr val="FFFFFF"/>
            </a:solidFill>
          </a:ln>
        </p:spPr>
        <p:txBody>
          <a:bodyPr wrap="square" anchor="t">
            <a:spAutoFit/>
          </a:bodyPr>
          <a:lstStyle/>
          <a:p>
            <a:pPr algn="ctr"/>
            <a:r>
              <a:rPr lang="zh-CN" altLang="en-US" sz="2800" dirty="0">
                <a:solidFill>
                  <a:schemeClr val="bg1"/>
                </a:solidFill>
                <a:latin typeface="微软雅黑" panose="020B0503020204020204" charset="-122"/>
                <a:ea typeface="微软雅黑" panose="020B0503020204020204" charset="-122"/>
                <a:cs typeface="微软雅黑" panose="020B0503020204020204" charset="-122"/>
              </a:rPr>
              <a:t>第</a:t>
            </a:r>
            <a:r>
              <a:rPr lang="en-US" altLang="zh-CN" sz="2800"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rPr>
              <a:t>章  细胞的基本结构</a:t>
            </a:r>
            <a:endParaRPr lang="zh-CN" altLang="en-US" sz="28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任意多边形 5"/>
          <p:cNvSpPr/>
          <p:nvPr/>
        </p:nvSpPr>
        <p:spPr>
          <a:xfrm rot="1648099">
            <a:off x="5412365" y="-625453"/>
            <a:ext cx="8616026" cy="7658583"/>
          </a:xfrm>
          <a:custGeom>
            <a:avLst/>
            <a:gdLst>
              <a:gd name="connsiteX0" fmla="*/ 3800487 w 6335710"/>
              <a:gd name="connsiteY0" fmla="*/ 0 h 6790320"/>
              <a:gd name="connsiteX1" fmla="*/ 6335710 w 6335710"/>
              <a:gd name="connsiteY1" fmla="*/ 5930357 h 6790320"/>
              <a:gd name="connsiteX2" fmla="*/ 2057310 w 6335710"/>
              <a:gd name="connsiteY2" fmla="*/ 6414406 h 6790320"/>
              <a:gd name="connsiteX3" fmla="*/ 28939 w 6335710"/>
              <a:gd name="connsiteY3" fmla="*/ 3888080 h 6790320"/>
              <a:gd name="connsiteX4" fmla="*/ 0 w 6335710"/>
              <a:gd name="connsiteY4" fmla="*/ 3638889 h 6790320"/>
              <a:gd name="connsiteX5" fmla="*/ 0 w 6335710"/>
              <a:gd name="connsiteY5" fmla="*/ 3175905 h 6790320"/>
              <a:gd name="connsiteX6" fmla="*/ 13365 w 6335710"/>
              <a:gd name="connsiteY6" fmla="*/ 3008258 h 6790320"/>
              <a:gd name="connsiteX7" fmla="*/ 150469 w 6335710"/>
              <a:gd name="connsiteY7" fmla="*/ 2417115 h 6790320"/>
              <a:gd name="connsiteX8" fmla="*/ 3800487 w 6335710"/>
              <a:gd name="connsiteY8" fmla="*/ 0 h 67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5710" h="6790320">
                <a:moveTo>
                  <a:pt x="3800487" y="0"/>
                </a:moveTo>
                <a:lnTo>
                  <a:pt x="6335710" y="5930357"/>
                </a:lnTo>
                <a:cubicBezTo>
                  <a:pt x="5159021" y="6863963"/>
                  <a:pt x="3458663" y="7056338"/>
                  <a:pt x="2057310" y="6414406"/>
                </a:cubicBezTo>
                <a:cubicBezTo>
                  <a:pt x="933659" y="5899684"/>
                  <a:pt x="203512" y="4944327"/>
                  <a:pt x="28939" y="3888080"/>
                </a:cubicBezTo>
                <a:lnTo>
                  <a:pt x="0" y="3638889"/>
                </a:lnTo>
                <a:lnTo>
                  <a:pt x="0" y="3175905"/>
                </a:lnTo>
                <a:lnTo>
                  <a:pt x="13365" y="3008258"/>
                </a:lnTo>
                <a:cubicBezTo>
                  <a:pt x="38915" y="2810802"/>
                  <a:pt x="84291" y="2613073"/>
                  <a:pt x="150469" y="2417115"/>
                </a:cubicBezTo>
                <a:cubicBezTo>
                  <a:pt x="635044" y="982251"/>
                  <a:pt x="2118314" y="0"/>
                  <a:pt x="3800487" y="0"/>
                </a:cubicBezTo>
                <a:close/>
              </a:path>
            </a:pathLst>
          </a:cu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47729" y="59568"/>
            <a:ext cx="6611352" cy="5964589"/>
          </a:xfrm>
          <a:prstGeom prst="rect">
            <a:avLst/>
          </a:prstGeom>
        </p:spPr>
      </p:pic>
      <p:cxnSp>
        <p:nvCxnSpPr>
          <p:cNvPr id="9" name="直接连接符 8"/>
          <p:cNvCxnSpPr/>
          <p:nvPr/>
        </p:nvCxnSpPr>
        <p:spPr>
          <a:xfrm>
            <a:off x="223383" y="2771775"/>
            <a:ext cx="498934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23383" y="4623612"/>
            <a:ext cx="498934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272072" y="2435429"/>
            <a:ext cx="981359" cy="581057"/>
          </a:xfrm>
          <a:prstGeom prst="rect">
            <a:avLst/>
          </a:prstGeom>
          <a:solidFill>
            <a:schemeClr val="accent1"/>
          </a:solidFill>
          <a:ln>
            <a:noFill/>
          </a:ln>
        </p:spPr>
        <p:txBody>
          <a:bodyPr wrap="none">
            <a:spAutoFit/>
          </a:bodyPr>
          <a:lstStyle/>
          <a:p>
            <a:pPr algn="ctr">
              <a:lnSpc>
                <a:spcPct val="150000"/>
              </a:lnSpc>
            </a:pPr>
            <a:r>
              <a:rPr lang="zh-CN" altLang="zh-CN" sz="2400" dirty="0" smtClean="0">
                <a:latin typeface="微软雅黑" panose="020B0503020204020204" charset="-122"/>
                <a:ea typeface="微软雅黑" panose="020B0503020204020204" charset="-122"/>
                <a:cs typeface="微软雅黑" panose="020B0503020204020204" charset="-122"/>
                <a:sym typeface="方正小标宋简体" pitchFamily="2" charset="-122"/>
              </a:rPr>
              <a:t>第</a:t>
            </a:r>
            <a:r>
              <a:rPr lang="en-US" altLang="zh-CN" sz="2400" dirty="0" smtClean="0">
                <a:latin typeface="微软雅黑" panose="020B0503020204020204" charset="-122"/>
                <a:ea typeface="微软雅黑" panose="020B0503020204020204" charset="-122"/>
                <a:cs typeface="微软雅黑" panose="020B0503020204020204" charset="-122"/>
                <a:sym typeface="方正小标宋简体" pitchFamily="2" charset="-122"/>
              </a:rPr>
              <a:t>1</a:t>
            </a:r>
            <a:r>
              <a:rPr lang="zh-CN" altLang="zh-CN" sz="2400" dirty="0" smtClean="0">
                <a:latin typeface="微软雅黑" panose="020B0503020204020204" charset="-122"/>
                <a:ea typeface="微软雅黑" panose="020B0503020204020204" charset="-122"/>
                <a:cs typeface="微软雅黑" panose="020B0503020204020204" charset="-122"/>
                <a:sym typeface="方正小标宋简体" pitchFamily="2" charset="-122"/>
              </a:rPr>
              <a:t>节</a:t>
            </a:r>
            <a:endParaRPr lang="en-US" altLang="zh-CN" sz="2400" dirty="0">
              <a:latin typeface="微软雅黑" panose="020B0503020204020204" charset="-122"/>
              <a:ea typeface="微软雅黑" panose="020B0503020204020204" charset="-122"/>
              <a:cs typeface="微软雅黑" panose="020B0503020204020204" charset="-122"/>
              <a:sym typeface="方正小标宋简体"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组合 6"/>
          <p:cNvGrpSpPr/>
          <p:nvPr/>
        </p:nvGrpSpPr>
        <p:grpSpPr>
          <a:xfrm>
            <a:off x="-31750" y="-19050"/>
            <a:ext cx="11145838" cy="6896100"/>
            <a:chOff x="-49" y="-31"/>
            <a:chExt cx="17552" cy="10862"/>
          </a:xfrm>
          <a:solidFill>
            <a:schemeClr val="accent1">
              <a:lumMod val="60000"/>
              <a:lumOff val="40000"/>
            </a:schemeClr>
          </a:solidFill>
        </p:grpSpPr>
        <p:grpSp>
          <p:nvGrpSpPr>
            <p:cNvPr id="36866" name="组合 7"/>
            <p:cNvGrpSpPr/>
            <p:nvPr/>
          </p:nvGrpSpPr>
          <p:grpSpPr>
            <a:xfrm>
              <a:off x="-49" y="-31"/>
              <a:ext cx="8254" cy="10862"/>
              <a:chOff x="-49" y="-31"/>
              <a:chExt cx="8254" cy="10862"/>
            </a:xfrm>
            <a:grpFill/>
          </p:grpSpPr>
          <p:sp>
            <p:nvSpPr>
              <p:cNvPr id="165" name=" 165"/>
              <p:cNvSpPr/>
              <p:nvPr/>
            </p:nvSpPr>
            <p:spPr>
              <a:xfrm>
                <a:off x="-49" y="-31"/>
                <a:ext cx="8254" cy="10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6868" name="Footer Text"/>
              <p:cNvSpPr txBox="1"/>
              <p:nvPr>
                <p:custDataLst>
                  <p:tags r:id="rId1"/>
                </p:custDataLst>
              </p:nvPr>
            </p:nvSpPr>
            <p:spPr>
              <a:xfrm>
                <a:off x="545" y="3732"/>
                <a:ext cx="7043" cy="1097"/>
              </a:xfrm>
              <a:prstGeom prst="rect">
                <a:avLst/>
              </a:prstGeom>
              <a:grpFill/>
              <a:ln w="9525">
                <a:noFill/>
              </a:ln>
            </p:spPr>
            <p:txBody>
              <a:bodyPr wrap="none" lIns="90000" tIns="46800" rIns="90000" bIns="46800" anchor="ctr"/>
              <a:lstStyle/>
              <a:p>
                <a:r>
                  <a:rPr lang="en-US" altLang="zh-CN" sz="2400" dirty="0">
                    <a:latin typeface="Times New Roman" panose="02020603050405020304" pitchFamily="18" charset="0"/>
                    <a:ea typeface="微软雅黑" panose="020B0503020204020204" charset="-122"/>
                    <a:sym typeface="Calibri" panose="020F0502020204030204" charset="0"/>
                  </a:rPr>
                  <a:t>2.1 </a:t>
                </a:r>
                <a:r>
                  <a:rPr lang="zh-CN" altLang="en-US" sz="2400" dirty="0">
                    <a:latin typeface="Times New Roman" panose="02020603050405020304" pitchFamily="18" charset="0"/>
                    <a:ea typeface="微软雅黑" panose="020B0503020204020204" charset="-122"/>
                    <a:sym typeface="Calibri" panose="020F0502020204030204" charset="0"/>
                  </a:rPr>
                  <a:t>对细胞膜成分的</a:t>
                </a:r>
                <a:r>
                  <a:rPr lang="zh-CN" altLang="en-US" sz="2400" dirty="0" smtClean="0">
                    <a:latin typeface="Times New Roman" panose="02020603050405020304" pitchFamily="18" charset="0"/>
                    <a:ea typeface="微软雅黑" panose="020B0503020204020204" charset="-122"/>
                    <a:sym typeface="Calibri" panose="020F0502020204030204" charset="0"/>
                  </a:rPr>
                  <a:t>探索</a:t>
                </a:r>
                <a:endParaRPr lang="zh-CN" altLang="en-US" sz="4000" dirty="0">
                  <a:solidFill>
                    <a:srgbClr val="254061"/>
                  </a:solidFill>
                  <a:ea typeface="微软雅黑" panose="020B0503020204020204" charset="-122"/>
                  <a:sym typeface="Calibri" panose="020F0502020204030204" charset="0"/>
                </a:endParaRPr>
              </a:p>
            </p:txBody>
          </p:sp>
          <p:sp>
            <p:nvSpPr>
              <p:cNvPr id="36869" name="Footer Text"/>
              <p:cNvSpPr txBox="1"/>
              <p:nvPr>
                <p:custDataLst>
                  <p:tags r:id="rId2"/>
                </p:custDataLst>
              </p:nvPr>
            </p:nvSpPr>
            <p:spPr>
              <a:xfrm>
                <a:off x="525" y="4983"/>
                <a:ext cx="6925" cy="999"/>
              </a:xfrm>
              <a:prstGeom prst="rect">
                <a:avLst/>
              </a:prstGeom>
              <a:grpFill/>
              <a:ln w="9525">
                <a:noFill/>
              </a:ln>
            </p:spPr>
            <p:txBody>
              <a:bodyPr wrap="square" lIns="90000" tIns="46800" rIns="90000" bIns="0" anchor="b"/>
              <a:lstStyle/>
              <a:p>
                <a:r>
                  <a:rPr lang="en-US" altLang="zh-CN" sz="2400" dirty="0">
                    <a:latin typeface="Times New Roman" panose="02020603050405020304" pitchFamily="18" charset="0"/>
                    <a:ea typeface="微软雅黑" panose="020B0503020204020204" charset="-122"/>
                    <a:sym typeface="Calibri" panose="020F0502020204030204" charset="0"/>
                  </a:rPr>
                  <a:t>2.2 </a:t>
                </a:r>
                <a:r>
                  <a:rPr lang="zh-CN" altLang="en-US" sz="2400" dirty="0">
                    <a:latin typeface="Times New Roman" panose="02020603050405020304" pitchFamily="18" charset="0"/>
                    <a:ea typeface="微软雅黑" panose="020B0503020204020204" charset="-122"/>
                    <a:sym typeface="Calibri" panose="020F0502020204030204" charset="0"/>
                  </a:rPr>
                  <a:t>对细胞膜结构的探索</a:t>
                </a:r>
                <a:endParaRPr lang="zh-CN" altLang="en-US" sz="2400" dirty="0">
                  <a:latin typeface="Times New Roman" panose="02020603050405020304" pitchFamily="18" charset="0"/>
                  <a:ea typeface="微软雅黑" panose="020B0503020204020204" charset="-122"/>
                  <a:sym typeface="Calibri" panose="020F0502020204030204" charset="0"/>
                </a:endParaRPr>
              </a:p>
            </p:txBody>
          </p:sp>
          <p:sp>
            <p:nvSpPr>
              <p:cNvPr id="36870" name="Footer Text"/>
              <p:cNvSpPr txBox="1"/>
              <p:nvPr>
                <p:custDataLst>
                  <p:tags r:id="rId3"/>
                </p:custDataLst>
              </p:nvPr>
            </p:nvSpPr>
            <p:spPr>
              <a:xfrm>
                <a:off x="565" y="6516"/>
                <a:ext cx="7522" cy="901"/>
              </a:xfrm>
              <a:prstGeom prst="rect">
                <a:avLst/>
              </a:prstGeom>
              <a:grpFill/>
              <a:ln w="9525">
                <a:noFill/>
              </a:ln>
            </p:spPr>
            <p:txBody>
              <a:bodyPr wrap="square" lIns="90000" tIns="46800" rIns="90000" bIns="0" anchor="b"/>
              <a:lstStyle/>
              <a:p>
                <a:r>
                  <a:rPr lang="en-US" altLang="zh-CN" sz="2400" dirty="0">
                    <a:latin typeface="Times New Roman" panose="02020603050405020304" pitchFamily="18" charset="0"/>
                    <a:ea typeface="微软雅黑" panose="020B0503020204020204" charset="-122"/>
                    <a:sym typeface="Calibri" panose="020F0502020204030204" charset="0"/>
                  </a:rPr>
                  <a:t>2.3 </a:t>
                </a:r>
                <a:r>
                  <a:rPr lang="zh-CN" altLang="en-US" sz="2400" dirty="0">
                    <a:latin typeface="Times New Roman" panose="02020603050405020304" pitchFamily="18" charset="0"/>
                    <a:ea typeface="微软雅黑" panose="020B0503020204020204" charset="-122"/>
                    <a:sym typeface="Calibri" panose="020F0502020204030204" charset="0"/>
                  </a:rPr>
                  <a:t>流动镶嵌模型的基本内容</a:t>
                </a:r>
                <a:endParaRPr lang="zh-CN" altLang="en-US" sz="2400" dirty="0">
                  <a:latin typeface="Times New Roman" panose="02020603050405020304" pitchFamily="18" charset="0"/>
                  <a:ea typeface="微软雅黑" panose="020B0503020204020204" charset="-122"/>
                  <a:sym typeface="Calibri" panose="020F0502020204030204" charset="0"/>
                </a:endParaRPr>
              </a:p>
            </p:txBody>
          </p:sp>
          <p:sp>
            <p:nvSpPr>
              <p:cNvPr id="12" name="Footer Text"/>
              <p:cNvSpPr txBox="1"/>
              <p:nvPr>
                <p:custDataLst>
                  <p:tags r:id="rId4"/>
                </p:custDataLst>
              </p:nvPr>
            </p:nvSpPr>
            <p:spPr>
              <a:xfrm>
                <a:off x="1459" y="585"/>
                <a:ext cx="6541" cy="2178"/>
              </a:xfrm>
              <a:prstGeom prst="rect">
                <a:avLst/>
              </a:prstGeom>
              <a:grpFill/>
            </p:spPr>
            <p:txBody>
              <a:bodyPr wrap="square" lIns="90000" tIns="46800" rIns="0" bIns="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r>
                  <a:rPr lang="en-US" altLang="zh-CN" sz="3200" strike="noStrike" noProof="1" smtClean="0">
                    <a:solidFill>
                      <a:schemeClr val="tx1"/>
                    </a:solidFill>
                    <a:uFillTx/>
                    <a:latin typeface="微软雅黑" panose="020B0503020204020204" charset="-122"/>
                    <a:ea typeface="微软雅黑" panose="020B0503020204020204" charset="-122"/>
                    <a:cs typeface="Times New Roman" panose="02020603050405020304" pitchFamily="18" charset="0"/>
                    <a:sym typeface="+mn-lt"/>
                  </a:rPr>
                  <a:t> </a:t>
                </a:r>
                <a:r>
                  <a:rPr lang="zh-CN" altLang="en-US" sz="3200" strike="noStrike" noProof="1">
                    <a:solidFill>
                      <a:schemeClr val="tx1"/>
                    </a:solidFill>
                    <a:latin typeface="微软雅黑" panose="020B0503020204020204" charset="-122"/>
                    <a:ea typeface="微软雅黑" panose="020B0503020204020204" charset="-122"/>
                    <a:cs typeface="Times New Roman" panose="02020603050405020304" pitchFamily="18" charset="0"/>
                    <a:sym typeface="+mn-lt"/>
                  </a:rPr>
                  <a:t>细胞膜的结构</a:t>
                </a:r>
                <a:endParaRPr lang="zh-CN" altLang="en-US" sz="3200" strike="noStrike" noProof="1">
                  <a:latin typeface="微软雅黑" panose="020B0503020204020204" charset="-122"/>
                  <a:ea typeface="微软雅黑" panose="020B0503020204020204" charset="-122"/>
                  <a:cs typeface="Times New Roman" panose="02020603050405020304" pitchFamily="18" charset="0"/>
                </a:endParaRPr>
              </a:p>
              <a:p>
                <a:pPr algn="l" fontAlgn="auto"/>
                <a:endParaRPr lang="en-US" altLang="zh-CN" sz="3200" strike="noStrike" noProof="1">
                  <a:solidFill>
                    <a:schemeClr val="accent1">
                      <a:lumMod val="50000"/>
                    </a:schemeClr>
                  </a:solidFill>
                  <a:uFillTx/>
                  <a:latin typeface="微软雅黑" panose="020B0503020204020204" charset="-122"/>
                  <a:ea typeface="微软雅黑" panose="020B0503020204020204" charset="-122"/>
                  <a:cs typeface="Times New Roman" panose="02020603050405020304" pitchFamily="18" charset="0"/>
                  <a:sym typeface="+mn-lt"/>
                </a:endParaRPr>
              </a:p>
            </p:txBody>
          </p:sp>
        </p:grpSp>
        <p:pic>
          <p:nvPicPr>
            <p:cNvPr id="36872" name="Picture 5" descr="https://timgsa.baidu.com/timg?image&amp;quality=80&amp;size=b9999_10000&amp;sec=1571132050&amp;di=a9f15b84f4817dfe5408502f3e2fa732&amp;imgtype=jpg&amp;er=1&amp;src=http%3A%2F%2Fimg.jk51.com%2Fimg_jk51%2F295709459.jpeg"/>
            <p:cNvPicPr>
              <a:picLocks noChangeAspect="1"/>
            </p:cNvPicPr>
            <p:nvPr/>
          </p:nvPicPr>
          <p:blipFill>
            <a:blip r:embed="rId5"/>
            <a:srcRect l="7967" t="10956" r="4930" b="24730"/>
            <a:stretch>
              <a:fillRect/>
            </a:stretch>
          </p:blipFill>
          <p:spPr>
            <a:xfrm>
              <a:off x="9575" y="2763"/>
              <a:ext cx="7928" cy="4977"/>
            </a:xfrm>
            <a:prstGeom prst="rect">
              <a:avLst/>
            </a:prstGeom>
            <a:grpFill/>
            <a:ln w="9525">
              <a:noFill/>
            </a:ln>
          </p:spPr>
        </p:pic>
      </p:grpSp>
      <p:sp>
        <p:nvSpPr>
          <p:cNvPr id="10" name="矩形 9"/>
          <p:cNvSpPr/>
          <p:nvPr/>
        </p:nvSpPr>
        <p:spPr>
          <a:xfrm>
            <a:off x="486455" y="881661"/>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8185" y="781331"/>
            <a:ext cx="581660" cy="553720"/>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61995" y="669571"/>
            <a:ext cx="685800" cy="610745"/>
          </a:xfrm>
          <a:prstGeom prst="rect">
            <a:avLst/>
          </a:prstGeom>
          <a:noFill/>
        </p:spPr>
        <p:txBody>
          <a:bodyPr wrap="square" lIns="68580" tIns="34290" rIns="68580" bIns="34290" rtlCol="0">
            <a:spAutoFit/>
          </a:bodyPr>
          <a:lstStyle/>
          <a:p>
            <a:pPr algn="l">
              <a:lnSpc>
                <a:spcPct val="130000"/>
              </a:lnSpc>
            </a:pPr>
            <a:r>
              <a:rPr lang="en-US" altLang="zh-CN" sz="3000" dirty="0">
                <a:solidFill>
                  <a:schemeClr val="bg1"/>
                </a:solidFill>
                <a:latin typeface="华文中宋" panose="02010600040101010101" charset="-122"/>
                <a:ea typeface="华文中宋" panose="02010600040101010101" charset="-122"/>
              </a:rPr>
              <a:t>2</a:t>
            </a:r>
            <a:endParaRPr lang="en-US" altLang="zh-CN" sz="3000" dirty="0">
              <a:solidFill>
                <a:schemeClr val="bg1"/>
              </a:solidFill>
              <a:latin typeface="华文中宋" panose="02010600040101010101" charset="-122"/>
              <a:ea typeface="华文中宋" panose="02010600040101010101" charset="-122"/>
            </a:endParaRPr>
          </a:p>
        </p:txBody>
      </p:sp>
      <p:sp>
        <p:nvSpPr>
          <p:cNvPr id="2" name="矩形 1"/>
          <p:cNvSpPr/>
          <p:nvPr/>
        </p:nvSpPr>
        <p:spPr>
          <a:xfrm>
            <a:off x="10273030" y="620649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circle(out)">
                                      <p:cBhvr>
                                        <p:cTn id="7" dur="2000"/>
                                        <p:tgtEl>
                                          <p:spTgt spid="3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组合 3"/>
          <p:cNvGrpSpPr/>
          <p:nvPr/>
        </p:nvGrpSpPr>
        <p:grpSpPr>
          <a:xfrm>
            <a:off x="0" y="-9525"/>
            <a:ext cx="12182475" cy="6869113"/>
            <a:chOff x="2385" y="1913"/>
            <a:chExt cx="14400" cy="7335"/>
          </a:xfrm>
        </p:grpSpPr>
        <p:pic>
          <p:nvPicPr>
            <p:cNvPr id="37890" name="Picture 2" descr="IMG_0153"/>
            <p:cNvPicPr>
              <a:picLocks noChangeAspect="1"/>
            </p:cNvPicPr>
            <p:nvPr/>
          </p:nvPicPr>
          <p:blipFill>
            <a:blip r:embed="rId1">
              <a:lum bright="17999"/>
            </a:blip>
            <a:srcRect l="9746" t="19135" r="27344" b="35027"/>
            <a:stretch>
              <a:fillRect/>
            </a:stretch>
          </p:blipFill>
          <p:spPr>
            <a:xfrm>
              <a:off x="2385" y="1913"/>
              <a:ext cx="14400" cy="7335"/>
            </a:xfrm>
            <a:prstGeom prst="rect">
              <a:avLst/>
            </a:prstGeom>
            <a:noFill/>
            <a:ln w="9525">
              <a:noFill/>
            </a:ln>
          </p:spPr>
        </p:pic>
        <p:sp>
          <p:nvSpPr>
            <p:cNvPr id="13315" name="Text Box 3"/>
            <p:cNvSpPr txBox="1"/>
            <p:nvPr/>
          </p:nvSpPr>
          <p:spPr>
            <a:xfrm>
              <a:off x="3145" y="2633"/>
              <a:ext cx="13230" cy="1097"/>
            </a:xfrm>
            <a:prstGeom prst="rect">
              <a:avLst/>
            </a:prstGeom>
            <a:noFill/>
            <a:ln w="9525">
              <a:noFill/>
            </a:ln>
          </p:spPr>
          <p:txBody>
            <a:bodyPr>
              <a:spAutoFit/>
            </a:bodyPr>
            <a:lst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fontAlgn="base" hangingPunct="1">
                <a:lnSpc>
                  <a:spcPct val="150000"/>
                </a:lnSpc>
                <a:spcBef>
                  <a:spcPct val="50000"/>
                </a:spcBef>
                <a:buFontTx/>
                <a:buNone/>
              </a:pPr>
              <a:r>
                <a:rPr lang="zh-CN" altLang="en-US" sz="4050" b="1" strike="noStrike"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charset="-122"/>
                  <a:ea typeface="微软雅黑" panose="020B0503020204020204" charset="-122"/>
                </a:rPr>
                <a:t>回到</a:t>
              </a:r>
              <a:r>
                <a:rPr lang="en-US" altLang="zh-CN" sz="4050" b="1" strike="noStrike"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微软雅黑" panose="020B0503020204020204" charset="-122"/>
                  <a:cs typeface="Times New Roman" panose="02020603050405020304" pitchFamily="18" charset="0"/>
                </a:rPr>
                <a:t>19</a:t>
              </a:r>
              <a:r>
                <a:rPr lang="zh-CN" altLang="en-US" sz="4050" b="1" strike="noStrike"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charset="-122"/>
                  <a:ea typeface="微软雅黑" panose="020B0503020204020204" charset="-122"/>
                </a:rPr>
                <a:t>世纪重温科学发现之旅</a:t>
              </a:r>
              <a:r>
                <a:rPr lang="zh-CN" altLang="en-US" sz="4050" b="1" strike="noStrike"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黑体" panose="02010609060101010101" charset="-122"/>
                  <a:ea typeface="微软雅黑" panose="020B0503020204020204" charset="-122"/>
                </a:rPr>
                <a:t>……</a:t>
              </a:r>
              <a:endParaRPr lang="zh-CN" altLang="en-US" sz="4050" b="1" strike="noStrike"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微软雅黑" panose="020B0503020204020204" charset="-122"/>
                <a:ea typeface="微软雅黑" panose="020B0503020204020204" charset="-122"/>
              </a:endParaRPr>
            </a:p>
          </p:txBody>
        </p:sp>
        <p:sp>
          <p:nvSpPr>
            <p:cNvPr id="37892" name="Text Box 4"/>
            <p:cNvSpPr txBox="1"/>
            <p:nvPr/>
          </p:nvSpPr>
          <p:spPr>
            <a:xfrm>
              <a:off x="3827" y="4948"/>
              <a:ext cx="11792" cy="985"/>
            </a:xfrm>
            <a:prstGeom prst="rect">
              <a:avLst/>
            </a:prstGeom>
            <a:noFill/>
            <a:ln w="9525">
              <a:noFill/>
            </a:ln>
          </p:spPr>
          <p:txBody>
            <a:bodyPr anchor="t">
              <a:spAutoFit/>
            </a:bodyPr>
            <a:lstStyle/>
            <a:p>
              <a:pPr algn="ctr">
                <a:lnSpc>
                  <a:spcPct val="150000"/>
                </a:lnSpc>
                <a:spcBef>
                  <a:spcPct val="50000"/>
                </a:spcBef>
              </a:pPr>
              <a:r>
                <a:rPr lang="zh-CN" altLang="en-US" sz="3600" b="1" dirty="0">
                  <a:solidFill>
                    <a:schemeClr val="bg1"/>
                  </a:solidFill>
                  <a:latin typeface="Arial" panose="020B0604020202020204" pitchFamily="34" charset="0"/>
                  <a:ea typeface="微软雅黑" panose="020B0503020204020204" charset="-122"/>
                </a:rPr>
                <a:t>科学家对细胞膜成分的探索历程</a:t>
              </a:r>
              <a:endParaRPr lang="zh-CN" altLang="en-US" sz="3600" b="1" dirty="0">
                <a:solidFill>
                  <a:schemeClr val="bg1"/>
                </a:solidFill>
                <a:latin typeface="Arial" panose="020B0604020202020204" pitchFamily="34" charset="0"/>
                <a:ea typeface="微软雅黑" panose="020B0503020204020204" charset="-122"/>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99000"/>
          </a:schemeClr>
        </a:solidFill>
        <a:effectLst/>
      </p:bgPr>
    </p:bg>
    <p:spTree>
      <p:nvGrpSpPr>
        <p:cNvPr id="1" name=""/>
        <p:cNvGrpSpPr/>
        <p:nvPr/>
      </p:nvGrpSpPr>
      <p:grpSpPr>
        <a:xfrm>
          <a:off x="0" y="0"/>
          <a:ext cx="0" cy="0"/>
          <a:chOff x="0" y="0"/>
          <a:chExt cx="0" cy="0"/>
        </a:xfrm>
      </p:grpSpPr>
      <p:sp>
        <p:nvSpPr>
          <p:cNvPr id="3"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grpSp>
        <p:nvGrpSpPr>
          <p:cNvPr id="2" name="组合 1"/>
          <p:cNvGrpSpPr/>
          <p:nvPr/>
        </p:nvGrpSpPr>
        <p:grpSpPr>
          <a:xfrm>
            <a:off x="2132792" y="883034"/>
            <a:ext cx="9169793" cy="1474310"/>
            <a:chOff x="857076" y="1389871"/>
            <a:chExt cx="11128801" cy="1474310"/>
          </a:xfrm>
        </p:grpSpPr>
        <p:sp>
          <p:nvSpPr>
            <p:cNvPr id="18" name="矩形 17"/>
            <p:cNvSpPr/>
            <p:nvPr/>
          </p:nvSpPr>
          <p:spPr>
            <a:xfrm>
              <a:off x="857076" y="1393200"/>
              <a:ext cx="11128801" cy="1470981"/>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4" name="Text Box 10"/>
            <p:cNvSpPr txBox="1"/>
            <p:nvPr/>
          </p:nvSpPr>
          <p:spPr>
            <a:xfrm>
              <a:off x="996313" y="1389871"/>
              <a:ext cx="10989564" cy="1050925"/>
            </a:xfrm>
            <a:prstGeom prst="rect">
              <a:avLst/>
            </a:prstGeom>
            <a:noFill/>
            <a:ln w="9525">
              <a:noFill/>
            </a:ln>
          </p:spPr>
          <p:txBody>
            <a:bodyPr wrap="square" anchor="t">
              <a:spAutoFit/>
            </a:bodyPr>
            <a:lstStyle/>
            <a:p>
              <a:pPr>
                <a:lnSpc>
                  <a:spcPct val="130000"/>
                </a:lnSpc>
                <a:spcBef>
                  <a:spcPct val="50000"/>
                </a:spcBef>
              </a:pPr>
              <a:r>
                <a:rPr lang="en-US" altLang="zh-CN" sz="2400" dirty="0" smtClean="0">
                  <a:latin typeface="Times New Roman" panose="02020603050405020304" pitchFamily="18" charset="0"/>
                  <a:ea typeface="微软雅黑" panose="020B0503020204020204" charset="-122"/>
                </a:rPr>
                <a:t>1895</a:t>
              </a:r>
              <a:r>
                <a:rPr lang="zh-CN" altLang="en-US" sz="2400" dirty="0">
                  <a:latin typeface="Times New Roman" panose="02020603050405020304" pitchFamily="18" charset="0"/>
                  <a:ea typeface="微软雅黑" panose="020B0503020204020204" charset="-122"/>
                </a:rPr>
                <a:t>年，欧文顿选用</a:t>
              </a:r>
              <a:r>
                <a:rPr lang="en-US" altLang="zh-CN" sz="2400" dirty="0">
                  <a:latin typeface="Times New Roman" panose="02020603050405020304" pitchFamily="18" charset="0"/>
                  <a:ea typeface="微软雅黑" panose="020B0503020204020204" charset="-122"/>
                </a:rPr>
                <a:t>500</a:t>
              </a:r>
              <a:r>
                <a:rPr lang="zh-CN" altLang="en-US" sz="2400" dirty="0">
                  <a:latin typeface="Times New Roman" panose="02020603050405020304" pitchFamily="18" charset="0"/>
                  <a:ea typeface="微软雅黑" panose="020B0503020204020204" charset="-122"/>
                </a:rPr>
                <a:t>多种化学物质对植物细胞膜的通透性进行上万次的实验。发现：</a:t>
              </a:r>
              <a:r>
                <a:rPr lang="zh-CN" altLang="en-US" sz="2400" dirty="0">
                  <a:solidFill>
                    <a:srgbClr val="FF0000"/>
                  </a:solidFill>
                  <a:latin typeface="Times New Roman" panose="02020603050405020304" pitchFamily="18" charset="0"/>
                  <a:ea typeface="微软雅黑" panose="020B0503020204020204" charset="-122"/>
                </a:rPr>
                <a:t>凡是可溶于脂质的物质，比不溶于脂质的物质更容易穿过细胞膜。</a:t>
              </a:r>
              <a:r>
                <a:rPr lang="zh-CN" altLang="en-US" sz="2400" b="1" dirty="0">
                  <a:solidFill>
                    <a:srgbClr val="FF0000"/>
                  </a:solidFill>
                  <a:latin typeface="Times New Roman" panose="02020603050405020304" pitchFamily="18" charset="0"/>
                  <a:ea typeface="微软雅黑" panose="020B0503020204020204" charset="-122"/>
                </a:rPr>
                <a:t> </a:t>
              </a:r>
              <a:endParaRPr lang="zh-CN" altLang="en-US" sz="2400" b="1" dirty="0">
                <a:solidFill>
                  <a:srgbClr val="FF0000"/>
                </a:solidFill>
                <a:latin typeface="Times New Roman" panose="02020603050405020304" pitchFamily="18" charset="0"/>
                <a:ea typeface="微软雅黑" panose="020B0503020204020204" charset="-122"/>
              </a:endParaRPr>
            </a:p>
          </p:txBody>
        </p:sp>
      </p:grpSp>
      <p:sp>
        <p:nvSpPr>
          <p:cNvPr id="65543" name="文本框 65542"/>
          <p:cNvSpPr txBox="1"/>
          <p:nvPr/>
        </p:nvSpPr>
        <p:spPr>
          <a:xfrm>
            <a:off x="3733800" y="2530768"/>
            <a:ext cx="647700" cy="706438"/>
          </a:xfrm>
          <a:prstGeom prst="rect">
            <a:avLst/>
          </a:prstGeom>
          <a:noFill/>
          <a:ln w="9525">
            <a:noFill/>
          </a:ln>
        </p:spPr>
        <p:txBody>
          <a:bodyPr anchor="t">
            <a:spAutoFit/>
          </a:bodyPr>
          <a:lstStyle/>
          <a:p>
            <a:pPr>
              <a:spcBef>
                <a:spcPct val="50000"/>
              </a:spcBef>
            </a:pPr>
            <a:r>
              <a:rPr lang="en-US" altLang="zh-CN" sz="4000" b="1">
                <a:solidFill>
                  <a:srgbClr val="FF0000"/>
                </a:solidFill>
                <a:latin typeface="Garamond" panose="02020404030301010803" pitchFamily="18" charset="0"/>
                <a:ea typeface="微软雅黑" panose="020B0503020204020204" charset="-122"/>
              </a:rPr>
              <a:t>●</a:t>
            </a:r>
            <a:endParaRPr lang="en-US" altLang="zh-CN" sz="4000" b="1">
              <a:solidFill>
                <a:srgbClr val="FF0000"/>
              </a:solidFill>
              <a:latin typeface="Garamond" panose="02020404030301010803" pitchFamily="18" charset="0"/>
              <a:ea typeface="微软雅黑" panose="020B0503020204020204" charset="-122"/>
            </a:endParaRPr>
          </a:p>
        </p:txBody>
      </p:sp>
      <p:sp>
        <p:nvSpPr>
          <p:cNvPr id="65546" name="文本框 65545"/>
          <p:cNvSpPr txBox="1"/>
          <p:nvPr/>
        </p:nvSpPr>
        <p:spPr>
          <a:xfrm>
            <a:off x="6172200" y="2683168"/>
            <a:ext cx="865188" cy="706438"/>
          </a:xfrm>
          <a:prstGeom prst="rect">
            <a:avLst/>
          </a:prstGeom>
          <a:noFill/>
          <a:ln w="9525">
            <a:noFill/>
          </a:ln>
        </p:spPr>
        <p:txBody>
          <a:bodyPr anchor="t">
            <a:spAutoFit/>
          </a:bodyPr>
          <a:lstStyle/>
          <a:p>
            <a:pPr>
              <a:spcBef>
                <a:spcPct val="50000"/>
              </a:spcBef>
            </a:pPr>
            <a:r>
              <a:rPr lang="en-US" altLang="zh-CN" sz="4000" b="1">
                <a:solidFill>
                  <a:srgbClr val="009900"/>
                </a:solidFill>
                <a:latin typeface="Garamond" panose="02020404030301010803" pitchFamily="18" charset="0"/>
                <a:ea typeface="微软雅黑" panose="020B0503020204020204" charset="-122"/>
              </a:rPr>
              <a:t>●</a:t>
            </a:r>
            <a:endParaRPr lang="en-US" altLang="zh-CN" sz="4000" b="1">
              <a:solidFill>
                <a:srgbClr val="009900"/>
              </a:solidFill>
              <a:latin typeface="Garamond" panose="02020404030301010803" pitchFamily="18" charset="0"/>
              <a:ea typeface="微软雅黑" panose="020B0503020204020204" charset="-122"/>
            </a:endParaRPr>
          </a:p>
        </p:txBody>
      </p:sp>
      <p:sp>
        <p:nvSpPr>
          <p:cNvPr id="38917" name="文本框 65550"/>
          <p:cNvSpPr txBox="1"/>
          <p:nvPr/>
        </p:nvSpPr>
        <p:spPr>
          <a:xfrm>
            <a:off x="4572000" y="4118268"/>
            <a:ext cx="1439863" cy="460375"/>
          </a:xfrm>
          <a:prstGeom prst="rect">
            <a:avLst/>
          </a:prstGeom>
          <a:noFill/>
          <a:ln w="9525">
            <a:noFill/>
          </a:ln>
        </p:spPr>
        <p:txBody>
          <a:bodyPr anchor="t">
            <a:spAutoFit/>
          </a:bodyPr>
          <a:lstStyle/>
          <a:p>
            <a:pPr>
              <a:spcBef>
                <a:spcPct val="50000"/>
              </a:spcBef>
            </a:pPr>
            <a:r>
              <a:rPr lang="zh-CN" altLang="en-US" sz="2400" b="1" dirty="0">
                <a:latin typeface="黑体" panose="02010609060101010101" charset="-122"/>
                <a:ea typeface="黑体" panose="02010609060101010101" charset="-122"/>
              </a:rPr>
              <a:t>细胞膜</a:t>
            </a:r>
            <a:endParaRPr lang="zh-CN" altLang="en-US" sz="2400" b="1" dirty="0">
              <a:latin typeface="黑体" panose="02010609060101010101" charset="-122"/>
              <a:ea typeface="黑体" panose="02010609060101010101" charset="-122"/>
            </a:endParaRPr>
          </a:p>
        </p:txBody>
      </p:sp>
      <p:sp>
        <p:nvSpPr>
          <p:cNvPr id="38918" name="任意多边形 65549"/>
          <p:cNvSpPr/>
          <p:nvPr/>
        </p:nvSpPr>
        <p:spPr>
          <a:xfrm rot="739983">
            <a:off x="3557588" y="3891256"/>
            <a:ext cx="3798887" cy="1196975"/>
          </a:xfrm>
          <a:custGeom>
            <a:avLst/>
            <a:gdLst/>
            <a:ahLst/>
            <a:cxnLst/>
            <a:rect l="0" t="0" r="0" b="0"/>
            <a:pathLst>
              <a:path w="2857" h="960">
                <a:moveTo>
                  <a:pt x="0" y="960"/>
                </a:moveTo>
                <a:cubicBezTo>
                  <a:pt x="283" y="578"/>
                  <a:pt x="567" y="196"/>
                  <a:pt x="1043" y="98"/>
                </a:cubicBezTo>
                <a:cubicBezTo>
                  <a:pt x="1519" y="0"/>
                  <a:pt x="2188" y="185"/>
                  <a:pt x="2857" y="370"/>
                </a:cubicBezTo>
              </a:path>
            </a:pathLst>
          </a:custGeom>
          <a:noFill/>
          <a:ln w="28575" cap="flat" cmpd="sng">
            <a:solidFill>
              <a:schemeClr val="tx1"/>
            </a:solidFill>
            <a:prstDash val="solid"/>
            <a:round/>
            <a:headEnd type="none" w="med" len="med"/>
            <a:tailEnd type="none" w="med" len="med"/>
          </a:ln>
        </p:spPr>
        <p:txBody>
          <a:bodyPr/>
          <a:lstStyle/>
          <a:p>
            <a:endParaRPr lang="zh-CN" altLang="en-US"/>
          </a:p>
        </p:txBody>
      </p:sp>
      <p:grpSp>
        <p:nvGrpSpPr>
          <p:cNvPr id="38919" name="组合 5"/>
          <p:cNvGrpSpPr/>
          <p:nvPr/>
        </p:nvGrpSpPr>
        <p:grpSpPr>
          <a:xfrm>
            <a:off x="8027988" y="3362618"/>
            <a:ext cx="3141662" cy="1130300"/>
            <a:chOff x="13846" y="5016"/>
            <a:chExt cx="4946" cy="1778"/>
          </a:xfrm>
        </p:grpSpPr>
        <p:grpSp>
          <p:nvGrpSpPr>
            <p:cNvPr id="38920" name="Group 86"/>
            <p:cNvGrpSpPr/>
            <p:nvPr/>
          </p:nvGrpSpPr>
          <p:grpSpPr>
            <a:xfrm>
              <a:off x="14456" y="5064"/>
              <a:ext cx="4337" cy="1593"/>
              <a:chOff x="3744" y="1152"/>
              <a:chExt cx="1209" cy="849"/>
            </a:xfrm>
          </p:grpSpPr>
          <p:sp>
            <p:nvSpPr>
              <p:cNvPr id="38921" name="Text Box 87"/>
              <p:cNvSpPr txBox="1"/>
              <p:nvPr/>
            </p:nvSpPr>
            <p:spPr>
              <a:xfrm>
                <a:off x="3744" y="1152"/>
                <a:ext cx="1209" cy="541"/>
              </a:xfrm>
              <a:prstGeom prst="rect">
                <a:avLst/>
              </a:prstGeom>
              <a:noFill/>
              <a:ln w="9525">
                <a:noFill/>
              </a:ln>
            </p:spPr>
            <p:txBody>
              <a:bodyPr anchor="t">
                <a:spAutoFit/>
              </a:bodyPr>
              <a:lstStyle/>
              <a:p>
                <a:pPr>
                  <a:lnSpc>
                    <a:spcPct val="150000"/>
                  </a:lnSpc>
                  <a:spcBef>
                    <a:spcPct val="50000"/>
                  </a:spcBef>
                </a:pPr>
                <a:r>
                  <a:rPr lang="zh-CN" altLang="en-US" sz="2400" dirty="0">
                    <a:latin typeface="Garamond" panose="02020404030301010803" pitchFamily="18" charset="0"/>
                    <a:ea typeface="微软雅黑" panose="020B0503020204020204" charset="-122"/>
                  </a:rPr>
                  <a:t>不溶于脂质的物质</a:t>
                </a:r>
                <a:endParaRPr lang="zh-CN" altLang="en-US" sz="2400" dirty="0">
                  <a:latin typeface="Garamond" panose="02020404030301010803" pitchFamily="18" charset="0"/>
                  <a:ea typeface="微软雅黑" panose="020B0503020204020204" charset="-122"/>
                </a:endParaRPr>
              </a:p>
            </p:txBody>
          </p:sp>
          <p:sp>
            <p:nvSpPr>
              <p:cNvPr id="38922" name="Text Box 88"/>
              <p:cNvSpPr txBox="1"/>
              <p:nvPr/>
            </p:nvSpPr>
            <p:spPr>
              <a:xfrm>
                <a:off x="3744" y="1460"/>
                <a:ext cx="1106" cy="541"/>
              </a:xfrm>
              <a:prstGeom prst="rect">
                <a:avLst/>
              </a:prstGeom>
              <a:noFill/>
              <a:ln w="9525">
                <a:noFill/>
              </a:ln>
            </p:spPr>
            <p:txBody>
              <a:bodyPr anchor="t">
                <a:spAutoFit/>
              </a:bodyPr>
              <a:lstStyle/>
              <a:p>
                <a:pPr>
                  <a:lnSpc>
                    <a:spcPct val="150000"/>
                  </a:lnSpc>
                  <a:spcBef>
                    <a:spcPct val="50000"/>
                  </a:spcBef>
                </a:pPr>
                <a:r>
                  <a:rPr lang="zh-CN" altLang="en-US" sz="2400" dirty="0">
                    <a:latin typeface="Garamond" panose="02020404030301010803" pitchFamily="18" charset="0"/>
                    <a:ea typeface="微软雅黑" panose="020B0503020204020204" charset="-122"/>
                  </a:rPr>
                  <a:t>溶于脂质的物质</a:t>
                </a:r>
                <a:endParaRPr lang="zh-CN" altLang="en-US" sz="2400" dirty="0">
                  <a:latin typeface="Garamond" panose="02020404030301010803" pitchFamily="18" charset="0"/>
                  <a:ea typeface="微软雅黑" panose="020B0503020204020204" charset="-122"/>
                </a:endParaRPr>
              </a:p>
            </p:txBody>
          </p:sp>
        </p:grpSp>
        <p:sp>
          <p:nvSpPr>
            <p:cNvPr id="38923" name="文本框 1"/>
            <p:cNvSpPr txBox="1"/>
            <p:nvPr/>
          </p:nvSpPr>
          <p:spPr>
            <a:xfrm>
              <a:off x="13846" y="5016"/>
              <a:ext cx="1020" cy="1113"/>
            </a:xfrm>
            <a:prstGeom prst="rect">
              <a:avLst/>
            </a:prstGeom>
            <a:noFill/>
            <a:ln w="9525">
              <a:noFill/>
            </a:ln>
          </p:spPr>
          <p:txBody>
            <a:bodyPr anchor="t">
              <a:spAutoFit/>
            </a:bodyPr>
            <a:lstStyle/>
            <a:p>
              <a:pPr>
                <a:spcBef>
                  <a:spcPct val="50000"/>
                </a:spcBef>
              </a:pPr>
              <a:r>
                <a:rPr lang="en-US" altLang="zh-CN" sz="4000" b="1">
                  <a:solidFill>
                    <a:srgbClr val="FF0000"/>
                  </a:solidFill>
                  <a:latin typeface="Garamond" panose="02020404030301010803" pitchFamily="18" charset="0"/>
                  <a:ea typeface="微软雅黑" panose="020B0503020204020204" charset="-122"/>
                </a:rPr>
                <a:t>●</a:t>
              </a:r>
              <a:endParaRPr lang="en-US" altLang="zh-CN" sz="4000" b="1">
                <a:solidFill>
                  <a:srgbClr val="FF0000"/>
                </a:solidFill>
                <a:latin typeface="Garamond" panose="02020404030301010803" pitchFamily="18" charset="0"/>
                <a:ea typeface="微软雅黑" panose="020B0503020204020204" charset="-122"/>
              </a:endParaRPr>
            </a:p>
          </p:txBody>
        </p:sp>
        <p:sp>
          <p:nvSpPr>
            <p:cNvPr id="38924" name="文本框 3"/>
            <p:cNvSpPr txBox="1"/>
            <p:nvPr/>
          </p:nvSpPr>
          <p:spPr>
            <a:xfrm>
              <a:off x="13846" y="5682"/>
              <a:ext cx="1362" cy="1113"/>
            </a:xfrm>
            <a:prstGeom prst="rect">
              <a:avLst/>
            </a:prstGeom>
            <a:noFill/>
            <a:ln w="9525">
              <a:noFill/>
            </a:ln>
          </p:spPr>
          <p:txBody>
            <a:bodyPr anchor="t">
              <a:spAutoFit/>
            </a:bodyPr>
            <a:lstStyle/>
            <a:p>
              <a:pPr>
                <a:spcBef>
                  <a:spcPct val="50000"/>
                </a:spcBef>
              </a:pPr>
              <a:r>
                <a:rPr lang="en-US" altLang="zh-CN" sz="4000" b="1">
                  <a:solidFill>
                    <a:srgbClr val="009900"/>
                  </a:solidFill>
                  <a:latin typeface="Garamond" panose="02020404030301010803" pitchFamily="18" charset="0"/>
                  <a:ea typeface="微软雅黑" panose="020B0503020204020204" charset="-122"/>
                </a:rPr>
                <a:t>●</a:t>
              </a:r>
              <a:endParaRPr lang="en-US" altLang="zh-CN" sz="4000" b="1">
                <a:solidFill>
                  <a:srgbClr val="009900"/>
                </a:solidFill>
                <a:latin typeface="Garamond" panose="02020404030301010803" pitchFamily="18" charset="0"/>
                <a:ea typeface="微软雅黑" panose="020B0503020204020204" charset="-122"/>
              </a:endParaRPr>
            </a:p>
          </p:txBody>
        </p:sp>
      </p:grpSp>
      <p:sp>
        <p:nvSpPr>
          <p:cNvPr id="6243" name="Text Box 99"/>
          <p:cNvSpPr txBox="1"/>
          <p:nvPr/>
        </p:nvSpPr>
        <p:spPr>
          <a:xfrm>
            <a:off x="3200494" y="5226879"/>
            <a:ext cx="6189662" cy="644525"/>
          </a:xfrm>
          <a:prstGeom prst="rect">
            <a:avLst/>
          </a:prstGeom>
          <a:noFill/>
          <a:ln w="9525">
            <a:noFill/>
          </a:ln>
        </p:spPr>
        <p:txBody>
          <a:bodyPr wrap="square" anchor="t">
            <a:spAutoFit/>
          </a:bodyPr>
          <a:lstStyle/>
          <a:p>
            <a:pPr>
              <a:lnSpc>
                <a:spcPct val="150000"/>
              </a:lnSpc>
              <a:spcBef>
                <a:spcPct val="50000"/>
              </a:spcBef>
            </a:pPr>
            <a:r>
              <a:rPr lang="zh-CN" altLang="en-US" sz="2400" dirty="0">
                <a:latin typeface="楷体_GB2312" panose="02010609030101010101" pitchFamily="49" charset="-122"/>
                <a:ea typeface="楷体_GB2312" panose="02010609030101010101" pitchFamily="49" charset="-122"/>
              </a:rPr>
              <a:t>如果你是欧文顿，你能得出怎样的结论呢？</a:t>
            </a:r>
            <a:endParaRPr lang="zh-CN" altLang="en-US" sz="2400" dirty="0">
              <a:latin typeface="楷体_GB2312" panose="02010609030101010101" pitchFamily="49" charset="-122"/>
              <a:ea typeface="楷体_GB2312" panose="02010609030101010101" pitchFamily="49" charset="-122"/>
            </a:endParaRPr>
          </a:p>
        </p:txBody>
      </p:sp>
      <p:sp>
        <p:nvSpPr>
          <p:cNvPr id="67" name="Rectangle 3"/>
          <p:cNvSpPr txBox="1">
            <a:spLocks noChangeArrowheads="1"/>
          </p:cNvSpPr>
          <p:nvPr/>
        </p:nvSpPr>
        <p:spPr bwMode="auto">
          <a:xfrm>
            <a:off x="3369150" y="5959133"/>
            <a:ext cx="5443538" cy="470671"/>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a:lstStyle/>
          <a:p>
            <a:pPr marL="342900" marR="0" lvl="0" indent="-342900" algn="ctr" defTabSz="914400" rtl="0" eaLnBrk="1" fontAlgn="auto" latinLnBrk="0" hangingPunct="1">
              <a:lnSpc>
                <a:spcPct val="100000"/>
              </a:lnSpc>
              <a:spcBef>
                <a:spcPct val="2000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rPr>
              <a:t> </a:t>
            </a:r>
            <a:r>
              <a:rPr kumimoji="0" lang="zh-CN" altLang="en-US" sz="2400" b="1" i="0"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rPr>
              <a:t>  结论：</a:t>
            </a:r>
            <a:r>
              <a:rPr lang="zh-CN" altLang="en-US" sz="2400" b="1" strike="noStrike" noProof="1">
                <a:solidFill>
                  <a:schemeClr val="bg1"/>
                </a:solidFill>
                <a:latin typeface="微软雅黑" panose="020B0503020204020204" charset="-122"/>
                <a:ea typeface="微软雅黑" panose="020B0503020204020204" charset="-122"/>
                <a:sym typeface="+mn-ea"/>
              </a:rPr>
              <a:t>膜是由脂质组成的。</a:t>
            </a:r>
            <a:endParaRPr kumimoji="0" lang="zh-CN" altLang="en-US" sz="2400" b="1" i="0"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p:txBody>
      </p:sp>
      <p:pic>
        <p:nvPicPr>
          <p:cNvPr id="16" name="图片 15" descr="笔记本_#333333_128_4709075"/>
          <p:cNvPicPr>
            <a:picLocks noChangeAspect="1"/>
          </p:cNvPicPr>
          <p:nvPr/>
        </p:nvPicPr>
        <p:blipFill>
          <a:blip r:embed="rId1"/>
          <a:stretch>
            <a:fillRect/>
          </a:stretch>
        </p:blipFill>
        <p:spPr>
          <a:xfrm>
            <a:off x="153975" y="1208915"/>
            <a:ext cx="912495" cy="912495"/>
          </a:xfrm>
          <a:prstGeom prst="rect">
            <a:avLst/>
          </a:prstGeom>
        </p:spPr>
      </p:pic>
      <p:sp>
        <p:nvSpPr>
          <p:cNvPr id="17" name="文本框 1"/>
          <p:cNvSpPr txBox="1"/>
          <p:nvPr/>
        </p:nvSpPr>
        <p:spPr>
          <a:xfrm>
            <a:off x="940346" y="1296293"/>
            <a:ext cx="1188707" cy="572464"/>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gn="ctr">
              <a:defRPr sz="3200">
                <a:solidFill>
                  <a:schemeClr val="dk1"/>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30000"/>
              </a:lnSpc>
            </a:pPr>
            <a:r>
              <a:rPr lang="zh-CN" altLang="en-US" sz="2400" dirty="0">
                <a:solidFill>
                  <a:srgbClr val="0000CC"/>
                </a:solidFill>
                <a:latin typeface="微软雅黑" panose="020B0503020204020204" charset="-122"/>
                <a:ea typeface="微软雅黑" panose="020B0503020204020204" charset="-122"/>
              </a:rPr>
              <a:t>资料</a:t>
            </a:r>
            <a:r>
              <a:rPr lang="zh-CN" altLang="en-US" sz="2400" dirty="0" smtClean="0">
                <a:solidFill>
                  <a:srgbClr val="0000CC"/>
                </a:solidFill>
                <a:latin typeface="微软雅黑" panose="020B0503020204020204" charset="-122"/>
                <a:ea typeface="微软雅黑" panose="020B0503020204020204" charset="-122"/>
              </a:rPr>
              <a:t>一</a:t>
            </a:r>
            <a:endParaRPr lang="zh-CN" altLang="en-US" sz="2400" dirty="0">
              <a:latin typeface="Times New Roman" panose="02020603050405020304" pitchFamily="18" charset="0"/>
              <a:cs typeface="Times New Roman" panose="02020603050405020304" pitchFamily="18" charset="0"/>
            </a:endParaRPr>
          </a:p>
        </p:txBody>
      </p:sp>
      <p:sp>
        <p:nvSpPr>
          <p:cNvPr id="4" name="矩形 3"/>
          <p:cNvSpPr/>
          <p:nvPr/>
        </p:nvSpPr>
        <p:spPr>
          <a:xfrm>
            <a:off x="10341610" y="619252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625 0.01343 C 0.03008 0.07593 0.05469 0.13958 0.07617 0.14398 C 0.09727 0.14907 0.11602 0.09329 0.13529 0.03796 " pathEditMode="relative" rAng="0" ptsTypes="AAA">
                                      <p:cBhvr>
                                        <p:cTn id="18" dur="5000" fill="hold"/>
                                        <p:tgtEl>
                                          <p:spTgt spid="65543"/>
                                        </p:tgtEl>
                                        <p:attrNameLst>
                                          <p:attrName>ppt_x</p:attrName>
                                          <p:attrName>ppt_y</p:attrName>
                                        </p:attrNameLst>
                                      </p:cBhvr>
                                      <p:rCtr x="6445" y="6528"/>
                                    </p:animMotion>
                                  </p:childTnLst>
                                </p:cTn>
                              </p:par>
                            </p:childTnLst>
                          </p:cTn>
                        </p:par>
                        <p:par>
                          <p:cTn id="19" fill="hold">
                            <p:stCondLst>
                              <p:cond delay="5000"/>
                            </p:stCondLst>
                            <p:childTnLst>
                              <p:par>
                                <p:cTn id="20" presetID="0" presetClass="path" presetSubtype="0" accel="50000" decel="50000" fill="hold" grpId="0" nodeType="afterEffect">
                                  <p:stCondLst>
                                    <p:cond delay="0"/>
                                  </p:stCondLst>
                                  <p:childTnLst>
                                    <p:animMotion origin="layout" path="M 3.33333E-6 -2.59259E-6 L 3.33333E-6 0.23334 " pathEditMode="relative" rAng="0" ptsTypes="AA">
                                      <p:cBhvr>
                                        <p:cTn id="21" dur="5000" fill="hold"/>
                                        <p:tgtEl>
                                          <p:spTgt spid="65546"/>
                                        </p:tgtEl>
                                        <p:attrNameLst>
                                          <p:attrName>ppt_x</p:attrName>
                                          <p:attrName>ppt_y</p:attrName>
                                        </p:attrNameLst>
                                      </p:cBhvr>
                                      <p:rCtr x="0" y="11667"/>
                                    </p:animMotion>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243"/>
                                        </p:tgtEl>
                                        <p:attrNameLst>
                                          <p:attrName>style.visibility</p:attrName>
                                        </p:attrNameLst>
                                      </p:cBhvr>
                                      <p:to>
                                        <p:strVal val="visible"/>
                                      </p:to>
                                    </p:set>
                                    <p:animEffect transition="in" filter="blinds(horizontal)">
                                      <p:cBhvr>
                                        <p:cTn id="26" dur="500"/>
                                        <p:tgtEl>
                                          <p:spTgt spid="62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anim calcmode="lin" valueType="num">
                                      <p:cBhvr>
                                        <p:cTn id="32" dur="1000" fill="hold"/>
                                        <p:tgtEl>
                                          <p:spTgt spid="67"/>
                                        </p:tgtEl>
                                        <p:attrNameLst>
                                          <p:attrName>ppt_x</p:attrName>
                                        </p:attrNameLst>
                                      </p:cBhvr>
                                      <p:tavLst>
                                        <p:tav tm="0">
                                          <p:val>
                                            <p:strVal val="#ppt_x"/>
                                          </p:val>
                                        </p:tav>
                                        <p:tav tm="100000">
                                          <p:val>
                                            <p:strVal val="#ppt_x"/>
                                          </p:val>
                                        </p:tav>
                                      </p:tavLst>
                                    </p:anim>
                                    <p:anim calcmode="lin" valueType="num">
                                      <p:cBhvr>
                                        <p:cTn id="3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p:bldP spid="65546" grpId="0"/>
      <p:bldP spid="6243" grpId="0"/>
      <p:bldP spid="67"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56"/>
          <p:cNvGrpSpPr/>
          <p:nvPr/>
        </p:nvGrpSpPr>
        <p:grpSpPr>
          <a:xfrm>
            <a:off x="4131061" y="3007659"/>
            <a:ext cx="2849562" cy="2713037"/>
            <a:chOff x="528" y="1824"/>
            <a:chExt cx="2208" cy="2496"/>
          </a:xfrm>
        </p:grpSpPr>
        <p:pic>
          <p:nvPicPr>
            <p:cNvPr id="40964" name="Picture 57"/>
            <p:cNvPicPr>
              <a:picLocks noChangeAspect="1"/>
            </p:cNvPicPr>
            <p:nvPr/>
          </p:nvPicPr>
          <p:blipFill>
            <a:blip r:embed="rId1"/>
            <a:srcRect l="14063" t="30208" r="50000" b="16667"/>
            <a:stretch>
              <a:fillRect/>
            </a:stretch>
          </p:blipFill>
          <p:spPr>
            <a:xfrm>
              <a:off x="528" y="1872"/>
              <a:ext cx="2208" cy="2448"/>
            </a:xfrm>
            <a:prstGeom prst="rect">
              <a:avLst/>
            </a:prstGeom>
            <a:noFill/>
            <a:ln w="9525">
              <a:noFill/>
            </a:ln>
          </p:spPr>
        </p:pic>
        <p:pic>
          <p:nvPicPr>
            <p:cNvPr id="40965" name="Picture 58"/>
            <p:cNvPicPr>
              <a:picLocks noChangeAspect="1"/>
            </p:cNvPicPr>
            <p:nvPr/>
          </p:nvPicPr>
          <p:blipFill>
            <a:blip r:embed="rId2"/>
            <a:srcRect l="11719" t="26042" r="52344" b="42708"/>
            <a:stretch>
              <a:fillRect/>
            </a:stretch>
          </p:blipFill>
          <p:spPr>
            <a:xfrm>
              <a:off x="528" y="1824"/>
              <a:ext cx="2208" cy="1440"/>
            </a:xfrm>
            <a:prstGeom prst="rect">
              <a:avLst/>
            </a:prstGeom>
            <a:noFill/>
            <a:ln w="9525">
              <a:noFill/>
            </a:ln>
          </p:spPr>
        </p:pic>
      </p:grpSp>
      <p:pic>
        <p:nvPicPr>
          <p:cNvPr id="7227" name="Picture 59"/>
          <p:cNvPicPr>
            <a:picLocks noChangeAspect="1"/>
          </p:cNvPicPr>
          <p:nvPr/>
        </p:nvPicPr>
        <p:blipFill>
          <a:blip r:embed="rId3">
            <a:clrChange>
              <a:clrFrom>
                <a:srgbClr val="9CF2F7"/>
              </a:clrFrom>
              <a:clrTo>
                <a:srgbClr val="9CF2F7">
                  <a:alpha val="0"/>
                </a:srgbClr>
              </a:clrTo>
            </a:clrChange>
          </a:blip>
          <a:srcRect l="27344" t="47917" r="67188" b="43750"/>
          <a:stretch>
            <a:fillRect/>
          </a:stretch>
        </p:blipFill>
        <p:spPr>
          <a:xfrm>
            <a:off x="4883536" y="3185459"/>
            <a:ext cx="668337" cy="763587"/>
          </a:xfrm>
          <a:prstGeom prst="rect">
            <a:avLst/>
          </a:prstGeom>
          <a:noFill/>
          <a:ln w="9525">
            <a:noFill/>
          </a:ln>
        </p:spPr>
      </p:pic>
      <p:pic>
        <p:nvPicPr>
          <p:cNvPr id="7228" name="Picture 60"/>
          <p:cNvPicPr>
            <a:picLocks noChangeAspect="1"/>
          </p:cNvPicPr>
          <p:nvPr/>
        </p:nvPicPr>
        <p:blipFill>
          <a:blip r:embed="rId2"/>
          <a:srcRect l="14063" t="56250" r="53125" b="30209"/>
          <a:stretch>
            <a:fillRect/>
          </a:stretch>
        </p:blipFill>
        <p:spPr>
          <a:xfrm>
            <a:off x="4499361" y="4944409"/>
            <a:ext cx="2138362" cy="661987"/>
          </a:xfrm>
          <a:prstGeom prst="rect">
            <a:avLst/>
          </a:prstGeom>
          <a:noFill/>
          <a:ln w="9525">
            <a:noFill/>
          </a:ln>
        </p:spPr>
      </p:pic>
      <p:pic>
        <p:nvPicPr>
          <p:cNvPr id="7229" name="Picture 61"/>
          <p:cNvPicPr>
            <a:picLocks noChangeAspect="1"/>
          </p:cNvPicPr>
          <p:nvPr/>
        </p:nvPicPr>
        <p:blipFill>
          <a:blip r:embed="rId4"/>
          <a:srcRect l="25781" t="59375" r="64063" b="31250"/>
          <a:stretch>
            <a:fillRect/>
          </a:stretch>
        </p:blipFill>
        <p:spPr>
          <a:xfrm>
            <a:off x="4947036" y="4747559"/>
            <a:ext cx="661987" cy="458787"/>
          </a:xfrm>
          <a:prstGeom prst="rect">
            <a:avLst/>
          </a:prstGeom>
          <a:noFill/>
          <a:ln w="9525">
            <a:noFill/>
          </a:ln>
        </p:spPr>
      </p:pic>
      <p:pic>
        <p:nvPicPr>
          <p:cNvPr id="7230" name="Picture 62" descr="红细胞变形"/>
          <p:cNvPicPr>
            <a:picLocks noChangeAspect="1"/>
          </p:cNvPicPr>
          <p:nvPr/>
        </p:nvPicPr>
        <p:blipFill>
          <a:blip r:embed="rId5">
            <a:clrChange>
              <a:clrFrom>
                <a:srgbClr val="FEFEFE"/>
              </a:clrFrom>
              <a:clrTo>
                <a:srgbClr val="FEFEFE">
                  <a:alpha val="0"/>
                </a:srgbClr>
              </a:clrTo>
            </a:clrChange>
            <a:lum bright="12000" contrast="-12001"/>
          </a:blip>
          <a:stretch>
            <a:fillRect/>
          </a:stretch>
        </p:blipFill>
        <p:spPr>
          <a:xfrm>
            <a:off x="4270761" y="3285471"/>
            <a:ext cx="2709862" cy="649288"/>
          </a:xfrm>
          <a:prstGeom prst="rect">
            <a:avLst/>
          </a:prstGeom>
          <a:noFill/>
          <a:ln w="9525">
            <a:noFill/>
          </a:ln>
        </p:spPr>
      </p:pic>
      <p:pic>
        <p:nvPicPr>
          <p:cNvPr id="7231" name="Picture 63"/>
          <p:cNvPicPr>
            <a:picLocks noChangeAspect="1"/>
          </p:cNvPicPr>
          <p:nvPr/>
        </p:nvPicPr>
        <p:blipFill>
          <a:blip r:embed="rId6"/>
          <a:srcRect l="5356" t="15323" r="58578" b="36592"/>
          <a:stretch>
            <a:fillRect/>
          </a:stretch>
        </p:blipFill>
        <p:spPr>
          <a:xfrm>
            <a:off x="4099311" y="2666346"/>
            <a:ext cx="3513137" cy="3054350"/>
          </a:xfrm>
          <a:prstGeom prst="rect">
            <a:avLst/>
          </a:prstGeom>
          <a:noFill/>
          <a:ln w="9525">
            <a:noFill/>
          </a:ln>
        </p:spPr>
      </p:pic>
      <p:pic>
        <p:nvPicPr>
          <p:cNvPr id="7232" name="Picture 64"/>
          <p:cNvPicPr>
            <a:picLocks noChangeAspect="1"/>
          </p:cNvPicPr>
          <p:nvPr/>
        </p:nvPicPr>
        <p:blipFill>
          <a:blip r:embed="rId7">
            <a:clrChange>
              <a:clrFrom>
                <a:srgbClr val="FFFFFF"/>
              </a:clrFrom>
              <a:clrTo>
                <a:srgbClr val="FFFFFF">
                  <a:alpha val="0"/>
                </a:srgbClr>
              </a:clrTo>
            </a:clrChange>
          </a:blip>
          <a:srcRect l="8594" t="21875" r="60938" b="67708"/>
          <a:stretch>
            <a:fillRect/>
          </a:stretch>
        </p:blipFill>
        <p:spPr>
          <a:xfrm>
            <a:off x="4424748" y="3234671"/>
            <a:ext cx="1984375" cy="508000"/>
          </a:xfrm>
          <a:prstGeom prst="rect">
            <a:avLst/>
          </a:prstGeom>
          <a:noFill/>
          <a:ln w="9525">
            <a:noFill/>
          </a:ln>
        </p:spPr>
      </p:pic>
      <p:sp>
        <p:nvSpPr>
          <p:cNvPr id="7233" name="Text Box 65"/>
          <p:cNvSpPr txBox="1"/>
          <p:nvPr/>
        </p:nvSpPr>
        <p:spPr>
          <a:xfrm>
            <a:off x="6394836" y="3595034"/>
            <a:ext cx="795337" cy="460375"/>
          </a:xfrm>
          <a:prstGeom prst="rect">
            <a:avLst/>
          </a:prstGeom>
          <a:noFill/>
          <a:ln w="9525">
            <a:noFill/>
          </a:ln>
        </p:spPr>
        <p:txBody>
          <a:bodyPr wrap="none" anchor="t">
            <a:spAutoFit/>
          </a:bodyPr>
          <a:lstStyle/>
          <a:p>
            <a:r>
              <a:rPr lang="zh-CN" altLang="en-US" sz="2400" b="1" dirty="0">
                <a:solidFill>
                  <a:schemeClr val="bg1"/>
                </a:solidFill>
                <a:latin typeface="宋体" panose="02010600030101010101" pitchFamily="2" charset="-122"/>
                <a:ea typeface="宋体" panose="02010600030101010101" pitchFamily="2" charset="-122"/>
              </a:rPr>
              <a:t>水层</a:t>
            </a:r>
            <a:endParaRPr lang="zh-CN" altLang="en-US" sz="2400" b="1" dirty="0">
              <a:solidFill>
                <a:schemeClr val="bg1"/>
              </a:solidFill>
              <a:latin typeface="宋体" panose="02010600030101010101" pitchFamily="2" charset="-122"/>
              <a:ea typeface="宋体" panose="02010600030101010101" pitchFamily="2" charset="-122"/>
            </a:endParaRPr>
          </a:p>
        </p:txBody>
      </p:sp>
      <p:sp>
        <p:nvSpPr>
          <p:cNvPr id="7234" name="Text Box 66"/>
          <p:cNvSpPr txBox="1"/>
          <p:nvPr/>
        </p:nvSpPr>
        <p:spPr>
          <a:xfrm>
            <a:off x="6394836" y="3282296"/>
            <a:ext cx="1217612" cy="460375"/>
          </a:xfrm>
          <a:prstGeom prst="rect">
            <a:avLst/>
          </a:prstGeom>
          <a:noFill/>
          <a:ln w="9525">
            <a:noFill/>
          </a:ln>
        </p:spPr>
        <p:txBody>
          <a:bodyPr wrap="square" anchor="t">
            <a:spAutoFit/>
          </a:bodyPr>
          <a:lstStyle/>
          <a:p>
            <a:r>
              <a:rPr lang="zh-CN" altLang="en-US" sz="2400" b="1" dirty="0">
                <a:latin typeface="宋体" panose="02010600030101010101" pitchFamily="2" charset="-122"/>
                <a:ea typeface="宋体" panose="02010600030101010101" pitchFamily="2" charset="-122"/>
              </a:rPr>
              <a:t>空气</a:t>
            </a:r>
            <a:endParaRPr lang="zh-CN" altLang="en-US" sz="2400" b="1" dirty="0">
              <a:latin typeface="宋体" panose="02010600030101010101" pitchFamily="2" charset="-122"/>
              <a:ea typeface="宋体" panose="02010600030101010101" pitchFamily="2" charset="-122"/>
            </a:endParaRPr>
          </a:p>
        </p:txBody>
      </p:sp>
      <p:sp>
        <p:nvSpPr>
          <p:cNvPr id="67" name="Rectangle 3"/>
          <p:cNvSpPr txBox="1">
            <a:spLocks noChangeArrowheads="1"/>
          </p:cNvSpPr>
          <p:nvPr/>
        </p:nvSpPr>
        <p:spPr bwMode="auto">
          <a:xfrm>
            <a:off x="2255415" y="6032071"/>
            <a:ext cx="7627938" cy="494852"/>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a:lstStyle>
            <a:defPPr>
              <a:defRPr lang="zh-CN"/>
            </a:defPPr>
            <a:lvl1pPr marL="342900" marR="0" indent="-342900" algn="ctr" fontAlgn="auto">
              <a:spcBef>
                <a:spcPct val="20000"/>
              </a:spcBef>
              <a:spcAft>
                <a:spcPts val="0"/>
              </a:spcAft>
              <a:buClrTx/>
              <a:buSzTx/>
              <a:buFontTx/>
              <a:defRPr kumimoji="0" sz="2400" b="1" i="0" u="none" strike="noStrike" kern="0" cap="none" spc="0" normalizeH="0" baseline="0">
                <a:ln>
                  <a:noFill/>
                </a:ln>
                <a:solidFill>
                  <a:schemeClr val="bg1"/>
                </a:solidFill>
                <a:effectLst/>
                <a:uLnTx/>
                <a:uFillTx/>
                <a:latin typeface="微软雅黑" panose="020B0503020204020204" charset="-122"/>
                <a:ea typeface="微软雅黑" panose="020B0503020204020204" charset="-122"/>
              </a:defRPr>
            </a:lvl1pPr>
          </a:lstStyle>
          <a:p>
            <a:r>
              <a:rPr lang="zh-CN" altLang="en-US" dirty="0"/>
              <a:t>   结论：细胞膜中</a:t>
            </a:r>
            <a:r>
              <a:rPr lang="zh-CN" altLang="en-US" dirty="0" smtClean="0"/>
              <a:t>的磷脂分子</a:t>
            </a:r>
            <a:r>
              <a:rPr lang="zh-CN" altLang="en-US" dirty="0"/>
              <a:t>排列为连续的两层。</a:t>
            </a:r>
            <a:endParaRPr lang="zh-CN" altLang="en-US" dirty="0"/>
          </a:p>
        </p:txBody>
      </p:sp>
      <p:sp>
        <p:nvSpPr>
          <p:cNvPr id="16"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grpSp>
        <p:nvGrpSpPr>
          <p:cNvPr id="17" name="组合 16"/>
          <p:cNvGrpSpPr/>
          <p:nvPr/>
        </p:nvGrpSpPr>
        <p:grpSpPr>
          <a:xfrm>
            <a:off x="2132792" y="903060"/>
            <a:ext cx="9185558" cy="1650582"/>
            <a:chOff x="857076" y="1389871"/>
            <a:chExt cx="11128801" cy="1650582"/>
          </a:xfrm>
        </p:grpSpPr>
        <p:sp>
          <p:nvSpPr>
            <p:cNvPr id="18" name="矩形 17"/>
            <p:cNvSpPr/>
            <p:nvPr/>
          </p:nvSpPr>
          <p:spPr>
            <a:xfrm>
              <a:off x="857076" y="1393201"/>
              <a:ext cx="11128801" cy="1647252"/>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 Box 10"/>
            <p:cNvSpPr txBox="1"/>
            <p:nvPr/>
          </p:nvSpPr>
          <p:spPr>
            <a:xfrm>
              <a:off x="996313" y="1389871"/>
              <a:ext cx="10989564" cy="1532727"/>
            </a:xfrm>
            <a:prstGeom prst="rect">
              <a:avLst/>
            </a:prstGeom>
            <a:noFill/>
            <a:ln w="9525">
              <a:noFill/>
            </a:ln>
          </p:spPr>
          <p:txBody>
            <a:bodyPr wrap="square" anchor="t">
              <a:spAutoFit/>
            </a:bodyPr>
            <a:lstStyle/>
            <a:p>
              <a:pPr>
                <a:lnSpc>
                  <a:spcPct val="130000"/>
                </a:lnSpc>
              </a:pPr>
              <a:r>
                <a:rPr lang="en-US" altLang="zh-CN" sz="2400" dirty="0">
                  <a:latin typeface="Times New Roman" panose="02020603050405020304" pitchFamily="18" charset="0"/>
                </a:rPr>
                <a:t>1925</a:t>
              </a:r>
              <a:r>
                <a:rPr lang="zh-CN" altLang="en-US" sz="2400" dirty="0">
                  <a:latin typeface="Times New Roman" panose="02020603050405020304" pitchFamily="18" charset="0"/>
                </a:rPr>
                <a:t>年</a:t>
              </a:r>
              <a:r>
                <a:rPr lang="zh-CN" altLang="en-US" sz="2400" dirty="0">
                  <a:latin typeface="微软雅黑" panose="020B0503020204020204" charset="-122"/>
                </a:rPr>
                <a:t>，两位荷兰科学家戈特和哥伦德尔用</a:t>
              </a:r>
              <a:r>
                <a:rPr lang="zh-CN" altLang="en-US" sz="2400" dirty="0">
                  <a:solidFill>
                    <a:srgbClr val="FF0000"/>
                  </a:solidFill>
                  <a:latin typeface="微软雅黑" panose="020B0503020204020204" charset="-122"/>
                </a:rPr>
                <a:t>丙酮</a:t>
              </a:r>
              <a:r>
                <a:rPr lang="zh-CN" altLang="en-US" sz="2400" dirty="0">
                  <a:latin typeface="微软雅黑" panose="020B0503020204020204" charset="-122"/>
                </a:rPr>
                <a:t>从人的红细胞中</a:t>
              </a:r>
              <a:r>
                <a:rPr lang="zh-CN" altLang="en-US" sz="2400" dirty="0">
                  <a:solidFill>
                    <a:srgbClr val="FF0000"/>
                  </a:solidFill>
                  <a:latin typeface="微软雅黑" panose="020B0503020204020204" charset="-122"/>
                </a:rPr>
                <a:t>提取脂质</a:t>
              </a:r>
              <a:r>
                <a:rPr lang="zh-CN" altLang="en-US" sz="2400" dirty="0">
                  <a:latin typeface="微软雅黑" panose="020B0503020204020204" charset="-122"/>
                </a:rPr>
                <a:t>，在空气</a:t>
              </a:r>
              <a:r>
                <a:rPr lang="en-US" altLang="zh-CN" sz="2400" dirty="0">
                  <a:latin typeface="微软雅黑" panose="020B0503020204020204" charset="-122"/>
                </a:rPr>
                <a:t>—</a:t>
              </a:r>
              <a:r>
                <a:rPr lang="zh-CN" altLang="en-US" sz="2400" dirty="0">
                  <a:latin typeface="微软雅黑" panose="020B0503020204020204" charset="-122"/>
                </a:rPr>
                <a:t>水界面上铺成</a:t>
              </a:r>
              <a:r>
                <a:rPr lang="zh-CN" altLang="en-US" sz="2400" dirty="0">
                  <a:solidFill>
                    <a:srgbClr val="FF0000"/>
                  </a:solidFill>
                  <a:latin typeface="微软雅黑" panose="020B0503020204020204" charset="-122"/>
                </a:rPr>
                <a:t>单分子层</a:t>
              </a:r>
              <a:r>
                <a:rPr lang="zh-CN" altLang="en-US" sz="2400" dirty="0">
                  <a:latin typeface="微软雅黑" panose="020B0503020204020204" charset="-122"/>
                </a:rPr>
                <a:t>，测得其单分子层所占的面积相当于所用的红细胞表面积的</a:t>
              </a:r>
              <a:r>
                <a:rPr lang="en-US" altLang="zh-CN" sz="2400" dirty="0">
                  <a:solidFill>
                    <a:srgbClr val="FF0000"/>
                  </a:solidFill>
                  <a:latin typeface="微软雅黑" panose="020B0503020204020204" charset="-122"/>
                </a:rPr>
                <a:t>2</a:t>
              </a:r>
              <a:r>
                <a:rPr lang="zh-CN" altLang="en-US" sz="2400" dirty="0">
                  <a:latin typeface="微软雅黑" panose="020B0503020204020204" charset="-122"/>
                </a:rPr>
                <a:t>倍。</a:t>
              </a:r>
              <a:endParaRPr lang="zh-CN" altLang="en-US" sz="2400" dirty="0">
                <a:latin typeface="微软雅黑" panose="020B0503020204020204" charset="-122"/>
              </a:endParaRPr>
            </a:p>
          </p:txBody>
        </p:sp>
      </p:grpSp>
      <p:pic>
        <p:nvPicPr>
          <p:cNvPr id="22" name="图片 21" descr="笔记本_#333333_128_4709075"/>
          <p:cNvPicPr>
            <a:picLocks noChangeAspect="1"/>
          </p:cNvPicPr>
          <p:nvPr/>
        </p:nvPicPr>
        <p:blipFill>
          <a:blip r:embed="rId8"/>
          <a:stretch>
            <a:fillRect/>
          </a:stretch>
        </p:blipFill>
        <p:spPr>
          <a:xfrm>
            <a:off x="153975" y="1208915"/>
            <a:ext cx="912495" cy="912495"/>
          </a:xfrm>
          <a:prstGeom prst="rect">
            <a:avLst/>
          </a:prstGeom>
        </p:spPr>
      </p:pic>
      <p:sp>
        <p:nvSpPr>
          <p:cNvPr id="23" name="文本框 1"/>
          <p:cNvSpPr txBox="1"/>
          <p:nvPr/>
        </p:nvSpPr>
        <p:spPr>
          <a:xfrm>
            <a:off x="940346" y="1296293"/>
            <a:ext cx="1188707" cy="525465"/>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gn="ctr">
              <a:defRPr sz="3200">
                <a:solidFill>
                  <a:schemeClr val="dk1"/>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30000"/>
              </a:lnSpc>
            </a:pPr>
            <a:r>
              <a:rPr lang="zh-CN" altLang="en-US" sz="2400" dirty="0" smtClean="0">
                <a:solidFill>
                  <a:srgbClr val="0000CC"/>
                </a:solidFill>
                <a:latin typeface="微软雅黑" panose="020B0503020204020204" charset="-122"/>
                <a:ea typeface="微软雅黑" panose="020B0503020204020204" charset="-122"/>
              </a:rPr>
              <a:t>资料二</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10325100" y="617791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230"/>
                                        </p:tgtEl>
                                        <p:attrNameLst>
                                          <p:attrName>style.visibility</p:attrName>
                                        </p:attrNameLst>
                                      </p:cBhvr>
                                      <p:to>
                                        <p:strVal val="visible"/>
                                      </p:to>
                                    </p:set>
                                    <p:anim calcmode="lin" valueType="num">
                                      <p:cBhvr>
                                        <p:cTn id="19" dur="1000" fill="hold"/>
                                        <p:tgtEl>
                                          <p:spTgt spid="7230"/>
                                        </p:tgtEl>
                                        <p:attrNameLst>
                                          <p:attrName>ppt_x</p:attrName>
                                        </p:attrNameLst>
                                      </p:cBhvr>
                                      <p:tavLst>
                                        <p:tav tm="0">
                                          <p:val>
                                            <p:strVal val="0-#ppt_w/2"/>
                                          </p:val>
                                        </p:tav>
                                        <p:tav tm="100000">
                                          <p:val>
                                            <p:strVal val="#ppt_x"/>
                                          </p:val>
                                        </p:tav>
                                      </p:tavLst>
                                    </p:anim>
                                    <p:anim calcmode="lin" valueType="num">
                                      <p:cBhvr>
                                        <p:cTn id="20" dur="1000" fill="hold"/>
                                        <p:tgtEl>
                                          <p:spTgt spid="7230"/>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5" presetClass="exit" presetSubtype="0" fill="hold" nodeType="afterEffect">
                                  <p:stCondLst>
                                    <p:cond delay="0"/>
                                  </p:stCondLst>
                                  <p:childTnLst>
                                    <p:anim calcmode="lin" valueType="num">
                                      <p:cBhvr>
                                        <p:cTn id="23" dur="1000"/>
                                        <p:tgtEl>
                                          <p:spTgt spid="7230"/>
                                        </p:tgtEl>
                                        <p:attrNameLst>
                                          <p:attrName>ppt_w</p:attrName>
                                        </p:attrNameLst>
                                      </p:cBhvr>
                                      <p:tavLst>
                                        <p:tav tm="0">
                                          <p:val>
                                            <p:strVal val="ppt_w"/>
                                          </p:val>
                                        </p:tav>
                                        <p:tav tm="100000">
                                          <p:val>
                                            <p:strVal val="ppt_w*0.70"/>
                                          </p:val>
                                        </p:tav>
                                      </p:tavLst>
                                    </p:anim>
                                    <p:anim calcmode="lin" valueType="num">
                                      <p:cBhvr>
                                        <p:cTn id="24" dur="1000"/>
                                        <p:tgtEl>
                                          <p:spTgt spid="7230"/>
                                        </p:tgtEl>
                                        <p:attrNameLst>
                                          <p:attrName>ppt_h</p:attrName>
                                        </p:attrNameLst>
                                      </p:cBhvr>
                                      <p:tavLst>
                                        <p:tav tm="0">
                                          <p:val>
                                            <p:strVal val="ppt_h"/>
                                          </p:val>
                                        </p:tav>
                                        <p:tav tm="100000">
                                          <p:val>
                                            <p:strVal val="ppt_h"/>
                                          </p:val>
                                        </p:tav>
                                      </p:tavLst>
                                    </p:anim>
                                    <p:animEffect transition="out" filter="fade">
                                      <p:cBhvr>
                                        <p:cTn id="25" dur="1000"/>
                                        <p:tgtEl>
                                          <p:spTgt spid="7230"/>
                                        </p:tgtEl>
                                      </p:cBhvr>
                                    </p:animEffect>
                                    <p:set>
                                      <p:cBhvr>
                                        <p:cTn id="26" dur="1" fill="hold">
                                          <p:stCondLst>
                                            <p:cond delay="999"/>
                                          </p:stCondLst>
                                        </p:cTn>
                                        <p:tgtEl>
                                          <p:spTgt spid="723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227"/>
                                        </p:tgtEl>
                                        <p:attrNameLst>
                                          <p:attrName>style.visibility</p:attrName>
                                        </p:attrNameLst>
                                      </p:cBhvr>
                                      <p:to>
                                        <p:strVal val="visible"/>
                                      </p:to>
                                    </p:set>
                                  </p:childTnLst>
                                </p:cTn>
                              </p:par>
                            </p:childTnLst>
                          </p:cTn>
                        </p:par>
                        <p:par>
                          <p:cTn id="29" fill="hold">
                            <p:stCondLst>
                              <p:cond delay="2000"/>
                            </p:stCondLst>
                            <p:childTnLst>
                              <p:par>
                                <p:cTn id="30" presetID="42" presetClass="path" presetSubtype="0" accel="50000" decel="50000" fill="hold" nodeType="afterEffect">
                                  <p:stCondLst>
                                    <p:cond delay="0"/>
                                  </p:stCondLst>
                                  <p:childTnLst>
                                    <p:animMotion origin="layout" path="M 0.00365 -0.02778 L 0.00365 0.30555 " pathEditMode="relative" rAng="0" ptsTypes="AA">
                                      <p:cBhvr>
                                        <p:cTn id="31" dur="1000" fill="hold"/>
                                        <p:tgtEl>
                                          <p:spTgt spid="7227"/>
                                        </p:tgtEl>
                                        <p:attrNameLst>
                                          <p:attrName>ppt_x</p:attrName>
                                          <p:attrName>ppt_y</p:attrName>
                                        </p:attrNameLst>
                                      </p:cBhvr>
                                      <p:rCtr x="0" y="16667"/>
                                    </p:animMotion>
                                  </p:childTnLst>
                                </p:cTn>
                              </p:par>
                            </p:childTnLst>
                          </p:cTn>
                        </p:par>
                        <p:par>
                          <p:cTn id="32" fill="hold">
                            <p:stCondLst>
                              <p:cond delay="3000"/>
                            </p:stCondLst>
                            <p:childTnLst>
                              <p:par>
                                <p:cTn id="33" presetID="55" presetClass="exit" presetSubtype="0" fill="hold" nodeType="afterEffect">
                                  <p:stCondLst>
                                    <p:cond delay="0"/>
                                  </p:stCondLst>
                                  <p:childTnLst>
                                    <p:anim calcmode="lin" valueType="num">
                                      <p:cBhvr>
                                        <p:cTn id="34" dur="1000"/>
                                        <p:tgtEl>
                                          <p:spTgt spid="7227"/>
                                        </p:tgtEl>
                                        <p:attrNameLst>
                                          <p:attrName>ppt_w</p:attrName>
                                        </p:attrNameLst>
                                      </p:cBhvr>
                                      <p:tavLst>
                                        <p:tav tm="0">
                                          <p:val>
                                            <p:strVal val="ppt_w"/>
                                          </p:val>
                                        </p:tav>
                                        <p:tav tm="100000">
                                          <p:val>
                                            <p:strVal val="ppt_w*0.70"/>
                                          </p:val>
                                        </p:tav>
                                      </p:tavLst>
                                    </p:anim>
                                    <p:anim calcmode="lin" valueType="num">
                                      <p:cBhvr>
                                        <p:cTn id="35" dur="1000"/>
                                        <p:tgtEl>
                                          <p:spTgt spid="7227"/>
                                        </p:tgtEl>
                                        <p:attrNameLst>
                                          <p:attrName>ppt_h</p:attrName>
                                        </p:attrNameLst>
                                      </p:cBhvr>
                                      <p:tavLst>
                                        <p:tav tm="0">
                                          <p:val>
                                            <p:strVal val="ppt_h"/>
                                          </p:val>
                                        </p:tav>
                                        <p:tav tm="100000">
                                          <p:val>
                                            <p:strVal val="ppt_h"/>
                                          </p:val>
                                        </p:tav>
                                      </p:tavLst>
                                    </p:anim>
                                    <p:animEffect transition="out" filter="fade">
                                      <p:cBhvr>
                                        <p:cTn id="36" dur="1000"/>
                                        <p:tgtEl>
                                          <p:spTgt spid="7227"/>
                                        </p:tgtEl>
                                      </p:cBhvr>
                                    </p:animEffect>
                                    <p:set>
                                      <p:cBhvr>
                                        <p:cTn id="37" dur="1" fill="hold">
                                          <p:stCondLst>
                                            <p:cond delay="999"/>
                                          </p:stCondLst>
                                        </p:cTn>
                                        <p:tgtEl>
                                          <p:spTgt spid="7227"/>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7229"/>
                                        </p:tgtEl>
                                        <p:attrNameLst>
                                          <p:attrName>style.visibility</p:attrName>
                                        </p:attrNameLst>
                                      </p:cBhvr>
                                      <p:to>
                                        <p:strVal val="visible"/>
                                      </p:to>
                                    </p:set>
                                  </p:childTnLst>
                                </p:cTn>
                              </p:par>
                            </p:childTnLst>
                          </p:cTn>
                        </p:par>
                        <p:par>
                          <p:cTn id="40" fill="hold">
                            <p:stCondLst>
                              <p:cond delay="4000"/>
                            </p:stCondLst>
                            <p:childTnLst>
                              <p:par>
                                <p:cTn id="41" presetID="55" presetClass="exit" presetSubtype="0" fill="hold" nodeType="afterEffect">
                                  <p:stCondLst>
                                    <p:cond delay="0"/>
                                  </p:stCondLst>
                                  <p:childTnLst>
                                    <p:anim calcmode="lin" valueType="num">
                                      <p:cBhvr>
                                        <p:cTn id="42" dur="1000"/>
                                        <p:tgtEl>
                                          <p:spTgt spid="7229"/>
                                        </p:tgtEl>
                                        <p:attrNameLst>
                                          <p:attrName>ppt_w</p:attrName>
                                        </p:attrNameLst>
                                      </p:cBhvr>
                                      <p:tavLst>
                                        <p:tav tm="0">
                                          <p:val>
                                            <p:strVal val="ppt_w"/>
                                          </p:val>
                                        </p:tav>
                                        <p:tav tm="100000">
                                          <p:val>
                                            <p:strVal val="ppt_w*0.70"/>
                                          </p:val>
                                        </p:tav>
                                      </p:tavLst>
                                    </p:anim>
                                    <p:anim calcmode="lin" valueType="num">
                                      <p:cBhvr>
                                        <p:cTn id="43" dur="1000"/>
                                        <p:tgtEl>
                                          <p:spTgt spid="7229"/>
                                        </p:tgtEl>
                                        <p:attrNameLst>
                                          <p:attrName>ppt_h</p:attrName>
                                        </p:attrNameLst>
                                      </p:cBhvr>
                                      <p:tavLst>
                                        <p:tav tm="0">
                                          <p:val>
                                            <p:strVal val="ppt_h"/>
                                          </p:val>
                                        </p:tav>
                                        <p:tav tm="100000">
                                          <p:val>
                                            <p:strVal val="ppt_h"/>
                                          </p:val>
                                        </p:tav>
                                      </p:tavLst>
                                    </p:anim>
                                    <p:animEffect transition="out" filter="fade">
                                      <p:cBhvr>
                                        <p:cTn id="44" dur="1000"/>
                                        <p:tgtEl>
                                          <p:spTgt spid="7229"/>
                                        </p:tgtEl>
                                      </p:cBhvr>
                                    </p:animEffect>
                                    <p:set>
                                      <p:cBhvr>
                                        <p:cTn id="45" dur="1" fill="hold">
                                          <p:stCondLst>
                                            <p:cond delay="999"/>
                                          </p:stCondLst>
                                        </p:cTn>
                                        <p:tgtEl>
                                          <p:spTgt spid="7229"/>
                                        </p:tgtEl>
                                        <p:attrNameLst>
                                          <p:attrName>style.visibility</p:attrName>
                                        </p:attrNameLst>
                                      </p:cBhvr>
                                      <p:to>
                                        <p:strVal val="hidden"/>
                                      </p:to>
                                    </p:set>
                                  </p:childTnLst>
                                </p:cTn>
                              </p:par>
                            </p:childTnLst>
                          </p:cTn>
                        </p:par>
                        <p:par>
                          <p:cTn id="46" fill="hold">
                            <p:stCondLst>
                              <p:cond delay="5000"/>
                            </p:stCondLst>
                            <p:childTnLst>
                              <p:par>
                                <p:cTn id="47" presetID="55" presetClass="entr" presetSubtype="0" fill="hold" nodeType="afterEffect">
                                  <p:stCondLst>
                                    <p:cond delay="0"/>
                                  </p:stCondLst>
                                  <p:childTnLst>
                                    <p:set>
                                      <p:cBhvr>
                                        <p:cTn id="48" dur="1" fill="hold">
                                          <p:stCondLst>
                                            <p:cond delay="0"/>
                                          </p:stCondLst>
                                        </p:cTn>
                                        <p:tgtEl>
                                          <p:spTgt spid="7228"/>
                                        </p:tgtEl>
                                        <p:attrNameLst>
                                          <p:attrName>style.visibility</p:attrName>
                                        </p:attrNameLst>
                                      </p:cBhvr>
                                      <p:to>
                                        <p:strVal val="visible"/>
                                      </p:to>
                                    </p:set>
                                    <p:anim calcmode="lin" valueType="num">
                                      <p:cBhvr>
                                        <p:cTn id="49" dur="2000" fill="hold"/>
                                        <p:tgtEl>
                                          <p:spTgt spid="7228"/>
                                        </p:tgtEl>
                                        <p:attrNameLst>
                                          <p:attrName>ppt_w</p:attrName>
                                        </p:attrNameLst>
                                      </p:cBhvr>
                                      <p:tavLst>
                                        <p:tav tm="0">
                                          <p:val>
                                            <p:strVal val="#ppt_w*0.70"/>
                                          </p:val>
                                        </p:tav>
                                        <p:tav tm="100000">
                                          <p:val>
                                            <p:strVal val="#ppt_w"/>
                                          </p:val>
                                        </p:tav>
                                      </p:tavLst>
                                    </p:anim>
                                    <p:anim calcmode="lin" valueType="num">
                                      <p:cBhvr>
                                        <p:cTn id="50" dur="2000" fill="hold"/>
                                        <p:tgtEl>
                                          <p:spTgt spid="7228"/>
                                        </p:tgtEl>
                                        <p:attrNameLst>
                                          <p:attrName>ppt_h</p:attrName>
                                        </p:attrNameLst>
                                      </p:cBhvr>
                                      <p:tavLst>
                                        <p:tav tm="0">
                                          <p:val>
                                            <p:strVal val="#ppt_h"/>
                                          </p:val>
                                        </p:tav>
                                        <p:tav tm="100000">
                                          <p:val>
                                            <p:strVal val="#ppt_h"/>
                                          </p:val>
                                        </p:tav>
                                      </p:tavLst>
                                    </p:anim>
                                    <p:animEffect transition="in" filter="fade">
                                      <p:cBhvr>
                                        <p:cTn id="51" dur="2000"/>
                                        <p:tgtEl>
                                          <p:spTgt spid="7228"/>
                                        </p:tgtEl>
                                      </p:cBhvr>
                                    </p:animEffect>
                                  </p:childTnLst>
                                </p:cTn>
                              </p:par>
                              <p:par>
                                <p:cTn id="52" presetID="1" presetClass="entr" presetSubtype="0" fill="hold" nodeType="withEffect">
                                  <p:stCondLst>
                                    <p:cond delay="0"/>
                                  </p:stCondLst>
                                  <p:childTnLst>
                                    <p:set>
                                      <p:cBhvr>
                                        <p:cTn id="53" dur="1" fill="hold">
                                          <p:stCondLst>
                                            <p:cond delay="0"/>
                                          </p:stCondLst>
                                        </p:cTn>
                                        <p:tgtEl>
                                          <p:spTgt spid="72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2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233"/>
                                        </p:tgtEl>
                                        <p:attrNameLst>
                                          <p:attrName>style.visibility</p:attrName>
                                        </p:attrNameLst>
                                      </p:cBhvr>
                                      <p:to>
                                        <p:strVal val="visible"/>
                                      </p:to>
                                    </p:set>
                                  </p:childTnLst>
                                </p:cTn>
                              </p:par>
                              <p:par>
                                <p:cTn id="58" presetID="22" presetClass="entr" presetSubtype="4" fill="hold" nodeType="withEffect">
                                  <p:stCondLst>
                                    <p:cond delay="0"/>
                                  </p:stCondLst>
                                  <p:childTnLst>
                                    <p:set>
                                      <p:cBhvr>
                                        <p:cTn id="59" dur="1" fill="hold">
                                          <p:stCondLst>
                                            <p:cond delay="0"/>
                                          </p:stCondLst>
                                        </p:cTn>
                                        <p:tgtEl>
                                          <p:spTgt spid="7232"/>
                                        </p:tgtEl>
                                        <p:attrNameLst>
                                          <p:attrName>style.visibility</p:attrName>
                                        </p:attrNameLst>
                                      </p:cBhvr>
                                      <p:to>
                                        <p:strVal val="visible"/>
                                      </p:to>
                                    </p:set>
                                    <p:animEffect transition="in" filter="wipe(down)">
                                      <p:cBhvr>
                                        <p:cTn id="60" dur="2000"/>
                                        <p:tgtEl>
                                          <p:spTgt spid="723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anim calcmode="lin" valueType="num">
                                      <p:cBhvr>
                                        <p:cTn id="66" dur="1000" fill="hold"/>
                                        <p:tgtEl>
                                          <p:spTgt spid="67"/>
                                        </p:tgtEl>
                                        <p:attrNameLst>
                                          <p:attrName>ppt_x</p:attrName>
                                        </p:attrNameLst>
                                      </p:cBhvr>
                                      <p:tavLst>
                                        <p:tav tm="0">
                                          <p:val>
                                            <p:strVal val="#ppt_x"/>
                                          </p:val>
                                        </p:tav>
                                        <p:tav tm="100000">
                                          <p:val>
                                            <p:strVal val="#ppt_x"/>
                                          </p:val>
                                        </p:tav>
                                      </p:tavLst>
                                    </p:anim>
                                    <p:anim calcmode="lin" valueType="num">
                                      <p:cBhvr>
                                        <p:cTn id="67"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3" grpId="0"/>
      <p:bldP spid="7234" grpId="0"/>
      <p:bldP spid="67"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8" name="Text Box 8"/>
          <p:cNvSpPr txBox="1"/>
          <p:nvPr/>
        </p:nvSpPr>
        <p:spPr>
          <a:xfrm>
            <a:off x="7724392" y="2302641"/>
            <a:ext cx="1484312" cy="644525"/>
          </a:xfrm>
          <a:prstGeom prst="rect">
            <a:avLst/>
          </a:prstGeom>
          <a:solidFill>
            <a:schemeClr val="folHlink"/>
          </a:solidFill>
          <a:ln w="9525">
            <a:noFill/>
          </a:ln>
        </p:spPr>
        <p:txBody>
          <a:bodyPr anchor="t">
            <a:spAutoFit/>
          </a:bodyPr>
          <a:lstStyle/>
          <a:p>
            <a:pPr>
              <a:lnSpc>
                <a:spcPct val="150000"/>
              </a:lnSpc>
              <a:spcBef>
                <a:spcPct val="50000"/>
              </a:spcBef>
            </a:pPr>
            <a:r>
              <a:rPr lang="zh-CN" altLang="en-US" sz="2400" b="1" dirty="0">
                <a:solidFill>
                  <a:schemeClr val="bg1"/>
                </a:solidFill>
                <a:latin typeface="微软雅黑" panose="020B0503020204020204" charset="-122"/>
                <a:ea typeface="微软雅黑" panose="020B0503020204020204" charset="-122"/>
              </a:rPr>
              <a:t>亲水头部</a:t>
            </a:r>
            <a:endParaRPr lang="zh-CN" altLang="en-US" sz="2400" b="1" dirty="0">
              <a:solidFill>
                <a:schemeClr val="bg1"/>
              </a:solidFill>
              <a:latin typeface="微软雅黑" panose="020B0503020204020204" charset="-122"/>
              <a:ea typeface="微软雅黑" panose="020B0503020204020204" charset="-122"/>
            </a:endParaRPr>
          </a:p>
        </p:txBody>
      </p:sp>
      <p:sp>
        <p:nvSpPr>
          <p:cNvPr id="199689" name="Text Box 9"/>
          <p:cNvSpPr txBox="1"/>
          <p:nvPr/>
        </p:nvSpPr>
        <p:spPr>
          <a:xfrm>
            <a:off x="7768842" y="3720279"/>
            <a:ext cx="1430337" cy="644525"/>
          </a:xfrm>
          <a:prstGeom prst="rect">
            <a:avLst/>
          </a:prstGeom>
          <a:solidFill>
            <a:schemeClr val="folHlink"/>
          </a:solidFill>
          <a:ln w="9525">
            <a:noFill/>
          </a:ln>
        </p:spPr>
        <p:txBody>
          <a:bodyPr anchor="t">
            <a:spAutoFit/>
          </a:bodyPr>
          <a:lstStyle/>
          <a:p>
            <a:pPr>
              <a:lnSpc>
                <a:spcPct val="150000"/>
              </a:lnSpc>
              <a:spcBef>
                <a:spcPct val="50000"/>
              </a:spcBef>
            </a:pPr>
            <a:r>
              <a:rPr lang="zh-CN" altLang="en-US" sz="2400" b="1" dirty="0">
                <a:solidFill>
                  <a:schemeClr val="bg1"/>
                </a:solidFill>
                <a:latin typeface="微软雅黑" panose="020B0503020204020204" charset="-122"/>
                <a:ea typeface="微软雅黑" panose="020B0503020204020204" charset="-122"/>
              </a:rPr>
              <a:t>疏水尾部</a:t>
            </a:r>
            <a:endParaRPr lang="zh-CN" altLang="en-US" sz="2400" b="1" dirty="0">
              <a:solidFill>
                <a:schemeClr val="bg1"/>
              </a:solidFill>
              <a:latin typeface="微软雅黑" panose="020B0503020204020204" charset="-122"/>
              <a:ea typeface="微软雅黑" panose="020B0503020204020204" charset="-122"/>
            </a:endParaRPr>
          </a:p>
        </p:txBody>
      </p:sp>
      <p:pic>
        <p:nvPicPr>
          <p:cNvPr id="199690" name="Picture 10" descr="D:\细胞生物学一\生命科学1\membrane\chapter3\images\phos1.jpg"/>
          <p:cNvPicPr>
            <a:picLocks noChangeAspect="1"/>
          </p:cNvPicPr>
          <p:nvPr/>
        </p:nvPicPr>
        <p:blipFill>
          <a:blip r:embed="rId1" r:link="rId2"/>
          <a:srcRect l="22203" r="32500"/>
          <a:stretch>
            <a:fillRect/>
          </a:stretch>
        </p:blipFill>
        <p:spPr>
          <a:xfrm>
            <a:off x="5781292" y="1959741"/>
            <a:ext cx="1554162" cy="3143250"/>
          </a:xfrm>
          <a:prstGeom prst="rect">
            <a:avLst/>
          </a:prstGeom>
          <a:noFill/>
          <a:ln w="9525">
            <a:noFill/>
          </a:ln>
        </p:spPr>
      </p:pic>
      <p:sp>
        <p:nvSpPr>
          <p:cNvPr id="199691" name="Line 11"/>
          <p:cNvSpPr/>
          <p:nvPr/>
        </p:nvSpPr>
        <p:spPr>
          <a:xfrm flipV="1">
            <a:off x="7267192" y="2531241"/>
            <a:ext cx="457200" cy="0"/>
          </a:xfrm>
          <a:prstGeom prst="line">
            <a:avLst/>
          </a:prstGeom>
          <a:ln w="28575" cap="flat" cmpd="sng">
            <a:solidFill>
              <a:srgbClr val="E42202"/>
            </a:solidFill>
            <a:prstDash val="solid"/>
            <a:round/>
            <a:headEnd type="none" w="med" len="med"/>
            <a:tailEnd type="triangle" w="med" len="med"/>
          </a:ln>
        </p:spPr>
      </p:sp>
      <p:sp>
        <p:nvSpPr>
          <p:cNvPr id="199692" name="Rectangle 12"/>
          <p:cNvSpPr/>
          <p:nvPr/>
        </p:nvSpPr>
        <p:spPr>
          <a:xfrm>
            <a:off x="6181342" y="2016891"/>
            <a:ext cx="1028700" cy="971550"/>
          </a:xfrm>
          <a:prstGeom prst="rect">
            <a:avLst/>
          </a:prstGeom>
          <a:noFill/>
          <a:ln w="28575" cap="flat" cmpd="sng">
            <a:solidFill>
              <a:srgbClr val="E42202"/>
            </a:solidFill>
            <a:prstDash val="solid"/>
            <a:miter/>
            <a:headEnd type="none" w="med" len="med"/>
            <a:tailEnd type="none" w="med" len="med"/>
          </a:ln>
        </p:spPr>
        <p:txBody>
          <a:bodyPr wrap="none" anchor="ctr"/>
          <a:lstStyle/>
          <a:p>
            <a:pPr>
              <a:lnSpc>
                <a:spcPct val="150000"/>
              </a:lnSpc>
            </a:pPr>
            <a:endParaRPr lang="zh-CN" altLang="en-US" b="1" dirty="0">
              <a:latin typeface="Arial Narrow" panose="020B0606020202030204" pitchFamily="34" charset="0"/>
              <a:ea typeface="微软雅黑" panose="020B0503020204020204" charset="-122"/>
            </a:endParaRPr>
          </a:p>
        </p:txBody>
      </p:sp>
      <p:sp>
        <p:nvSpPr>
          <p:cNvPr id="199693" name="Rectangle 13"/>
          <p:cNvSpPr/>
          <p:nvPr/>
        </p:nvSpPr>
        <p:spPr>
          <a:xfrm>
            <a:off x="6238492" y="3045591"/>
            <a:ext cx="857250" cy="1771650"/>
          </a:xfrm>
          <a:prstGeom prst="rect">
            <a:avLst/>
          </a:prstGeom>
          <a:noFill/>
          <a:ln w="28575" cap="flat" cmpd="sng">
            <a:solidFill>
              <a:srgbClr val="009900"/>
            </a:solidFill>
            <a:prstDash val="solid"/>
            <a:miter/>
            <a:headEnd type="none" w="med" len="med"/>
            <a:tailEnd type="none" w="med" len="med"/>
          </a:ln>
        </p:spPr>
        <p:txBody>
          <a:bodyPr wrap="none" anchor="ctr"/>
          <a:lstStyle/>
          <a:p>
            <a:pPr>
              <a:lnSpc>
                <a:spcPct val="150000"/>
              </a:lnSpc>
            </a:pPr>
            <a:endParaRPr lang="zh-CN" altLang="en-US" b="1" dirty="0">
              <a:latin typeface="Arial Narrow" panose="020B0606020202030204" pitchFamily="34" charset="0"/>
              <a:ea typeface="微软雅黑" panose="020B0503020204020204" charset="-122"/>
            </a:endParaRPr>
          </a:p>
        </p:txBody>
      </p:sp>
      <p:sp>
        <p:nvSpPr>
          <p:cNvPr id="199694" name="Line 14"/>
          <p:cNvSpPr/>
          <p:nvPr/>
        </p:nvSpPr>
        <p:spPr>
          <a:xfrm flipV="1">
            <a:off x="7095742" y="4006029"/>
            <a:ext cx="668337" cy="11112"/>
          </a:xfrm>
          <a:prstGeom prst="line">
            <a:avLst/>
          </a:prstGeom>
          <a:ln w="28575" cap="flat" cmpd="sng">
            <a:solidFill>
              <a:srgbClr val="009900"/>
            </a:solidFill>
            <a:prstDash val="solid"/>
            <a:round/>
            <a:headEnd type="none" w="med" len="med"/>
            <a:tailEnd type="triangle" w="med" len="med"/>
          </a:ln>
        </p:spPr>
      </p:sp>
      <p:sp>
        <p:nvSpPr>
          <p:cNvPr id="199696" name="Line 16"/>
          <p:cNvSpPr/>
          <p:nvPr/>
        </p:nvSpPr>
        <p:spPr>
          <a:xfrm>
            <a:off x="5266942" y="2416941"/>
            <a:ext cx="800100" cy="0"/>
          </a:xfrm>
          <a:prstGeom prst="line">
            <a:avLst/>
          </a:prstGeom>
          <a:ln w="50800" cap="flat" cmpd="sng">
            <a:solidFill>
              <a:srgbClr val="FF0000"/>
            </a:solidFill>
            <a:prstDash val="solid"/>
            <a:round/>
            <a:headEnd type="none" w="med" len="med"/>
            <a:tailEnd type="triangle" w="med" len="med"/>
          </a:ln>
        </p:spPr>
      </p:sp>
      <p:grpSp>
        <p:nvGrpSpPr>
          <p:cNvPr id="43017" name="组合 2"/>
          <p:cNvGrpSpPr/>
          <p:nvPr/>
        </p:nvGrpSpPr>
        <p:grpSpPr>
          <a:xfrm>
            <a:off x="5324092" y="2931291"/>
            <a:ext cx="114300" cy="1995488"/>
            <a:chOff x="8658" y="4070"/>
            <a:chExt cx="180" cy="3142"/>
          </a:xfrm>
        </p:grpSpPr>
        <p:grpSp>
          <p:nvGrpSpPr>
            <p:cNvPr id="43018" name="组合 1"/>
            <p:cNvGrpSpPr/>
            <p:nvPr/>
          </p:nvGrpSpPr>
          <p:grpSpPr>
            <a:xfrm>
              <a:off x="8658" y="4070"/>
              <a:ext cx="180" cy="3142"/>
              <a:chOff x="8658" y="4070"/>
              <a:chExt cx="180" cy="3142"/>
            </a:xfrm>
          </p:grpSpPr>
          <p:sp>
            <p:nvSpPr>
              <p:cNvPr id="199697" name="Line 17"/>
              <p:cNvSpPr/>
              <p:nvPr/>
            </p:nvSpPr>
            <p:spPr>
              <a:xfrm flipH="1">
                <a:off x="8837" y="4070"/>
                <a:ext cx="1" cy="3142"/>
              </a:xfrm>
              <a:prstGeom prst="line">
                <a:avLst/>
              </a:prstGeom>
              <a:ln w="57150"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sp>
          <p:sp>
            <p:nvSpPr>
              <p:cNvPr id="199698" name="Line 18"/>
              <p:cNvSpPr/>
              <p:nvPr/>
            </p:nvSpPr>
            <p:spPr>
              <a:xfrm>
                <a:off x="8657" y="4069"/>
                <a:ext cx="180" cy="0"/>
              </a:xfrm>
              <a:prstGeom prst="line">
                <a:avLst/>
              </a:prstGeom>
              <a:ln w="57150"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sp>
        </p:grpSp>
        <p:sp>
          <p:nvSpPr>
            <p:cNvPr id="199699" name="Line 19"/>
            <p:cNvSpPr/>
            <p:nvPr/>
          </p:nvSpPr>
          <p:spPr>
            <a:xfrm>
              <a:off x="8657" y="7169"/>
              <a:ext cx="180" cy="0"/>
            </a:xfrm>
            <a:prstGeom prst="line">
              <a:avLst/>
            </a:prstGeom>
            <a:ln w="57150"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sp>
      </p:grpSp>
      <p:sp>
        <p:nvSpPr>
          <p:cNvPr id="199700" name="Line 20"/>
          <p:cNvSpPr/>
          <p:nvPr/>
        </p:nvSpPr>
        <p:spPr>
          <a:xfrm>
            <a:off x="5438392" y="3731391"/>
            <a:ext cx="685800" cy="0"/>
          </a:xfrm>
          <a:prstGeom prst="line">
            <a:avLst/>
          </a:prstGeom>
          <a:ln w="28575" cap="flat" cmpd="sng">
            <a:solidFill>
              <a:srgbClr val="339966"/>
            </a:solidFill>
            <a:prstDash val="solid"/>
            <a:round/>
            <a:headEnd type="none" w="med" len="med"/>
            <a:tailEnd type="triangle" w="med" len="med"/>
          </a:ln>
        </p:spPr>
      </p:sp>
      <p:pic>
        <p:nvPicPr>
          <p:cNvPr id="43023" name="图片 2"/>
          <p:cNvPicPr>
            <a:picLocks noChangeAspect="1"/>
          </p:cNvPicPr>
          <p:nvPr/>
        </p:nvPicPr>
        <p:blipFill>
          <a:blip r:embed="rId3"/>
          <a:stretch>
            <a:fillRect/>
          </a:stretch>
        </p:blipFill>
        <p:spPr>
          <a:xfrm>
            <a:off x="2604704" y="1570804"/>
            <a:ext cx="2660650" cy="4073525"/>
          </a:xfrm>
          <a:prstGeom prst="rect">
            <a:avLst/>
          </a:prstGeom>
          <a:noFill/>
          <a:ln w="9525">
            <a:noFill/>
          </a:ln>
        </p:spPr>
      </p:pic>
      <p:sp>
        <p:nvSpPr>
          <p:cNvPr id="18"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2" name="矩形 1"/>
          <p:cNvSpPr/>
          <p:nvPr/>
        </p:nvSpPr>
        <p:spPr>
          <a:xfrm>
            <a:off x="10260330" y="620839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9700"/>
                                        </p:tgtEl>
                                        <p:attrNameLst>
                                          <p:attrName>style.visibility</p:attrName>
                                        </p:attrNameLst>
                                      </p:cBhvr>
                                      <p:to>
                                        <p:strVal val="visible"/>
                                      </p:to>
                                    </p:set>
                                    <p:animEffect transition="in" filter="blinds(horizontal)">
                                      <p:cBhvr>
                                        <p:cTn id="7" dur="500"/>
                                        <p:tgtEl>
                                          <p:spTgt spid="199700"/>
                                        </p:tgtEl>
                                      </p:cBhvr>
                                    </p:animEffect>
                                  </p:childTnLst>
                                </p:cTn>
                              </p:par>
                              <p:par>
                                <p:cTn id="8" presetID="3" presetClass="entr" presetSubtype="10" fill="hold" nodeType="withEffect">
                                  <p:stCondLst>
                                    <p:cond delay="0"/>
                                  </p:stCondLst>
                                  <p:childTnLst>
                                    <p:set>
                                      <p:cBhvr>
                                        <p:cTn id="9" dur="1" fill="hold">
                                          <p:stCondLst>
                                            <p:cond delay="0"/>
                                          </p:stCondLst>
                                        </p:cTn>
                                        <p:tgtEl>
                                          <p:spTgt spid="199696"/>
                                        </p:tgtEl>
                                        <p:attrNameLst>
                                          <p:attrName>style.visibility</p:attrName>
                                        </p:attrNameLst>
                                      </p:cBhvr>
                                      <p:to>
                                        <p:strVal val="visible"/>
                                      </p:to>
                                    </p:set>
                                    <p:animEffect transition="in" filter="blinds(horizontal)">
                                      <p:cBhvr>
                                        <p:cTn id="10" dur="500"/>
                                        <p:tgtEl>
                                          <p:spTgt spid="199696"/>
                                        </p:tgtEl>
                                      </p:cBhvr>
                                    </p:animEffect>
                                  </p:childTnLst>
                                </p:cTn>
                              </p:par>
                              <p:par>
                                <p:cTn id="11" presetID="3" presetClass="entr" presetSubtype="10" fill="hold" nodeType="withEffect">
                                  <p:stCondLst>
                                    <p:cond delay="0"/>
                                  </p:stCondLst>
                                  <p:childTnLst>
                                    <p:set>
                                      <p:cBhvr>
                                        <p:cTn id="12" dur="1" fill="hold">
                                          <p:stCondLst>
                                            <p:cond delay="0"/>
                                          </p:stCondLst>
                                        </p:cTn>
                                        <p:tgtEl>
                                          <p:spTgt spid="199690"/>
                                        </p:tgtEl>
                                        <p:attrNameLst>
                                          <p:attrName>style.visibility</p:attrName>
                                        </p:attrNameLst>
                                      </p:cBhvr>
                                      <p:to>
                                        <p:strVal val="visible"/>
                                      </p:to>
                                    </p:set>
                                    <p:animEffect transition="in" filter="blinds(horizontal)">
                                      <p:cBhvr>
                                        <p:cTn id="13" dur="500"/>
                                        <p:tgtEl>
                                          <p:spTgt spid="199690"/>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99692"/>
                                        </p:tgtEl>
                                        <p:attrNameLst>
                                          <p:attrName>style.visibility</p:attrName>
                                        </p:attrNameLst>
                                      </p:cBhvr>
                                      <p:to>
                                        <p:strVal val="visible"/>
                                      </p:to>
                                    </p:set>
                                    <p:animEffect transition="in" filter="wedge">
                                      <p:cBhvr>
                                        <p:cTn id="18" dur="1000"/>
                                        <p:tgtEl>
                                          <p:spTgt spid="19969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99691"/>
                                        </p:tgtEl>
                                        <p:attrNameLst>
                                          <p:attrName>style.visibility</p:attrName>
                                        </p:attrNameLst>
                                      </p:cBhvr>
                                      <p:to>
                                        <p:strVal val="visible"/>
                                      </p:to>
                                    </p:set>
                                    <p:animEffect transition="in" filter="wipe(left)">
                                      <p:cBhvr>
                                        <p:cTn id="22" dur="500"/>
                                        <p:tgtEl>
                                          <p:spTgt spid="199691"/>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199688"/>
                                        </p:tgtEl>
                                        <p:attrNameLst>
                                          <p:attrName>style.visibility</p:attrName>
                                        </p:attrNameLst>
                                      </p:cBhvr>
                                      <p:to>
                                        <p:strVal val="visible"/>
                                      </p:to>
                                    </p:set>
                                  </p:childTnLst>
                                </p:cTn>
                              </p:par>
                              <p:par>
                                <p:cTn id="26" presetID="20" presetClass="entr" presetSubtype="0" fill="hold" grpId="0" nodeType="withEffect">
                                  <p:stCondLst>
                                    <p:cond delay="0"/>
                                  </p:stCondLst>
                                  <p:childTnLst>
                                    <p:set>
                                      <p:cBhvr>
                                        <p:cTn id="27" dur="1" fill="hold">
                                          <p:stCondLst>
                                            <p:cond delay="0"/>
                                          </p:stCondLst>
                                        </p:cTn>
                                        <p:tgtEl>
                                          <p:spTgt spid="199693"/>
                                        </p:tgtEl>
                                        <p:attrNameLst>
                                          <p:attrName>style.visibility</p:attrName>
                                        </p:attrNameLst>
                                      </p:cBhvr>
                                      <p:to>
                                        <p:strVal val="visible"/>
                                      </p:to>
                                    </p:set>
                                    <p:animEffect transition="in" filter="wedge">
                                      <p:cBhvr>
                                        <p:cTn id="28" dur="2000"/>
                                        <p:tgtEl>
                                          <p:spTgt spid="199693"/>
                                        </p:tgtEl>
                                      </p:cBhvr>
                                    </p:animEffect>
                                  </p:childTnLst>
                                </p:cTn>
                              </p:par>
                            </p:childTnLst>
                          </p:cTn>
                        </p:par>
                        <p:par>
                          <p:cTn id="29" fill="hold">
                            <p:stCondLst>
                              <p:cond delay="1500"/>
                            </p:stCondLst>
                            <p:childTnLst>
                              <p:par>
                                <p:cTn id="30" presetID="12" presetClass="entr" presetSubtype="8" fill="hold" nodeType="afterEffect">
                                  <p:stCondLst>
                                    <p:cond delay="0"/>
                                  </p:stCondLst>
                                  <p:childTnLst>
                                    <p:set>
                                      <p:cBhvr>
                                        <p:cTn id="31" dur="1" fill="hold">
                                          <p:stCondLst>
                                            <p:cond delay="0"/>
                                          </p:stCondLst>
                                        </p:cTn>
                                        <p:tgtEl>
                                          <p:spTgt spid="199694"/>
                                        </p:tgtEl>
                                        <p:attrNameLst>
                                          <p:attrName>style.visibility</p:attrName>
                                        </p:attrNameLst>
                                      </p:cBhvr>
                                      <p:to>
                                        <p:strVal val="visible"/>
                                      </p:to>
                                    </p:set>
                                    <p:animEffect transition="in" filter="slide(fromLeft)">
                                      <p:cBhvr>
                                        <p:cTn id="32" dur="500"/>
                                        <p:tgtEl>
                                          <p:spTgt spid="199694"/>
                                        </p:tgtEl>
                                      </p:cBhvr>
                                    </p:animEffec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99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8" grpId="0" bldLvl="0" animBg="1"/>
      <p:bldP spid="199692" grpId="0" bldLvl="0" animBg="1"/>
      <p:bldP spid="19969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1" name="Text Box 11"/>
          <p:cNvSpPr txBox="1"/>
          <p:nvPr/>
        </p:nvSpPr>
        <p:spPr>
          <a:xfrm>
            <a:off x="2350541" y="4963819"/>
            <a:ext cx="8701087" cy="1200329"/>
          </a:xfrm>
          <a:prstGeom prst="rect">
            <a:avLst/>
          </a:prstGeom>
          <a:noFill/>
          <a:ln>
            <a:solidFill>
              <a:srgbClr val="FF0000"/>
            </a:solidFill>
            <a:prstDash val="dash"/>
          </a:ln>
        </p:spPr>
        <p:style>
          <a:lnRef idx="1">
            <a:schemeClr val="accent4"/>
          </a:lnRef>
          <a:fillRef idx="2">
            <a:schemeClr val="accent4"/>
          </a:fillRef>
          <a:effectRef idx="1">
            <a:schemeClr val="accent4"/>
          </a:effectRef>
          <a:fontRef idx="minor">
            <a:schemeClr val="dk1"/>
          </a:fontRef>
        </p:style>
        <p:txBody>
          <a:bodyPr wrap="square" anchor="t">
            <a:spAutoFit/>
          </a:bodyPr>
          <a:lstStyle/>
          <a:p>
            <a:pPr>
              <a:lnSpc>
                <a:spcPct val="150000"/>
              </a:lnSpc>
            </a:pPr>
            <a:r>
              <a:rPr lang="zh-CN" altLang="en-US" sz="2400" dirty="0" smtClean="0">
                <a:latin typeface="微软雅黑" panose="020B0503020204020204" charset="-122"/>
                <a:ea typeface="微软雅黑" panose="020B0503020204020204" charset="-122"/>
              </a:rPr>
              <a:t>与</a:t>
            </a:r>
            <a:r>
              <a:rPr lang="zh-CN" altLang="en-US" sz="2400" dirty="0">
                <a:latin typeface="微软雅黑" panose="020B0503020204020204" charset="-122"/>
                <a:ea typeface="微软雅黑" panose="020B0503020204020204" charset="-122"/>
              </a:rPr>
              <a:t>水亲和的亲水头部分布在水中，而两条疏水尾与水不亲和，因此受到水分子的排斥而朝向空气中。</a:t>
            </a:r>
            <a:endParaRPr lang="zh-CN" altLang="en-US" sz="2400" dirty="0">
              <a:latin typeface="微软雅黑" panose="020B0503020204020204" charset="-122"/>
              <a:ea typeface="微软雅黑" panose="020B0503020204020204" charset="-122"/>
            </a:endParaRPr>
          </a:p>
        </p:txBody>
      </p:sp>
      <p:grpSp>
        <p:nvGrpSpPr>
          <p:cNvPr id="9" name="组合 8"/>
          <p:cNvGrpSpPr/>
          <p:nvPr/>
        </p:nvGrpSpPr>
        <p:grpSpPr>
          <a:xfrm>
            <a:off x="3649885" y="2600984"/>
            <a:ext cx="1933575" cy="2066290"/>
            <a:chOff x="5077" y="3525"/>
            <a:chExt cx="3045" cy="3254"/>
          </a:xfrm>
        </p:grpSpPr>
        <p:pic>
          <p:nvPicPr>
            <p:cNvPr id="45061" name="Picture 5" descr="07"/>
            <p:cNvPicPr>
              <a:picLocks noChangeAspect="1"/>
            </p:cNvPicPr>
            <p:nvPr/>
          </p:nvPicPr>
          <p:blipFill>
            <a:blip r:embed="rId1"/>
            <a:stretch>
              <a:fillRect/>
            </a:stretch>
          </p:blipFill>
          <p:spPr>
            <a:xfrm>
              <a:off x="5077" y="3992"/>
              <a:ext cx="3045" cy="2787"/>
            </a:xfrm>
            <a:prstGeom prst="rect">
              <a:avLst/>
            </a:prstGeom>
            <a:noFill/>
            <a:ln w="9525">
              <a:noFill/>
            </a:ln>
          </p:spPr>
        </p:pic>
        <p:sp>
          <p:nvSpPr>
            <p:cNvPr id="45062" name="Text Box 6"/>
            <p:cNvSpPr txBox="1"/>
            <p:nvPr/>
          </p:nvSpPr>
          <p:spPr>
            <a:xfrm>
              <a:off x="6085" y="3525"/>
              <a:ext cx="1785" cy="787"/>
            </a:xfrm>
            <a:prstGeom prst="rect">
              <a:avLst/>
            </a:prstGeom>
            <a:noFill/>
            <a:ln w="9525">
              <a:noFill/>
            </a:ln>
          </p:spPr>
          <p:txBody>
            <a:bodyPr anchor="t">
              <a:spAutoFit/>
            </a:bodyPr>
            <a:lstStyle/>
            <a:p>
              <a:pPr>
                <a:lnSpc>
                  <a:spcPct val="150000"/>
                </a:lnSpc>
                <a:spcBef>
                  <a:spcPct val="50000"/>
                </a:spcBef>
              </a:pPr>
              <a:r>
                <a:rPr lang="zh-CN" altLang="en-US" sz="2000" dirty="0">
                  <a:solidFill>
                    <a:srgbClr val="0000FF"/>
                  </a:solidFill>
                  <a:latin typeface="微软雅黑" panose="020B0503020204020204" charset="-122"/>
                  <a:ea typeface="微软雅黑" panose="020B0503020204020204" charset="-122"/>
                </a:rPr>
                <a:t>空气</a:t>
              </a:r>
              <a:endParaRPr lang="zh-CN" altLang="en-US" sz="2000" dirty="0">
                <a:solidFill>
                  <a:srgbClr val="0000FF"/>
                </a:solidFill>
                <a:latin typeface="微软雅黑" panose="020B0503020204020204" charset="-122"/>
                <a:ea typeface="微软雅黑" panose="020B0503020204020204" charset="-122"/>
              </a:endParaRPr>
            </a:p>
          </p:txBody>
        </p:sp>
        <p:sp>
          <p:nvSpPr>
            <p:cNvPr id="45063" name="Text Box 7"/>
            <p:cNvSpPr txBox="1"/>
            <p:nvPr/>
          </p:nvSpPr>
          <p:spPr>
            <a:xfrm>
              <a:off x="5877" y="4168"/>
              <a:ext cx="1447" cy="787"/>
            </a:xfrm>
            <a:prstGeom prst="rect">
              <a:avLst/>
            </a:prstGeom>
            <a:noFill/>
            <a:ln w="9525">
              <a:noFill/>
            </a:ln>
          </p:spPr>
          <p:txBody>
            <a:bodyPr anchor="t">
              <a:spAutoFit/>
            </a:bodyPr>
            <a:lstStyle/>
            <a:p>
              <a:pPr algn="ctr">
                <a:lnSpc>
                  <a:spcPct val="150000"/>
                </a:lnSpc>
                <a:spcBef>
                  <a:spcPct val="50000"/>
                </a:spcBef>
              </a:pPr>
              <a:r>
                <a:rPr lang="zh-CN" altLang="en-US" sz="2000" dirty="0">
                  <a:solidFill>
                    <a:srgbClr val="0000FF"/>
                  </a:solidFill>
                  <a:latin typeface="微软雅黑" panose="020B0503020204020204" charset="-122"/>
                  <a:ea typeface="微软雅黑" panose="020B0503020204020204" charset="-122"/>
                </a:rPr>
                <a:t>水</a:t>
              </a:r>
              <a:endParaRPr lang="zh-CN" altLang="en-US" sz="2000" dirty="0">
                <a:solidFill>
                  <a:srgbClr val="0000FF"/>
                </a:solidFill>
                <a:latin typeface="微软雅黑" panose="020B0503020204020204" charset="-122"/>
                <a:ea typeface="微软雅黑" panose="020B0503020204020204" charset="-122"/>
              </a:endParaRPr>
            </a:p>
          </p:txBody>
        </p:sp>
      </p:grpSp>
      <p:pic>
        <p:nvPicPr>
          <p:cNvPr id="8" name="图片 7"/>
          <p:cNvPicPr>
            <a:picLocks noChangeAspect="1"/>
          </p:cNvPicPr>
          <p:nvPr/>
        </p:nvPicPr>
        <p:blipFill>
          <a:blip r:embed="rId2"/>
          <a:stretch>
            <a:fillRect/>
          </a:stretch>
        </p:blipFill>
        <p:spPr>
          <a:xfrm>
            <a:off x="6050185" y="2853397"/>
            <a:ext cx="2611437" cy="1771650"/>
          </a:xfrm>
          <a:prstGeom prst="rect">
            <a:avLst/>
          </a:prstGeom>
          <a:noFill/>
          <a:ln w="9525">
            <a:noFill/>
          </a:ln>
        </p:spPr>
      </p:pic>
      <p:sp>
        <p:nvSpPr>
          <p:cNvPr id="11"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12" name="圆角矩形标注 11"/>
          <p:cNvSpPr/>
          <p:nvPr/>
        </p:nvSpPr>
        <p:spPr>
          <a:xfrm>
            <a:off x="2270235" y="942450"/>
            <a:ext cx="8765627" cy="1187517"/>
          </a:xfrm>
          <a:prstGeom prst="wedgeRoundRectCallout">
            <a:avLst>
              <a:gd name="adj1" fmla="val -54905"/>
              <a:gd name="adj2" fmla="val -14161"/>
              <a:gd name="adj3" fmla="val 16667"/>
            </a:avLst>
          </a:prstGeom>
          <a:solidFill>
            <a:srgbClr val="F6F6F6"/>
          </a:solidFill>
          <a:ln w="38100">
            <a:solidFill>
              <a:srgbClr val="B88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400" dirty="0">
                <a:solidFill>
                  <a:schemeClr val="tx1"/>
                </a:solidFill>
                <a:latin typeface="微软雅黑" panose="020B0503020204020204" charset="-122"/>
                <a:ea typeface="微软雅黑" panose="020B0503020204020204" charset="-122"/>
              </a:rPr>
              <a:t>如果有一个水槽，把磷脂分子铺在水面上，磷脂分子将如何在水</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空气界面上排布？ </a:t>
            </a:r>
            <a:endParaRPr lang="zh-CN" altLang="en-US" sz="2400" dirty="0">
              <a:solidFill>
                <a:schemeClr val="tx1"/>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3"/>
          <a:stretch>
            <a:fillRect/>
          </a:stretch>
        </p:blipFill>
        <p:spPr>
          <a:xfrm>
            <a:off x="527737" y="840626"/>
            <a:ext cx="1282013" cy="1397749"/>
          </a:xfrm>
          <a:prstGeom prst="rect">
            <a:avLst/>
          </a:prstGeom>
        </p:spPr>
      </p:pic>
      <p:sp>
        <p:nvSpPr>
          <p:cNvPr id="3" name="矩形 2"/>
          <p:cNvSpPr/>
          <p:nvPr/>
        </p:nvSpPr>
        <p:spPr>
          <a:xfrm>
            <a:off x="10309225" y="630618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1691"/>
                                        </p:tgtEl>
                                        <p:attrNameLst>
                                          <p:attrName>style.visibility</p:attrName>
                                        </p:attrNameLst>
                                      </p:cBhvr>
                                      <p:to>
                                        <p:strVal val="visible"/>
                                      </p:to>
                                    </p:set>
                                    <p:animEffect transition="in" filter="barn(inVertical)">
                                      <p:cBhvr>
                                        <p:cTn id="28" dur="5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1"/>
          <p:cNvSpPr txBox="1"/>
          <p:nvPr/>
        </p:nvSpPr>
        <p:spPr>
          <a:xfrm>
            <a:off x="2445793" y="5155708"/>
            <a:ext cx="7360362" cy="1200329"/>
          </a:xfrm>
          <a:prstGeom prst="rect">
            <a:avLst/>
          </a:prstGeom>
          <a:noFill/>
          <a:ln>
            <a:solidFill>
              <a:srgbClr val="FF0000"/>
            </a:solidFill>
            <a:prstDash val="dash"/>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nSpc>
                <a:spcPct val="150000"/>
              </a:lnSpc>
              <a:defRPr sz="2400">
                <a:solidFill>
                  <a:schemeClr val="dk1"/>
                </a:solidFill>
                <a:latin typeface="微软雅黑" panose="020B0503020204020204" charset="-122"/>
                <a:ea typeface="微软雅黑" panose="020B0503020204020204" charset="-122"/>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zh-CN" altLang="en-US" dirty="0" smtClean="0"/>
              <a:t>磷脂</a:t>
            </a:r>
            <a:r>
              <a:rPr lang="zh-CN" altLang="en-US" dirty="0"/>
              <a:t>分子的疏水尾由于受到斥力而自发的聚集起来，形成一个脂分子团，亲水头部向外，疏水尾部朝内。 </a:t>
            </a:r>
            <a:endParaRPr lang="zh-CN" altLang="en-US" dirty="0"/>
          </a:p>
        </p:txBody>
      </p:sp>
      <p:grpSp>
        <p:nvGrpSpPr>
          <p:cNvPr id="2" name="组合 1"/>
          <p:cNvGrpSpPr/>
          <p:nvPr/>
        </p:nvGrpSpPr>
        <p:grpSpPr>
          <a:xfrm>
            <a:off x="3677581" y="2635066"/>
            <a:ext cx="2171700" cy="2043113"/>
            <a:chOff x="4923" y="3880"/>
            <a:chExt cx="3420" cy="3218"/>
          </a:xfrm>
        </p:grpSpPr>
        <p:pic>
          <p:nvPicPr>
            <p:cNvPr id="47109" name="Picture 8" descr="07"/>
            <p:cNvPicPr>
              <a:picLocks noChangeAspect="1"/>
            </p:cNvPicPr>
            <p:nvPr/>
          </p:nvPicPr>
          <p:blipFill>
            <a:blip r:embed="rId1"/>
            <a:stretch>
              <a:fillRect/>
            </a:stretch>
          </p:blipFill>
          <p:spPr>
            <a:xfrm>
              <a:off x="4922" y="3880"/>
              <a:ext cx="3420" cy="3217"/>
            </a:xfrm>
            <a:prstGeom prst="rect">
              <a:avLst/>
            </a:prstGeom>
            <a:noFill/>
            <a:ln w="9525">
              <a:noFill/>
            </a:ln>
          </p:spPr>
        </p:pic>
        <p:sp>
          <p:nvSpPr>
            <p:cNvPr id="47110" name="Text Box 9"/>
            <p:cNvSpPr txBox="1"/>
            <p:nvPr/>
          </p:nvSpPr>
          <p:spPr>
            <a:xfrm>
              <a:off x="6167" y="4990"/>
              <a:ext cx="890" cy="1016"/>
            </a:xfrm>
            <a:prstGeom prst="rect">
              <a:avLst/>
            </a:prstGeom>
            <a:noFill/>
            <a:ln w="9525">
              <a:noFill/>
            </a:ln>
          </p:spPr>
          <p:txBody>
            <a:bodyPr anchor="t">
              <a:spAutoFit/>
            </a:bodyPr>
            <a:lstStyle/>
            <a:p>
              <a:pPr>
                <a:lnSpc>
                  <a:spcPct val="150000"/>
                </a:lnSpc>
                <a:spcBef>
                  <a:spcPct val="50000"/>
                </a:spcBef>
              </a:pPr>
              <a:r>
                <a:rPr lang="zh-CN" altLang="en-US" sz="2400" b="1" dirty="0">
                  <a:solidFill>
                    <a:srgbClr val="FF0000"/>
                  </a:solidFill>
                  <a:latin typeface="Arial" panose="020B0604020202020204" pitchFamily="34" charset="0"/>
                  <a:ea typeface="微软雅黑" panose="020B0503020204020204" charset="-122"/>
                </a:rPr>
                <a:t>水</a:t>
              </a:r>
              <a:endParaRPr lang="zh-CN" altLang="en-US" sz="2400" b="1" dirty="0">
                <a:solidFill>
                  <a:srgbClr val="FF0000"/>
                </a:solidFill>
                <a:latin typeface="Arial" panose="020B0604020202020204" pitchFamily="34" charset="0"/>
                <a:ea typeface="微软雅黑" panose="020B0503020204020204" charset="-122"/>
              </a:endParaRPr>
            </a:p>
          </p:txBody>
        </p:sp>
      </p:grpSp>
      <p:pic>
        <p:nvPicPr>
          <p:cNvPr id="11270" name="图片 2"/>
          <p:cNvPicPr>
            <a:picLocks noChangeAspect="1"/>
          </p:cNvPicPr>
          <p:nvPr/>
        </p:nvPicPr>
        <p:blipFill>
          <a:blip r:embed="rId2" cstate="print"/>
          <a:stretch>
            <a:fillRect/>
          </a:stretch>
        </p:blipFill>
        <p:spPr>
          <a:xfrm>
            <a:off x="6347756" y="2593791"/>
            <a:ext cx="2212975" cy="2043113"/>
          </a:xfrm>
          <a:prstGeom prst="rect">
            <a:avLst/>
          </a:prstGeom>
          <a:noFill/>
          <a:ln w="9525">
            <a:noFill/>
          </a:ln>
        </p:spPr>
      </p:pic>
      <p:sp>
        <p:nvSpPr>
          <p:cNvPr id="10"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11" name="圆角矩形标注 10"/>
          <p:cNvSpPr/>
          <p:nvPr/>
        </p:nvSpPr>
        <p:spPr>
          <a:xfrm>
            <a:off x="2270235" y="942450"/>
            <a:ext cx="8765627" cy="1187517"/>
          </a:xfrm>
          <a:prstGeom prst="wedgeRoundRectCallout">
            <a:avLst>
              <a:gd name="adj1" fmla="val -54905"/>
              <a:gd name="adj2" fmla="val -14161"/>
              <a:gd name="adj3" fmla="val 16667"/>
            </a:avLst>
          </a:prstGeom>
          <a:solidFill>
            <a:srgbClr val="F6F6F6"/>
          </a:solidFill>
          <a:ln w="38100">
            <a:solidFill>
              <a:srgbClr val="B88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400" dirty="0">
                <a:solidFill>
                  <a:schemeClr val="tx1"/>
                </a:solidFill>
                <a:latin typeface="微软雅黑" panose="020B0503020204020204" charset="-122"/>
                <a:ea typeface="微软雅黑" panose="020B0503020204020204" charset="-122"/>
              </a:rPr>
              <a:t>如果搅动水槽中的水，迫使磷脂分子进入水溶液中，磷脂分子在水溶液中又将如何分布？ </a:t>
            </a:r>
            <a:endParaRPr lang="zh-CN" altLang="en-US" sz="2400" dirty="0">
              <a:solidFill>
                <a:schemeClr val="tx1"/>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3"/>
          <a:stretch>
            <a:fillRect/>
          </a:stretch>
        </p:blipFill>
        <p:spPr>
          <a:xfrm>
            <a:off x="527737" y="840626"/>
            <a:ext cx="1282013" cy="1397749"/>
          </a:xfrm>
          <a:prstGeom prst="rect">
            <a:avLst/>
          </a:prstGeom>
        </p:spPr>
      </p:pic>
      <p:sp>
        <p:nvSpPr>
          <p:cNvPr id="3" name="矩形 2"/>
          <p:cNvSpPr/>
          <p:nvPr/>
        </p:nvSpPr>
        <p:spPr>
          <a:xfrm>
            <a:off x="10308590" y="620903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fade">
                                      <p:cBhvr>
                                        <p:cTn id="17" dur="1000"/>
                                        <p:tgtEl>
                                          <p:spTgt spid="11270"/>
                                        </p:tgtEl>
                                      </p:cBhvr>
                                    </p:animEffect>
                                    <p:anim calcmode="lin" valueType="num">
                                      <p:cBhvr>
                                        <p:cTn id="18" dur="1000" fill="hold"/>
                                        <p:tgtEl>
                                          <p:spTgt spid="11270"/>
                                        </p:tgtEl>
                                        <p:attrNameLst>
                                          <p:attrName>ppt_x</p:attrName>
                                        </p:attrNameLst>
                                      </p:cBhvr>
                                      <p:tavLst>
                                        <p:tav tm="0">
                                          <p:val>
                                            <p:strVal val="#ppt_x"/>
                                          </p:val>
                                        </p:tav>
                                        <p:tav tm="100000">
                                          <p:val>
                                            <p:strVal val="#ppt_x"/>
                                          </p:val>
                                        </p:tav>
                                      </p:tavLst>
                                    </p:anim>
                                    <p:anim calcmode="lin" valueType="num">
                                      <p:cBhvr>
                                        <p:cTn id="1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107"/>
                                        </p:tgtEl>
                                        <p:attrNameLst>
                                          <p:attrName>style.visibility</p:attrName>
                                        </p:attrNameLst>
                                      </p:cBhvr>
                                      <p:to>
                                        <p:strVal val="visible"/>
                                      </p:to>
                                    </p:set>
                                    <p:animEffect transition="in" filter="barn(inVertical)">
                                      <p:cBhvr>
                                        <p:cTn id="24"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p:nvPr/>
        </p:nvSpPr>
        <p:spPr>
          <a:xfrm>
            <a:off x="8051362" y="2661733"/>
            <a:ext cx="3441700" cy="2308324"/>
          </a:xfrm>
          <a:prstGeom prst="rect">
            <a:avLst/>
          </a:prstGeom>
          <a:noFill/>
          <a:ln>
            <a:solidFill>
              <a:srgbClr val="FF0000"/>
            </a:solidFill>
            <a:prstDash val="dash"/>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nSpc>
                <a:spcPct val="150000"/>
              </a:lnSpc>
              <a:defRPr sz="2400">
                <a:solidFill>
                  <a:schemeClr val="dk1"/>
                </a:solidFill>
                <a:latin typeface="微软雅黑" panose="020B0503020204020204" charset="-122"/>
                <a:ea typeface="微软雅黑" panose="020B0503020204020204" charset="-122"/>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zh-CN" altLang="en-US" dirty="0"/>
              <a:t>磷脂分子形成两层分子，亲水头部分别在两侧朝向外部的水溶液，疏水尾部相对排列在内。 </a:t>
            </a:r>
            <a:endParaRPr lang="zh-CN" altLang="en-US" dirty="0"/>
          </a:p>
        </p:txBody>
      </p:sp>
      <p:pic>
        <p:nvPicPr>
          <p:cNvPr id="6" name="图片 5"/>
          <p:cNvPicPr>
            <a:picLocks noChangeAspect="1"/>
          </p:cNvPicPr>
          <p:nvPr/>
        </p:nvPicPr>
        <p:blipFill>
          <a:blip r:embed="rId1"/>
          <a:stretch>
            <a:fillRect/>
          </a:stretch>
        </p:blipFill>
        <p:spPr>
          <a:xfrm>
            <a:off x="2270235" y="2787594"/>
            <a:ext cx="2352675" cy="2009775"/>
          </a:xfrm>
          <a:prstGeom prst="rect">
            <a:avLst/>
          </a:prstGeom>
          <a:noFill/>
          <a:ln w="9525">
            <a:noFill/>
          </a:ln>
        </p:spPr>
      </p:pic>
      <p:pic>
        <p:nvPicPr>
          <p:cNvPr id="11" name="图片 10"/>
          <p:cNvPicPr>
            <a:picLocks noChangeAspect="1"/>
          </p:cNvPicPr>
          <p:nvPr/>
        </p:nvPicPr>
        <p:blipFill>
          <a:blip r:embed="rId2"/>
          <a:stretch>
            <a:fillRect/>
          </a:stretch>
        </p:blipFill>
        <p:spPr>
          <a:xfrm>
            <a:off x="5064838" y="2642582"/>
            <a:ext cx="2379662" cy="2360613"/>
          </a:xfrm>
          <a:prstGeom prst="rect">
            <a:avLst/>
          </a:prstGeom>
          <a:noFill/>
          <a:ln w="9525">
            <a:noFill/>
          </a:ln>
        </p:spPr>
      </p:pic>
      <p:sp>
        <p:nvSpPr>
          <p:cNvPr id="12" name="Text Box 6"/>
          <p:cNvSpPr txBox="1"/>
          <p:nvPr/>
        </p:nvSpPr>
        <p:spPr>
          <a:xfrm>
            <a:off x="4631367" y="5639947"/>
            <a:ext cx="4043362" cy="644525"/>
          </a:xfrm>
          <a:prstGeom prst="rect">
            <a:avLst/>
          </a:prstGeom>
          <a:noFill/>
          <a:ln w="9525">
            <a:noFill/>
          </a:ln>
        </p:spPr>
        <p:txBody>
          <a:bodyPr anchor="t">
            <a:spAutoFit/>
          </a:bodyPr>
          <a:lstStyle/>
          <a:p>
            <a:pPr algn="ctr">
              <a:lnSpc>
                <a:spcPct val="150000"/>
              </a:lnSpc>
              <a:spcBef>
                <a:spcPct val="50000"/>
              </a:spcBef>
            </a:pPr>
            <a:r>
              <a:rPr lang="zh-CN" altLang="en-US" sz="2400" b="1" dirty="0">
                <a:solidFill>
                  <a:srgbClr val="FF0000"/>
                </a:solidFill>
                <a:latin typeface="Arial" panose="020B0604020202020204" pitchFamily="34" charset="0"/>
                <a:ea typeface="微软雅黑" panose="020B0503020204020204" charset="-122"/>
              </a:rPr>
              <a:t>理论需要实验的支持！</a:t>
            </a:r>
            <a:endParaRPr lang="zh-CN" altLang="en-US" sz="2400" b="1" dirty="0">
              <a:solidFill>
                <a:srgbClr val="FF0000"/>
              </a:solidFill>
              <a:latin typeface="Arial" panose="020B0604020202020204" pitchFamily="34" charset="0"/>
              <a:ea typeface="微软雅黑" panose="020B0503020204020204" charset="-122"/>
            </a:endParaRPr>
          </a:p>
        </p:txBody>
      </p:sp>
      <p:sp>
        <p:nvSpPr>
          <p:cNvPr id="9" name=" 165"/>
          <p:cNvSpPr/>
          <p:nvPr/>
        </p:nvSpPr>
        <p:spPr>
          <a:xfrm>
            <a:off x="-31115" y="-19685"/>
            <a:ext cx="12244069" cy="616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2.1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对细胞膜成分的探索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10" name="圆角矩形标注 9"/>
          <p:cNvSpPr/>
          <p:nvPr/>
        </p:nvSpPr>
        <p:spPr>
          <a:xfrm>
            <a:off x="2270235" y="942450"/>
            <a:ext cx="8765627" cy="1187517"/>
          </a:xfrm>
          <a:prstGeom prst="wedgeRoundRectCallout">
            <a:avLst>
              <a:gd name="adj1" fmla="val -54905"/>
              <a:gd name="adj2" fmla="val -14161"/>
              <a:gd name="adj3" fmla="val 16667"/>
            </a:avLst>
          </a:prstGeom>
          <a:solidFill>
            <a:srgbClr val="F6F6F6"/>
          </a:solidFill>
          <a:ln w="38100">
            <a:solidFill>
              <a:srgbClr val="B88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400" dirty="0">
                <a:solidFill>
                  <a:schemeClr val="tx1"/>
                </a:solidFill>
                <a:latin typeface="微软雅黑" panose="020B0503020204020204" charset="-122"/>
                <a:ea typeface="微软雅黑" panose="020B0503020204020204" charset="-122"/>
              </a:rPr>
              <a:t>正常情况下细胞膜一般处于什么环境？ </a:t>
            </a:r>
            <a:endParaRPr lang="zh-CN" altLang="en-US" sz="2400" dirty="0">
              <a:solidFill>
                <a:schemeClr val="tx1"/>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3"/>
          <a:stretch>
            <a:fillRect/>
          </a:stretch>
        </p:blipFill>
        <p:spPr>
          <a:xfrm>
            <a:off x="527737" y="840626"/>
            <a:ext cx="1282013" cy="1397749"/>
          </a:xfrm>
          <a:prstGeom prst="rect">
            <a:avLst/>
          </a:prstGeom>
        </p:spPr>
      </p:pic>
      <p:sp>
        <p:nvSpPr>
          <p:cNvPr id="2" name="矩形 1"/>
          <p:cNvSpPr/>
          <p:nvPr/>
        </p:nvSpPr>
        <p:spPr>
          <a:xfrm>
            <a:off x="10325100" y="630618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 165"/>
          <p:cNvSpPr/>
          <p:nvPr/>
        </p:nvSpPr>
        <p:spPr>
          <a:xfrm>
            <a:off x="-31115" y="-19685"/>
            <a:ext cx="12244070" cy="5705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2.2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对细胞膜结构的探索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9" name="MH_Other_1"/>
          <p:cNvSpPr/>
          <p:nvPr>
            <p:custDataLst>
              <p:tags r:id="rId1"/>
            </p:custDataLst>
          </p:nvPr>
        </p:nvSpPr>
        <p:spPr>
          <a:xfrm rot="16200000">
            <a:off x="1957935" y="2557026"/>
            <a:ext cx="2631252" cy="1335633"/>
          </a:xfrm>
          <a:custGeom>
            <a:avLst/>
            <a:gdLst>
              <a:gd name="connsiteX0" fmla="*/ 1030079 w 2883578"/>
              <a:gd name="connsiteY0" fmla="*/ 0 h 2418446"/>
              <a:gd name="connsiteX1" fmla="*/ 1053716 w 2883578"/>
              <a:gd name="connsiteY1" fmla="*/ 43547 h 2418446"/>
              <a:gd name="connsiteX2" fmla="*/ 1441789 w 2883578"/>
              <a:gd name="connsiteY2" fmla="*/ 249884 h 2418446"/>
              <a:gd name="connsiteX3" fmla="*/ 1829862 w 2883578"/>
              <a:gd name="connsiteY3" fmla="*/ 43547 h 2418446"/>
              <a:gd name="connsiteX4" fmla="*/ 1853499 w 2883578"/>
              <a:gd name="connsiteY4" fmla="*/ 0 h 2418446"/>
              <a:gd name="connsiteX5" fmla="*/ 2883578 w 2883578"/>
              <a:gd name="connsiteY5" fmla="*/ 2418446 h 2418446"/>
              <a:gd name="connsiteX6" fmla="*/ 0 w 2883578"/>
              <a:gd name="connsiteY6" fmla="*/ 2418446 h 241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3578" h="2418446">
                <a:moveTo>
                  <a:pt x="1030079" y="0"/>
                </a:moveTo>
                <a:lnTo>
                  <a:pt x="1053716" y="43547"/>
                </a:lnTo>
                <a:cubicBezTo>
                  <a:pt x="1137819" y="168036"/>
                  <a:pt x="1280246" y="249884"/>
                  <a:pt x="1441789" y="249884"/>
                </a:cubicBezTo>
                <a:cubicBezTo>
                  <a:pt x="1603332" y="249884"/>
                  <a:pt x="1745759" y="168036"/>
                  <a:pt x="1829862" y="43547"/>
                </a:cubicBezTo>
                <a:lnTo>
                  <a:pt x="1853499" y="0"/>
                </a:lnTo>
                <a:lnTo>
                  <a:pt x="2883578" y="2418446"/>
                </a:lnTo>
                <a:lnTo>
                  <a:pt x="0" y="2418446"/>
                </a:lnTo>
                <a:close/>
              </a:path>
            </a:pathLst>
          </a:custGeom>
          <a:gradFill flip="none" rotWithShape="1">
            <a:gsLst>
              <a:gs pos="0">
                <a:schemeClr val="accent1">
                  <a:lumMod val="60000"/>
                  <a:lumOff val="40000"/>
                </a:schemeClr>
              </a:gs>
              <a:gs pos="100000">
                <a:srgbClr val="FFFFFF">
                  <a:alpha val="0"/>
                </a:srgbClr>
              </a:gs>
            </a:gsLst>
            <a:lin ang="5400000" scaled="0"/>
            <a:tileRect/>
          </a:gradFill>
          <a:ln w="12700" cap="flat" cmpd="sng" algn="ctr">
            <a:noFill/>
            <a:prstDash val="solid"/>
            <a:miter lim="800000"/>
          </a:ln>
          <a:effectLst/>
        </p:spPr>
        <p:txBody>
          <a:bodyPr lIns="792000" rIns="792000" anchor="ctr"/>
          <a:lstStyle/>
          <a:p>
            <a:pPr algn="ctr" fontAlgn="auto">
              <a:lnSpc>
                <a:spcPct val="130000"/>
              </a:lnSpc>
              <a:spcBef>
                <a:spcPts val="0"/>
              </a:spcBef>
              <a:spcAft>
                <a:spcPts val="0"/>
              </a:spcAft>
              <a:defRPr/>
            </a:pPr>
            <a:endParaRPr lang="zh-CN" altLang="en-US" kern="0" dirty="0">
              <a:solidFill>
                <a:prstClr val="black">
                  <a:lumMod val="50000"/>
                  <a:lumOff val="50000"/>
                </a:prstClr>
              </a:solidFill>
              <a:latin typeface="Calibri" panose="020F0502020204030204"/>
            </a:endParaRPr>
          </a:p>
        </p:txBody>
      </p:sp>
      <p:sp>
        <p:nvSpPr>
          <p:cNvPr id="11" name="MH_Title_1"/>
          <p:cNvSpPr/>
          <p:nvPr>
            <p:custDataLst>
              <p:tags r:id="rId2"/>
            </p:custDataLst>
          </p:nvPr>
        </p:nvSpPr>
        <p:spPr>
          <a:xfrm>
            <a:off x="1229708" y="2417487"/>
            <a:ext cx="1828800" cy="1460500"/>
          </a:xfrm>
          <a:prstGeom prst="ellipse">
            <a:avLst/>
          </a:prstGeom>
          <a:solidFill>
            <a:schemeClr val="accent1"/>
          </a:solidFill>
          <a:ln w="762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noAutofit/>
          </a:bodyPr>
          <a:lstStyle/>
          <a:p>
            <a:pPr algn="ctr" fontAlgn="auto">
              <a:lnSpc>
                <a:spcPct val="130000"/>
              </a:lnSpc>
              <a:spcBef>
                <a:spcPts val="0"/>
              </a:spcBef>
              <a:spcAft>
                <a:spcPts val="0"/>
              </a:spcAft>
              <a:defRPr/>
            </a:pPr>
            <a:r>
              <a:rPr lang="zh-CN" altLang="en-US" sz="2800" b="1" kern="0" dirty="0">
                <a:solidFill>
                  <a:prstClr val="white"/>
                </a:solidFill>
                <a:latin typeface="微软雅黑" panose="020B0503020204020204" charset="-122"/>
                <a:ea typeface="微软雅黑" panose="020B0503020204020204" charset="-122"/>
              </a:rPr>
              <a:t>细胞膜的成分</a:t>
            </a:r>
            <a:endParaRPr lang="zh-CN" altLang="en-US" sz="2800" b="1" kern="0" dirty="0">
              <a:solidFill>
                <a:prstClr val="white"/>
              </a:solidFill>
              <a:latin typeface="微软雅黑" panose="020B0503020204020204" charset="-122"/>
              <a:ea typeface="微软雅黑" panose="020B0503020204020204" charset="-122"/>
            </a:endParaRPr>
          </a:p>
        </p:txBody>
      </p:sp>
      <p:grpSp>
        <p:nvGrpSpPr>
          <p:cNvPr id="12" name="组合 11"/>
          <p:cNvGrpSpPr/>
          <p:nvPr/>
        </p:nvGrpSpPr>
        <p:grpSpPr>
          <a:xfrm>
            <a:off x="3636083" y="2052735"/>
            <a:ext cx="2875071" cy="483167"/>
            <a:chOff x="3699147" y="2304986"/>
            <a:chExt cx="2875071" cy="483167"/>
          </a:xfrm>
        </p:grpSpPr>
        <p:sp>
          <p:nvSpPr>
            <p:cNvPr id="13" name="MH_SubTitle_1"/>
            <p:cNvSpPr/>
            <p:nvPr>
              <p:custDataLst>
                <p:tags r:id="rId3"/>
              </p:custDataLst>
            </p:nvPr>
          </p:nvSpPr>
          <p:spPr>
            <a:xfrm>
              <a:off x="3988073" y="2334891"/>
              <a:ext cx="2586145" cy="434211"/>
            </a:xfrm>
            <a:prstGeom prst="rect">
              <a:avLst/>
            </a:prstGeom>
            <a:solidFill>
              <a:schemeClr val="accent1">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lIns="0" tIns="0" rIns="0" bIns="0" anchor="ctr" anchorCtr="1">
              <a:normAutofit/>
            </a:bodyPr>
            <a:lstStyle/>
            <a:p>
              <a:pPr lvl="0" fontAlgn="auto">
                <a:spcBef>
                  <a:spcPts val="0"/>
                </a:spcBef>
                <a:spcAft>
                  <a:spcPts val="0"/>
                </a:spcAft>
                <a:defRPr/>
              </a:pP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cs typeface="微软雅黑" panose="020B0503020204020204" charset="-122"/>
                </a:rPr>
                <a:t>脂质</a:t>
              </a: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endParaRPr lang="en-US" altLang="zh-CN" sz="2800" b="1" dirty="0">
                <a:solidFill>
                  <a:schemeClr val="bg1"/>
                </a:solidFill>
                <a:effectLst>
                  <a:outerShdw blurRad="38100" dist="38100" dir="2700000" algn="tl">
                    <a:srgbClr val="000000">
                      <a:alpha val="43137"/>
                    </a:srgbClr>
                  </a:outerShdw>
                </a:effectLst>
                <a:latin typeface="微软雅黑" panose="020B0503020204020204" charset="-122"/>
                <a:cs typeface="微软雅黑" panose="020B0503020204020204" charset="-122"/>
              </a:endParaRPr>
            </a:p>
          </p:txBody>
        </p:sp>
        <p:sp>
          <p:nvSpPr>
            <p:cNvPr id="14" name="MH_Other_2"/>
            <p:cNvSpPr/>
            <p:nvPr>
              <p:custDataLst>
                <p:tags r:id="rId4"/>
              </p:custDataLst>
            </p:nvPr>
          </p:nvSpPr>
          <p:spPr>
            <a:xfrm>
              <a:off x="3699147" y="2304986"/>
              <a:ext cx="483166" cy="483167"/>
            </a:xfrm>
            <a:prstGeom prst="ellipse">
              <a:avLst/>
            </a:prstGeom>
            <a:solidFill>
              <a:schemeClr val="accent1"/>
            </a:solidFill>
            <a:ln w="381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anchor="ctr"/>
            <a:lstStyle/>
            <a:p>
              <a:pPr algn="ctr" fontAlgn="auto">
                <a:spcBef>
                  <a:spcPts val="0"/>
                </a:spcBef>
                <a:spcAft>
                  <a:spcPts val="0"/>
                </a:spcAft>
                <a:defRPr/>
              </a:pPr>
              <a:r>
                <a:rPr lang="en-US" altLang="zh-CN" b="1" kern="0" dirty="0">
                  <a:solidFill>
                    <a:schemeClr val="bg1"/>
                  </a:solidFill>
                  <a:effectLst>
                    <a:outerShdw blurRad="38100" dist="38100" dir="2700000" algn="tl">
                      <a:srgbClr val="000000">
                        <a:alpha val="43137"/>
                      </a:srgbClr>
                    </a:outerShdw>
                  </a:effectLst>
                  <a:latin typeface="Calibri" panose="020F0502020204030204"/>
                </a:rPr>
                <a:t>1</a:t>
              </a:r>
              <a:endParaRPr lang="zh-CN" altLang="en-US" b="1" kern="0" dirty="0">
                <a:solidFill>
                  <a:schemeClr val="bg1"/>
                </a:solidFill>
                <a:effectLst>
                  <a:outerShdw blurRad="38100" dist="38100" dir="2700000" algn="tl">
                    <a:srgbClr val="000000">
                      <a:alpha val="43137"/>
                    </a:srgbClr>
                  </a:outerShdw>
                </a:effectLst>
                <a:latin typeface="Calibri" panose="020F0502020204030204"/>
              </a:endParaRPr>
            </a:p>
          </p:txBody>
        </p:sp>
      </p:grpSp>
      <p:grpSp>
        <p:nvGrpSpPr>
          <p:cNvPr id="15" name="组合 14"/>
          <p:cNvGrpSpPr/>
          <p:nvPr/>
        </p:nvGrpSpPr>
        <p:grpSpPr>
          <a:xfrm>
            <a:off x="3636083" y="2948085"/>
            <a:ext cx="2875071" cy="483167"/>
            <a:chOff x="3699147" y="3200336"/>
            <a:chExt cx="2875071" cy="483167"/>
          </a:xfrm>
        </p:grpSpPr>
        <p:sp>
          <p:nvSpPr>
            <p:cNvPr id="16" name="MH_SubTitle_2"/>
            <p:cNvSpPr/>
            <p:nvPr>
              <p:custDataLst>
                <p:tags r:id="rId5"/>
              </p:custDataLst>
            </p:nvPr>
          </p:nvSpPr>
          <p:spPr>
            <a:xfrm>
              <a:off x="3988073" y="3231828"/>
              <a:ext cx="2586145" cy="434211"/>
            </a:xfrm>
            <a:prstGeom prst="rect">
              <a:avLst/>
            </a:prstGeom>
            <a:solidFill>
              <a:schemeClr val="accent1">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lIns="0" tIns="0" rIns="0" bIns="0" anchor="ctr" anchorCtr="1">
              <a:normAutofit/>
            </a:bodyPr>
            <a:lstStyle/>
            <a:p>
              <a:pPr lvl="0" fontAlgn="auto">
                <a:spcBef>
                  <a:spcPts val="0"/>
                </a:spcBef>
                <a:spcAft>
                  <a:spcPts val="0"/>
                </a:spcAft>
                <a:defRPr/>
              </a:pPr>
              <a:r>
                <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蛋白质</a:t>
              </a: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MH_Other_3"/>
            <p:cNvSpPr/>
            <p:nvPr>
              <p:custDataLst>
                <p:tags r:id="rId6"/>
              </p:custDataLst>
            </p:nvPr>
          </p:nvSpPr>
          <p:spPr>
            <a:xfrm>
              <a:off x="3699147" y="3200336"/>
              <a:ext cx="483166" cy="483167"/>
            </a:xfrm>
            <a:prstGeom prst="ellipse">
              <a:avLst/>
            </a:prstGeom>
            <a:solidFill>
              <a:schemeClr val="accent1"/>
            </a:solidFill>
            <a:ln w="381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anchor="ctr"/>
            <a:lstStyle/>
            <a:p>
              <a:pPr algn="ctr" fontAlgn="auto">
                <a:spcBef>
                  <a:spcPts val="0"/>
                </a:spcBef>
                <a:spcAft>
                  <a:spcPts val="0"/>
                </a:spcAft>
                <a:defRPr/>
              </a:pPr>
              <a:r>
                <a:rPr lang="en-US" altLang="zh-CN" b="1" kern="0" dirty="0">
                  <a:solidFill>
                    <a:schemeClr val="bg1"/>
                  </a:solidFill>
                  <a:effectLst>
                    <a:outerShdw blurRad="38100" dist="38100" dir="2700000" algn="tl">
                      <a:srgbClr val="000000">
                        <a:alpha val="43137"/>
                      </a:srgbClr>
                    </a:outerShdw>
                  </a:effectLst>
                  <a:latin typeface="Calibri" panose="020F0502020204030204"/>
                </a:rPr>
                <a:t>2</a:t>
              </a:r>
              <a:endParaRPr lang="zh-CN" altLang="en-US" b="1" kern="0" dirty="0">
                <a:solidFill>
                  <a:schemeClr val="bg1"/>
                </a:solidFill>
                <a:effectLst>
                  <a:outerShdw blurRad="38100" dist="38100" dir="2700000" algn="tl">
                    <a:srgbClr val="000000">
                      <a:alpha val="43137"/>
                    </a:srgbClr>
                  </a:outerShdw>
                </a:effectLst>
                <a:latin typeface="Calibri" panose="020F0502020204030204"/>
              </a:endParaRPr>
            </a:p>
          </p:txBody>
        </p:sp>
      </p:grpSp>
      <p:grpSp>
        <p:nvGrpSpPr>
          <p:cNvPr id="18" name="组合 17"/>
          <p:cNvGrpSpPr/>
          <p:nvPr/>
        </p:nvGrpSpPr>
        <p:grpSpPr>
          <a:xfrm>
            <a:off x="3636083" y="3845565"/>
            <a:ext cx="2875071" cy="481038"/>
            <a:chOff x="3699147" y="4097816"/>
            <a:chExt cx="2875071" cy="481038"/>
          </a:xfrm>
        </p:grpSpPr>
        <p:sp>
          <p:nvSpPr>
            <p:cNvPr id="19" name="MH_SubTitle_3"/>
            <p:cNvSpPr/>
            <p:nvPr>
              <p:custDataLst>
                <p:tags r:id="rId7"/>
              </p:custDataLst>
            </p:nvPr>
          </p:nvSpPr>
          <p:spPr>
            <a:xfrm>
              <a:off x="3988073" y="4127178"/>
              <a:ext cx="2586145" cy="434211"/>
            </a:xfrm>
            <a:prstGeom prst="rect">
              <a:avLst/>
            </a:prstGeom>
            <a:solidFill>
              <a:schemeClr val="accent1">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lIns="0" tIns="0" rIns="0" bIns="0" anchor="ctr" anchorCtr="1">
              <a:noAutofit/>
            </a:bodyPr>
            <a:lstStyle/>
            <a:p>
              <a:pPr lvl="0" fontAlgn="auto">
                <a:spcBef>
                  <a:spcPts val="0"/>
                </a:spcBef>
                <a:spcAft>
                  <a:spcPts val="0"/>
                </a:spcAft>
                <a:defRPr/>
              </a:pPr>
              <a:r>
                <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糖类</a:t>
              </a: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2%-10%</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MH_Other_4"/>
            <p:cNvSpPr/>
            <p:nvPr>
              <p:custDataLst>
                <p:tags r:id="rId8"/>
              </p:custDataLst>
            </p:nvPr>
          </p:nvSpPr>
          <p:spPr>
            <a:xfrm>
              <a:off x="3699147" y="4097816"/>
              <a:ext cx="483166" cy="481038"/>
            </a:xfrm>
            <a:prstGeom prst="ellipse">
              <a:avLst/>
            </a:prstGeom>
            <a:solidFill>
              <a:schemeClr val="accent1"/>
            </a:solidFill>
            <a:ln w="381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anchor="ctr"/>
            <a:lstStyle/>
            <a:p>
              <a:pPr algn="ctr" fontAlgn="auto">
                <a:spcBef>
                  <a:spcPts val="0"/>
                </a:spcBef>
                <a:spcAft>
                  <a:spcPts val="0"/>
                </a:spcAft>
                <a:defRPr/>
              </a:pPr>
              <a:r>
                <a:rPr lang="en-US" altLang="zh-CN" b="1" kern="0" dirty="0">
                  <a:solidFill>
                    <a:schemeClr val="bg1"/>
                  </a:solidFill>
                  <a:effectLst>
                    <a:outerShdw blurRad="38100" dist="38100" dir="2700000" algn="tl">
                      <a:srgbClr val="000000">
                        <a:alpha val="43137"/>
                      </a:srgbClr>
                    </a:outerShdw>
                  </a:effectLst>
                  <a:latin typeface="Calibri" panose="020F0502020204030204"/>
                </a:rPr>
                <a:t>3</a:t>
              </a:r>
              <a:endParaRPr lang="zh-CN" altLang="en-US" b="1" kern="0" dirty="0">
                <a:solidFill>
                  <a:schemeClr val="bg1"/>
                </a:solidFill>
                <a:effectLst>
                  <a:outerShdw blurRad="38100" dist="38100" dir="2700000" algn="tl">
                    <a:srgbClr val="000000">
                      <a:alpha val="43137"/>
                    </a:srgbClr>
                  </a:outerShdw>
                </a:effectLst>
                <a:latin typeface="Calibri" panose="020F0502020204030204"/>
              </a:endParaRPr>
            </a:p>
          </p:txBody>
        </p:sp>
      </p:grpSp>
      <p:sp>
        <p:nvSpPr>
          <p:cNvPr id="21" name="Rectangle 1"/>
          <p:cNvSpPr>
            <a:spLocks noChangeArrowheads="1"/>
          </p:cNvSpPr>
          <p:nvPr/>
        </p:nvSpPr>
        <p:spPr bwMode="auto">
          <a:xfrm>
            <a:off x="2766241" y="5001608"/>
            <a:ext cx="7489825" cy="1130246"/>
          </a:xfrm>
          <a:prstGeom prst="rect">
            <a:avLst/>
          </a:prstGeom>
          <a:solidFill>
            <a:schemeClr val="bg2"/>
          </a:solidFill>
          <a:ln w="9525">
            <a:noFill/>
            <a:miter lim="800000"/>
          </a:ln>
          <a:effectLst/>
        </p:spPr>
        <p:txBody>
          <a:bodyPr wrap="square" anchor="ctr">
            <a:spAutoFit/>
          </a:bodyPr>
          <a:lstStyle/>
          <a:p>
            <a:pPr marL="0" marR="0" lvl="0" algn="l" defTabSz="914400" rtl="0" eaLnBrk="0" fontAlgn="auto" hangingPunct="0">
              <a:lnSpc>
                <a:spcPct val="150000"/>
              </a:lnSpc>
              <a:spcBef>
                <a:spcPts val="0"/>
              </a:spcBef>
              <a:spcAft>
                <a:spcPts val="0"/>
              </a:spcAft>
              <a:buClrTx/>
              <a:buSzTx/>
              <a:buFontTx/>
              <a:buNone/>
              <a:defRPr/>
            </a:pPr>
            <a:r>
              <a:rPr kumimoji="0" lang="zh-CN" sz="24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宋体" panose="02010600030101010101" pitchFamily="2" charset="-122"/>
              </a:rPr>
              <a:t>说明</a:t>
            </a:r>
            <a:r>
              <a:rPr kumimoji="0" lang="zh-CN" sz="2400" i="0" u="none" strike="noStrike" kern="1200" cap="none" spc="0" normalizeH="0" baseline="0" noProof="0" dirty="0" smtClean="0">
                <a:ln>
                  <a:noFill/>
                </a:ln>
                <a:effectLst/>
                <a:uLnTx/>
                <a:uFillTx/>
                <a:latin typeface="Times New Roman" panose="02020603050405020304" pitchFamily="18" charset="0"/>
                <a:ea typeface="宋体" panose="02010600030101010101" pitchFamily="2" charset="-122"/>
                <a:cs typeface="宋体" panose="02010600030101010101" pitchFamily="2" charset="-122"/>
              </a:rPr>
              <a:t>：①</a:t>
            </a:r>
            <a:r>
              <a:rPr kumimoji="0" lang="zh-CN" sz="24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宋体" panose="02010600030101010101" pitchFamily="2" charset="-122"/>
              </a:rPr>
              <a:t>不同细胞膜中，各种物质的含量是不同。</a:t>
            </a:r>
            <a:endParaRPr kumimoji="0" lang="zh-CN" sz="24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宋体" panose="02010600030101010101" pitchFamily="2" charset="-122"/>
            </a:endParaRPr>
          </a:p>
          <a:p>
            <a:pPr marL="0" marR="0" lvl="0" indent="0" algn="l" defTabSz="914400" rtl="0" eaLnBrk="0" fontAlgn="auto" latinLnBrk="0" hangingPunct="0">
              <a:lnSpc>
                <a:spcPct val="150000"/>
              </a:lnSpc>
              <a:spcBef>
                <a:spcPts val="0"/>
              </a:spcBef>
              <a:spcAft>
                <a:spcPts val="0"/>
              </a:spcAft>
              <a:buClrTx/>
              <a:buSzTx/>
              <a:buFontTx/>
              <a:buNone/>
              <a:defRPr/>
            </a:pPr>
            <a:r>
              <a:rPr kumimoji="0" lang="zh-CN" sz="24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宋体" panose="02010600030101010101" pitchFamily="2" charset="-122"/>
              </a:rPr>
              <a:t>②功能越复杂的细胞膜，蛋白质的种类和数量越</a:t>
            </a:r>
            <a:r>
              <a:rPr kumimoji="0" lang="zh-CN" sz="2400" i="0" u="none" strike="noStrike" kern="1200" cap="none" spc="0" normalizeH="0" baseline="0" noProof="0" dirty="0" smtClean="0">
                <a:ln>
                  <a:noFill/>
                </a:ln>
                <a:effectLst/>
                <a:uLnTx/>
                <a:uFillTx/>
                <a:latin typeface="Times New Roman" panose="02020603050405020304" pitchFamily="18" charset="0"/>
                <a:ea typeface="宋体" panose="02010600030101010101" pitchFamily="2" charset="-122"/>
                <a:cs typeface="宋体" panose="02010600030101010101" pitchFamily="2" charset="-122"/>
              </a:rPr>
              <a:t>多</a:t>
            </a:r>
            <a:r>
              <a:rPr kumimoji="0" lang="zh-CN" altLang="en-US" sz="2400" i="0" u="none" strike="noStrike" kern="1200" cap="none" spc="0" normalizeH="0" baseline="0" noProof="0" dirty="0" smtClean="0">
                <a:ln>
                  <a:noFill/>
                </a:ln>
                <a:effectLst/>
                <a:uLnTx/>
                <a:uFillTx/>
                <a:latin typeface="Times New Roman" panose="02020603050405020304" pitchFamily="18" charset="0"/>
                <a:ea typeface="宋体" panose="02010600030101010101" pitchFamily="2" charset="-122"/>
                <a:cs typeface="宋体" panose="02010600030101010101" pitchFamily="2" charset="-122"/>
              </a:rPr>
              <a:t>。</a:t>
            </a:r>
            <a:endParaRPr kumimoji="0" lang="zh-CN" sz="24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宋体" panose="02010600030101010101" pitchFamily="2" charset="-122"/>
            </a:endParaRPr>
          </a:p>
        </p:txBody>
      </p:sp>
      <p:sp>
        <p:nvSpPr>
          <p:cNvPr id="22" name="矩形 21"/>
          <p:cNvSpPr/>
          <p:nvPr/>
        </p:nvSpPr>
        <p:spPr>
          <a:xfrm>
            <a:off x="6526920" y="2074237"/>
            <a:ext cx="5416868" cy="461665"/>
          </a:xfrm>
          <a:prstGeom prst="rect">
            <a:avLst/>
          </a:prstGeom>
          <a:noFill/>
          <a:ln w="9525">
            <a:noFill/>
          </a:ln>
        </p:spPr>
        <p:txBody>
          <a:bodyPr wrap="none" anchor="t">
            <a:spAutoFit/>
          </a:bodyPr>
          <a:lstStyle/>
          <a:p>
            <a:r>
              <a:rPr lang="zh-CN" altLang="en-US" sz="2400" dirty="0">
                <a:solidFill>
                  <a:srgbClr val="FF0000"/>
                </a:solidFill>
                <a:latin typeface="微软雅黑" panose="020B0503020204020204" charset="-122"/>
                <a:ea typeface="微软雅黑" panose="020B0503020204020204" charset="-122"/>
              </a:rPr>
              <a:t>磷脂（主要）、胆固醇（动物细胞膜）</a:t>
            </a:r>
            <a:endParaRPr lang="zh-CN" altLang="en-US" sz="2400" dirty="0">
              <a:solidFill>
                <a:srgbClr val="FF0000"/>
              </a:solidFill>
              <a:latin typeface="微软雅黑" panose="020B0503020204020204" charset="-122"/>
              <a:ea typeface="微软雅黑" panose="020B0503020204020204" charset="-122"/>
            </a:endParaRPr>
          </a:p>
        </p:txBody>
      </p:sp>
      <p:sp>
        <p:nvSpPr>
          <p:cNvPr id="3" name="矩形 2"/>
          <p:cNvSpPr/>
          <p:nvPr/>
        </p:nvSpPr>
        <p:spPr>
          <a:xfrm>
            <a:off x="10255885" y="630618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联机映像占位符 86017" descr="7-4-4">
            <a:hlinkClick r:id="rId1"/>
          </p:cNvPr>
          <p:cNvPicPr>
            <a:picLocks noChangeAspect="1"/>
          </p:cNvPicPr>
          <p:nvPr/>
        </p:nvPicPr>
        <p:blipFill>
          <a:blip r:embed="rId2"/>
          <a:stretch>
            <a:fillRect/>
          </a:stretch>
        </p:blipFill>
        <p:spPr>
          <a:xfrm>
            <a:off x="1676291" y="1938663"/>
            <a:ext cx="3810000" cy="3276600"/>
          </a:xfrm>
          <a:prstGeom prst="rect">
            <a:avLst/>
          </a:prstGeom>
          <a:noFill/>
          <a:ln w="9525">
            <a:noFill/>
          </a:ln>
        </p:spPr>
      </p:pic>
      <p:pic>
        <p:nvPicPr>
          <p:cNvPr id="15365" name="Picture 6" descr="三层结构"/>
          <p:cNvPicPr>
            <a:picLocks noGrp="1" noChangeAspect="1"/>
          </p:cNvPicPr>
          <p:nvPr/>
        </p:nvPicPr>
        <p:blipFill>
          <a:blip r:embed="rId3"/>
          <a:stretch>
            <a:fillRect/>
          </a:stretch>
        </p:blipFill>
        <p:spPr>
          <a:xfrm>
            <a:off x="6162566" y="1938663"/>
            <a:ext cx="3671888" cy="3276600"/>
          </a:xfrm>
          <a:prstGeom prst="rect">
            <a:avLst/>
          </a:prstGeom>
          <a:noFill/>
          <a:ln w="9525">
            <a:noFill/>
          </a:ln>
        </p:spPr>
      </p:pic>
      <p:cxnSp>
        <p:nvCxnSpPr>
          <p:cNvPr id="3" name="直接箭头连接符 2"/>
          <p:cNvCxnSpPr/>
          <p:nvPr/>
        </p:nvCxnSpPr>
        <p:spPr>
          <a:xfrm>
            <a:off x="2949466" y="2422850"/>
            <a:ext cx="395288" cy="815975"/>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3413016" y="3530925"/>
            <a:ext cx="442913" cy="701675"/>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Rectangle 3"/>
          <p:cNvSpPr txBox="1">
            <a:spLocks noChangeArrowheads="1"/>
          </p:cNvSpPr>
          <p:nvPr/>
        </p:nvSpPr>
        <p:spPr bwMode="auto">
          <a:xfrm>
            <a:off x="176981" y="5463024"/>
            <a:ext cx="12015019" cy="539570"/>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a:lstStyle/>
          <a:p>
            <a:pPr marL="342900" marR="0" lvl="0" indent="-342900" algn="ctr" defTabSz="914400" rtl="0" eaLnBrk="1" fontAlgn="auto" latinLnBrk="0" hangingPunct="1">
              <a:lnSpc>
                <a:spcPct val="100000"/>
              </a:lnSpc>
              <a:spcBef>
                <a:spcPct val="20000"/>
              </a:spcBef>
              <a:spcAft>
                <a:spcPts val="0"/>
              </a:spcAft>
              <a:buClrTx/>
              <a:buSzTx/>
              <a:buFontTx/>
              <a:buNone/>
              <a:defRPr/>
            </a:pPr>
            <a:r>
              <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rPr>
              <a:t>   结论：</a:t>
            </a:r>
            <a:r>
              <a:rPr lang="zh-CN" altLang="en-US" sz="3200" b="1" strike="noStrike" kern="0" noProof="0" dirty="0">
                <a:ln>
                  <a:noFill/>
                </a:ln>
                <a:solidFill>
                  <a:schemeClr val="bg1"/>
                </a:solidFill>
                <a:effectLst/>
                <a:uLnTx/>
                <a:uFillTx/>
                <a:latin typeface="微软雅黑" panose="020B0503020204020204" charset="-122"/>
                <a:ea typeface="微软雅黑" panose="020B0503020204020204" charset="-122"/>
                <a:sym typeface="+mn-ea"/>
              </a:rPr>
              <a:t>所有细胞膜都是由蛋白质-脂质-蛋白质三层结构所构成。</a:t>
            </a:r>
            <a:endParaRPr kumimoji="0" lang="zh-CN" altLang="en-US" sz="32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mn-ea"/>
            </a:endParaRPr>
          </a:p>
        </p:txBody>
      </p:sp>
      <p:sp>
        <p:nvSpPr>
          <p:cNvPr id="10" name=" 165"/>
          <p:cNvSpPr/>
          <p:nvPr/>
        </p:nvSpPr>
        <p:spPr>
          <a:xfrm>
            <a:off x="-31115" y="-19685"/>
            <a:ext cx="12244070" cy="5705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2.2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对细胞膜结构的探索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grpSp>
        <p:nvGrpSpPr>
          <p:cNvPr id="11" name="组合 10"/>
          <p:cNvGrpSpPr/>
          <p:nvPr/>
        </p:nvGrpSpPr>
        <p:grpSpPr>
          <a:xfrm>
            <a:off x="2031324" y="771310"/>
            <a:ext cx="9556328" cy="623045"/>
            <a:chOff x="996313" y="1333400"/>
            <a:chExt cx="11578009" cy="623045"/>
          </a:xfrm>
        </p:grpSpPr>
        <p:sp>
          <p:nvSpPr>
            <p:cNvPr id="12" name="矩形 11"/>
            <p:cNvSpPr/>
            <p:nvPr/>
          </p:nvSpPr>
          <p:spPr>
            <a:xfrm>
              <a:off x="1072628" y="1333400"/>
              <a:ext cx="11501694" cy="623045"/>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3" name="Text Box 10"/>
            <p:cNvSpPr txBox="1"/>
            <p:nvPr/>
          </p:nvSpPr>
          <p:spPr>
            <a:xfrm>
              <a:off x="996313" y="1437169"/>
              <a:ext cx="11434244" cy="461665"/>
            </a:xfrm>
            <a:prstGeom prst="rect">
              <a:avLst/>
            </a:prstGeom>
            <a:noFill/>
            <a:ln w="9525">
              <a:noFill/>
            </a:ln>
          </p:spPr>
          <p:txBody>
            <a:bodyPr wrap="square" anchor="t">
              <a:spAutoFit/>
            </a:bodyPr>
            <a:lstStyle/>
            <a:p>
              <a:pPr>
                <a:spcBef>
                  <a:spcPct val="50000"/>
                </a:spcBef>
                <a:buClr>
                  <a:schemeClr val="bg1"/>
                </a:buClr>
              </a:pPr>
              <a:r>
                <a:rPr lang="zh-CN" altLang="en-GB" sz="2400" dirty="0">
                  <a:latin typeface="Times New Roman" panose="02020603050405020304" pitchFamily="18" charset="0"/>
                </a:rPr>
                <a:t>1</a:t>
              </a:r>
              <a:r>
                <a:rPr lang="zh-CN" altLang="en-US" sz="2400" dirty="0">
                  <a:latin typeface="Times New Roman" panose="02020603050405020304" pitchFamily="18" charset="0"/>
                </a:rPr>
                <a:t>959</a:t>
              </a:r>
              <a:r>
                <a:rPr lang="zh-CN" altLang="en-US" sz="2400" dirty="0">
                  <a:latin typeface="微软雅黑" panose="020B0503020204020204" charset="-122"/>
                </a:rPr>
                <a:t>年罗伯特森在电镜下看到了细胞膜清晰的暗—亮—暗的三层结构。</a:t>
              </a:r>
              <a:endParaRPr lang="zh-CN" altLang="en-US" sz="2400" dirty="0">
                <a:latin typeface="宋体" panose="02010600030101010101" pitchFamily="2" charset="-122"/>
                <a:ea typeface="宋体" panose="02010600030101010101" pitchFamily="2" charset="-122"/>
              </a:endParaRPr>
            </a:p>
          </p:txBody>
        </p:sp>
      </p:grpSp>
      <p:pic>
        <p:nvPicPr>
          <p:cNvPr id="14" name="图片 13" descr="笔记本_#333333_128_4709075"/>
          <p:cNvPicPr>
            <a:picLocks noChangeAspect="1"/>
          </p:cNvPicPr>
          <p:nvPr/>
        </p:nvPicPr>
        <p:blipFill>
          <a:blip r:embed="rId4"/>
          <a:stretch>
            <a:fillRect/>
          </a:stretch>
        </p:blipFill>
        <p:spPr>
          <a:xfrm>
            <a:off x="135076" y="735686"/>
            <a:ext cx="912495" cy="912495"/>
          </a:xfrm>
          <a:prstGeom prst="rect">
            <a:avLst/>
          </a:prstGeom>
        </p:spPr>
      </p:pic>
      <p:sp>
        <p:nvSpPr>
          <p:cNvPr id="15" name="文本框 1"/>
          <p:cNvSpPr txBox="1"/>
          <p:nvPr/>
        </p:nvSpPr>
        <p:spPr>
          <a:xfrm>
            <a:off x="921447" y="823064"/>
            <a:ext cx="1188707" cy="525465"/>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gn="ctr">
              <a:defRPr sz="3200">
                <a:solidFill>
                  <a:schemeClr val="dk1"/>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30000"/>
              </a:lnSpc>
            </a:pPr>
            <a:r>
              <a:rPr lang="zh-CN" altLang="en-US" sz="2400" dirty="0" smtClean="0">
                <a:solidFill>
                  <a:srgbClr val="0000CC"/>
                </a:solidFill>
                <a:latin typeface="微软雅黑" panose="020B0503020204020204" charset="-122"/>
                <a:ea typeface="微软雅黑" panose="020B0503020204020204" charset="-122"/>
              </a:rPr>
              <a:t>资料三</a:t>
            </a:r>
            <a:endParaRPr lang="zh-CN" alt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17009" y="6334780"/>
            <a:ext cx="11674991" cy="523220"/>
          </a:xfrm>
          <a:prstGeom prst="rect">
            <a:avLst/>
          </a:prstGeom>
          <a:noFill/>
        </p:spPr>
        <p:txBody>
          <a:bodyPr wrap="none" rtlCol="0">
            <a:spAutoFit/>
          </a:bodyPr>
          <a:lstStyle/>
          <a:p>
            <a:r>
              <a:rPr lang="zh-CN" altLang="en-US" sz="2800" b="1" dirty="0" smtClean="0"/>
              <a:t>中间的亮层是脂质分子，两边暗层是蛋白质，被描述为静态的统一结构。</a:t>
            </a:r>
            <a:endParaRPr lang="zh-CN" altLang="en-US"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6018"/>
                                        </p:tgtEl>
                                        <p:attrNameLst>
                                          <p:attrName>style.visibility</p:attrName>
                                        </p:attrNameLst>
                                      </p:cBhvr>
                                      <p:to>
                                        <p:strVal val="visible"/>
                                      </p:to>
                                    </p:set>
                                    <p:anim calcmode="lin" valueType="num">
                                      <p:cBhvr>
                                        <p:cTn id="19" dur="500" fill="hold"/>
                                        <p:tgtEl>
                                          <p:spTgt spid="86018"/>
                                        </p:tgtEl>
                                        <p:attrNameLst>
                                          <p:attrName>ppt_x</p:attrName>
                                        </p:attrNameLst>
                                      </p:cBhvr>
                                      <p:tavLst>
                                        <p:tav tm="0">
                                          <p:val>
                                            <p:strVal val="0-#ppt_w/2"/>
                                          </p:val>
                                        </p:tav>
                                        <p:tav tm="100000">
                                          <p:val>
                                            <p:strVal val="#ppt_x"/>
                                          </p:val>
                                        </p:tav>
                                      </p:tavLst>
                                    </p:anim>
                                    <p:anim calcmode="lin" valueType="num">
                                      <p:cBhvr>
                                        <p:cTn id="20"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000" fill="hold">
                                          <p:stCondLst>
                                            <p:cond delay="0"/>
                                          </p:stCondLst>
                                        </p:cTn>
                                        <p:tgtEl>
                                          <p:spTgt spid="15365"/>
                                        </p:tgtEl>
                                        <p:attrNameLst>
                                          <p:attrName>style.visibility</p:attrName>
                                        </p:attrNameLst>
                                      </p:cBhvr>
                                      <p:to>
                                        <p:strVal val="visible"/>
                                      </p:to>
                                    </p:set>
                                    <p:animEffect transition="in" filter="box(in)">
                                      <p:cBhvr>
                                        <p:cTn id="31" dur="1000"/>
                                        <p:tgtEl>
                                          <p:spTgt spid="1536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1000"/>
                                        <p:tgtEl>
                                          <p:spTgt spid="67"/>
                                        </p:tgtEl>
                                      </p:cBhvr>
                                    </p:animEffect>
                                    <p:anim calcmode="lin" valueType="num">
                                      <p:cBhvr>
                                        <p:cTn id="37" dur="1000" fill="hold"/>
                                        <p:tgtEl>
                                          <p:spTgt spid="67"/>
                                        </p:tgtEl>
                                        <p:attrNameLst>
                                          <p:attrName>ppt_x</p:attrName>
                                        </p:attrNameLst>
                                      </p:cBhvr>
                                      <p:tavLst>
                                        <p:tav tm="0">
                                          <p:val>
                                            <p:strVal val="#ppt_x"/>
                                          </p:val>
                                        </p:tav>
                                        <p:tav tm="100000">
                                          <p:val>
                                            <p:strVal val="#ppt_x"/>
                                          </p:val>
                                        </p:tav>
                                      </p:tavLst>
                                    </p:anim>
                                    <p:anim calcmode="lin" valueType="num">
                                      <p:cBhvr>
                                        <p:cTn id="3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87062"/>
            <a:ext cx="12192000" cy="5871029"/>
          </a:xfrm>
          <a:prstGeom prst="rect">
            <a:avLst/>
          </a:prstGeom>
        </p:spPr>
      </p:pic>
      <p:sp>
        <p:nvSpPr>
          <p:cNvPr id="6" name="TextBox 5"/>
          <p:cNvSpPr txBox="1"/>
          <p:nvPr/>
        </p:nvSpPr>
        <p:spPr>
          <a:xfrm>
            <a:off x="4783592" y="1280833"/>
            <a:ext cx="7037386" cy="523220"/>
          </a:xfrm>
          <a:prstGeom prst="rect">
            <a:avLst/>
          </a:prstGeom>
          <a:noFill/>
          <a:ln w="9525">
            <a:noFill/>
          </a:ln>
        </p:spPr>
        <p:txBody>
          <a:bodyPr wrap="square" anchor="t">
            <a:spAutoFit/>
          </a:bodyPr>
          <a:lstStyle/>
          <a:p>
            <a:r>
              <a:rPr lang="en-US" altLang="zh-CN" sz="2800" dirty="0" smtClean="0">
                <a:latin typeface="微软雅黑" panose="020B0503020204020204" charset="-122"/>
                <a:ea typeface="微软雅黑" panose="020B0503020204020204" charset="-122"/>
              </a:rPr>
              <a:t>——</a:t>
            </a:r>
            <a:r>
              <a:rPr lang="zh-CN" altLang="en-US" sz="2800" dirty="0" smtClean="0">
                <a:latin typeface="微软雅黑" panose="020B0503020204020204" charset="-122"/>
                <a:ea typeface="微软雅黑" panose="020B0503020204020204" charset="-122"/>
              </a:rPr>
              <a:t>抵御</a:t>
            </a:r>
            <a:r>
              <a:rPr lang="zh-CN" altLang="en-US" sz="2800" dirty="0">
                <a:latin typeface="微软雅黑" panose="020B0503020204020204" charset="-122"/>
                <a:ea typeface="微软雅黑" panose="020B0503020204020204" charset="-122"/>
              </a:rPr>
              <a:t>外敌、作为边境、军事需要</a:t>
            </a:r>
            <a:r>
              <a:rPr lang="zh-CN" altLang="en-US" sz="2800" dirty="0" smtClean="0">
                <a:latin typeface="微软雅黑" panose="020B0503020204020204" charset="-122"/>
                <a:ea typeface="微软雅黑" panose="020B0503020204020204" charset="-122"/>
              </a:rPr>
              <a:t>等等</a:t>
            </a:r>
            <a:endParaRPr lang="zh-CN" altLang="en-US" sz="2800" dirty="0">
              <a:latin typeface="微软雅黑" panose="020B0503020204020204" charset="-122"/>
              <a:ea typeface="微软雅黑" panose="020B0503020204020204" charset="-122"/>
            </a:endParaRPr>
          </a:p>
        </p:txBody>
      </p:sp>
      <p:sp>
        <p:nvSpPr>
          <p:cNvPr id="8" name="TextBox 7"/>
          <p:cNvSpPr txBox="1"/>
          <p:nvPr/>
        </p:nvSpPr>
        <p:spPr>
          <a:xfrm>
            <a:off x="4783592" y="2815448"/>
            <a:ext cx="3475037" cy="523220"/>
          </a:xfrm>
          <a:prstGeom prst="rect">
            <a:avLst/>
          </a:prstGeom>
          <a:noFill/>
          <a:ln w="9525">
            <a:noFill/>
          </a:ln>
        </p:spPr>
        <p:txBody>
          <a:bodyPr wrap="square" anchor="t">
            <a:spAutoFit/>
          </a:bodyPr>
          <a:lstStyle/>
          <a:p>
            <a:r>
              <a:rPr lang="en-US" altLang="zh-CN" sz="2800" dirty="0" smtClean="0">
                <a:solidFill>
                  <a:srgbClr val="FF0000"/>
                </a:solidFill>
                <a:latin typeface="微软雅黑" panose="020B0503020204020204" charset="-122"/>
                <a:ea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rPr>
              <a:t>细胞膜</a:t>
            </a:r>
            <a:endParaRPr lang="zh-CN" altLang="en-US" sz="2800" b="1" dirty="0">
              <a:solidFill>
                <a:srgbClr val="FF0000"/>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2">
            <a:extLst>
              <a:ext uri="{BEBA8EAE-BF5A-486C-A8C5-ECC9F3942E4B}">
                <a14:imgProps xmlns:a14="http://schemas.microsoft.com/office/drawing/2010/main">
                  <a14:imgLayer r:embed="rId3">
                    <a14:imgEffect>
                      <a14:backgroundRemoval t="0" b="100000" l="0" r="88889">
                        <a14:foregroundMark x1="11111" y1="27389" x2="64583" y2="14650"/>
                        <a14:foregroundMark x1="9722" y1="40764" x2="68750" y2="39490"/>
                        <a14:foregroundMark x1="68750" y1="33758" x2="70139" y2="22293"/>
                      </a14:backgroundRemoval>
                    </a14:imgEffect>
                  </a14:imgLayer>
                </a14:imgProps>
              </a:ext>
            </a:extLst>
          </a:blip>
          <a:stretch>
            <a:fillRect/>
          </a:stretch>
        </p:blipFill>
        <p:spPr>
          <a:xfrm>
            <a:off x="192926" y="823384"/>
            <a:ext cx="1113129" cy="1213619"/>
          </a:xfrm>
          <a:prstGeom prst="rect">
            <a:avLst/>
          </a:prstGeom>
        </p:spPr>
      </p:pic>
      <p:sp>
        <p:nvSpPr>
          <p:cNvPr id="14" name="圆角矩形标注 13"/>
          <p:cNvSpPr/>
          <p:nvPr/>
        </p:nvSpPr>
        <p:spPr>
          <a:xfrm>
            <a:off x="1789269" y="589472"/>
            <a:ext cx="4597017" cy="569986"/>
          </a:xfrm>
          <a:prstGeom prst="wedgeRoundRectCallout">
            <a:avLst>
              <a:gd name="adj1" fmla="val -59861"/>
              <a:gd name="adj2" fmla="val 49710"/>
              <a:gd name="adj3" fmla="val 16667"/>
            </a:avLst>
          </a:prstGeom>
          <a:solidFill>
            <a:srgbClr val="F6F6F6"/>
          </a:solidFill>
          <a:ln w="12700">
            <a:solidFill>
              <a:srgbClr val="B88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800" dirty="0">
                <a:solidFill>
                  <a:schemeClr val="tx1"/>
                </a:solidFill>
                <a:latin typeface="微软雅黑" panose="020B0503020204020204" charset="-122"/>
                <a:ea typeface="微软雅黑" panose="020B0503020204020204" charset="-122"/>
              </a:rPr>
              <a:t>秦始皇为什么要修建长城？</a:t>
            </a:r>
            <a:endParaRPr lang="zh-CN" altLang="en-US" sz="2800" dirty="0">
              <a:solidFill>
                <a:schemeClr val="tx1"/>
              </a:solidFill>
              <a:latin typeface="微软雅黑" panose="020B0503020204020204" charset="-122"/>
              <a:ea typeface="微软雅黑" panose="020B0503020204020204" charset="-122"/>
            </a:endParaRPr>
          </a:p>
        </p:txBody>
      </p:sp>
      <p:sp>
        <p:nvSpPr>
          <p:cNvPr id="15" name="圆角矩形标注 14"/>
          <p:cNvSpPr/>
          <p:nvPr/>
        </p:nvSpPr>
        <p:spPr>
          <a:xfrm>
            <a:off x="1789268" y="2066031"/>
            <a:ext cx="4597017" cy="569986"/>
          </a:xfrm>
          <a:prstGeom prst="wedgeRoundRectCallout">
            <a:avLst>
              <a:gd name="adj1" fmla="val -61400"/>
              <a:gd name="adj2" fmla="val -54297"/>
              <a:gd name="adj3" fmla="val 16667"/>
            </a:avLst>
          </a:prstGeom>
          <a:solidFill>
            <a:srgbClr val="F6F6F6"/>
          </a:solidFill>
          <a:ln w="12700">
            <a:solidFill>
              <a:srgbClr val="B88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800" dirty="0">
                <a:solidFill>
                  <a:schemeClr val="tx1"/>
                </a:solidFill>
                <a:latin typeface="微软雅黑" panose="020B0503020204020204" charset="-122"/>
                <a:ea typeface="微软雅黑" panose="020B0503020204020204" charset="-122"/>
              </a:rPr>
              <a:t>那细胞的边界是什么呢？</a:t>
            </a:r>
            <a:endParaRPr lang="zh-CN" altLang="en-US" sz="2800" dirty="0">
              <a:solidFill>
                <a:schemeClr val="tx1"/>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250" autoRev="1" fill="remove"/>
                                        <p:tgtEl>
                                          <p:spTgt spid="8"/>
                                        </p:tgtEl>
                                        <p:attrNameLst>
                                          <p:attrName>style.color</p:attrName>
                                        </p:attrNameLst>
                                      </p:cBhvr>
                                      <p:to>
                                        <a:schemeClr val="bg1"/>
                                      </p:to>
                                    </p:animClr>
                                    <p:animClr clrSpc="rgb" dir="cw">
                                      <p:cBhvr>
                                        <p:cTn id="36" dur="250" autoRev="1" fill="remove"/>
                                        <p:tgtEl>
                                          <p:spTgt spid="8"/>
                                        </p:tgtEl>
                                        <p:attrNameLst>
                                          <p:attrName>fillcolor</p:attrName>
                                        </p:attrNameLst>
                                      </p:cBhvr>
                                      <p:to>
                                        <a:schemeClr val="bg1"/>
                                      </p:to>
                                    </p:animClr>
                                    <p:set>
                                      <p:cBhvr>
                                        <p:cTn id="37" dur="250" autoRev="1" fill="remove"/>
                                        <p:tgtEl>
                                          <p:spTgt spid="8"/>
                                        </p:tgtEl>
                                        <p:attrNameLst>
                                          <p:attrName>fill.type</p:attrName>
                                        </p:attrNameLst>
                                      </p:cBhvr>
                                      <p:to>
                                        <p:strVal val="solid"/>
                                      </p:to>
                                    </p:set>
                                    <p:set>
                                      <p:cBhvr>
                                        <p:cTn id="38"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4"/>
          <p:cNvPicPr>
            <a:picLocks noChangeAspect="1"/>
          </p:cNvPicPr>
          <p:nvPr/>
        </p:nvPicPr>
        <p:blipFill>
          <a:blip r:embed="rId1"/>
          <a:srcRect l="1575" r="9520" b="9213"/>
          <a:stretch>
            <a:fillRect/>
          </a:stretch>
        </p:blipFill>
        <p:spPr>
          <a:xfrm>
            <a:off x="1623711" y="1774680"/>
            <a:ext cx="8551863" cy="3548062"/>
          </a:xfrm>
          <a:prstGeom prst="rect">
            <a:avLst/>
          </a:prstGeom>
          <a:noFill/>
          <a:ln w="9525">
            <a:noFill/>
          </a:ln>
        </p:spPr>
      </p:pic>
      <p:sp>
        <p:nvSpPr>
          <p:cNvPr id="7" name="Rectangle 3"/>
          <p:cNvSpPr txBox="1">
            <a:spLocks noChangeArrowheads="1"/>
          </p:cNvSpPr>
          <p:nvPr/>
        </p:nvSpPr>
        <p:spPr bwMode="auto">
          <a:xfrm>
            <a:off x="3283443" y="5703068"/>
            <a:ext cx="5232400" cy="540078"/>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a:lstStyle>
            <a:defPPr>
              <a:defRPr lang="zh-CN"/>
            </a:defPPr>
            <a:lvl1pPr marL="342900" marR="0" indent="-342900" algn="ctr" fontAlgn="auto">
              <a:spcBef>
                <a:spcPct val="20000"/>
              </a:spcBef>
              <a:spcAft>
                <a:spcPts val="0"/>
              </a:spcAft>
              <a:buClrTx/>
              <a:buSzTx/>
              <a:buFontTx/>
              <a:defRPr kumimoji="0" sz="2400" b="1" i="0" u="none" strike="noStrike" kern="0" cap="none" spc="0" normalizeH="0" baseline="0">
                <a:ln>
                  <a:noFill/>
                </a:ln>
                <a:solidFill>
                  <a:schemeClr val="bg1"/>
                </a:solidFill>
                <a:effectLst/>
                <a:uLnTx/>
                <a:uFillTx/>
                <a:latin typeface="微软雅黑" panose="020B0503020204020204" charset="-122"/>
                <a:ea typeface="微软雅黑" panose="020B0503020204020204" charset="-122"/>
              </a:defRPr>
            </a:lvl1pPr>
          </a:lstStyle>
          <a:p>
            <a:r>
              <a:rPr lang="zh-CN" altLang="en-US" dirty="0"/>
              <a:t>   结论：细胞膜具有流动性</a:t>
            </a:r>
            <a:r>
              <a:rPr lang="zh-CN" altLang="en-US" dirty="0">
                <a:sym typeface="+mn-ea"/>
              </a:rPr>
              <a:t>。</a:t>
            </a:r>
            <a:endParaRPr lang="zh-CN" altLang="en-US" dirty="0">
              <a:sym typeface="+mn-ea"/>
            </a:endParaRPr>
          </a:p>
        </p:txBody>
      </p:sp>
      <p:sp>
        <p:nvSpPr>
          <p:cNvPr id="6" name=" 165"/>
          <p:cNvSpPr/>
          <p:nvPr/>
        </p:nvSpPr>
        <p:spPr>
          <a:xfrm>
            <a:off x="-31115" y="-19685"/>
            <a:ext cx="12244070" cy="5705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2.2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对细胞膜结构的探索</a:t>
            </a:r>
            <a:endPar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grpSp>
        <p:nvGrpSpPr>
          <p:cNvPr id="8" name="组合 7"/>
          <p:cNvGrpSpPr/>
          <p:nvPr/>
        </p:nvGrpSpPr>
        <p:grpSpPr>
          <a:xfrm>
            <a:off x="2031324" y="771310"/>
            <a:ext cx="9572094" cy="623045"/>
            <a:chOff x="996313" y="1333400"/>
            <a:chExt cx="11597110" cy="623045"/>
          </a:xfrm>
        </p:grpSpPr>
        <p:sp>
          <p:nvSpPr>
            <p:cNvPr id="9" name="矩形 8"/>
            <p:cNvSpPr/>
            <p:nvPr/>
          </p:nvSpPr>
          <p:spPr>
            <a:xfrm>
              <a:off x="1091729" y="1333400"/>
              <a:ext cx="11501694" cy="623045"/>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10" name="Text Box 10"/>
            <p:cNvSpPr txBox="1"/>
            <p:nvPr/>
          </p:nvSpPr>
          <p:spPr>
            <a:xfrm>
              <a:off x="996313" y="1437169"/>
              <a:ext cx="11434244" cy="461665"/>
            </a:xfrm>
            <a:prstGeom prst="rect">
              <a:avLst/>
            </a:prstGeom>
            <a:noFill/>
            <a:ln w="9525">
              <a:noFill/>
            </a:ln>
          </p:spPr>
          <p:txBody>
            <a:bodyPr wrap="square" anchor="t">
              <a:spAutoFit/>
            </a:bodyPr>
            <a:lstStyle/>
            <a:p>
              <a:pPr>
                <a:spcBef>
                  <a:spcPct val="50000"/>
                </a:spcBef>
                <a:buClr>
                  <a:schemeClr val="bg1"/>
                </a:buClr>
              </a:pPr>
              <a:r>
                <a:rPr lang="zh-CN" altLang="en-GB" sz="2400" dirty="0">
                  <a:latin typeface="Times New Roman" panose="02020603050405020304" pitchFamily="18" charset="0"/>
                </a:rPr>
                <a:t>1970</a:t>
              </a:r>
              <a:r>
                <a:rPr lang="zh-CN" altLang="en-GB" sz="2400" dirty="0">
                  <a:latin typeface="微软雅黑" panose="020B0503020204020204" charset="-122"/>
                </a:rPr>
                <a:t>年科学家进行了用</a:t>
              </a:r>
              <a:r>
                <a:rPr lang="zh-CN" altLang="en-GB" sz="2400" b="1" dirty="0">
                  <a:solidFill>
                    <a:srgbClr val="FF0000"/>
                  </a:solidFill>
                  <a:latin typeface="微软雅黑" panose="020B0503020204020204" charset="-122"/>
                  <a:sym typeface="微软雅黑" panose="020B0503020204020204" charset="-122"/>
                </a:rPr>
                <a:t>荧光标记</a:t>
              </a:r>
              <a:r>
                <a:rPr lang="zh-CN" altLang="en-GB" sz="2400" dirty="0">
                  <a:latin typeface="微软雅黑" panose="020B0503020204020204" charset="-122"/>
                  <a:sym typeface="微软雅黑" panose="020B0503020204020204" charset="-122"/>
                </a:rPr>
                <a:t>的小鼠细胞和人细胞融合实验。</a:t>
              </a:r>
              <a:endParaRPr lang="zh-CN" altLang="en-US" sz="2400" dirty="0">
                <a:latin typeface="宋体" panose="02010600030101010101" pitchFamily="2" charset="-122"/>
                <a:ea typeface="宋体" panose="02010600030101010101" pitchFamily="2" charset="-122"/>
              </a:endParaRPr>
            </a:p>
          </p:txBody>
        </p:sp>
      </p:grpSp>
      <p:pic>
        <p:nvPicPr>
          <p:cNvPr id="11" name="图片 10" descr="笔记本_#333333_128_4709075"/>
          <p:cNvPicPr>
            <a:picLocks noChangeAspect="1"/>
          </p:cNvPicPr>
          <p:nvPr/>
        </p:nvPicPr>
        <p:blipFill>
          <a:blip r:embed="rId2"/>
          <a:stretch>
            <a:fillRect/>
          </a:stretch>
        </p:blipFill>
        <p:spPr>
          <a:xfrm>
            <a:off x="135076" y="735686"/>
            <a:ext cx="912495" cy="912495"/>
          </a:xfrm>
          <a:prstGeom prst="rect">
            <a:avLst/>
          </a:prstGeom>
        </p:spPr>
      </p:pic>
      <p:sp>
        <p:nvSpPr>
          <p:cNvPr id="12" name="文本框 1"/>
          <p:cNvSpPr txBox="1"/>
          <p:nvPr/>
        </p:nvSpPr>
        <p:spPr>
          <a:xfrm>
            <a:off x="921447" y="823064"/>
            <a:ext cx="1188707" cy="525465"/>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spAutoFit/>
          </a:bodyPr>
          <a:lstStyle>
            <a:defPPr>
              <a:defRPr lang="zh-CN"/>
            </a:defPPr>
            <a:lvl1pPr algn="ctr">
              <a:defRPr sz="3200">
                <a:solidFill>
                  <a:schemeClr val="dk1"/>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30000"/>
              </a:lnSpc>
            </a:pPr>
            <a:r>
              <a:rPr lang="zh-CN" altLang="en-US" sz="2400" dirty="0" smtClean="0">
                <a:solidFill>
                  <a:srgbClr val="0000CC"/>
                </a:solidFill>
                <a:latin typeface="微软雅黑" panose="020B0503020204020204" charset="-122"/>
                <a:ea typeface="微软雅黑" panose="020B0503020204020204" charset="-122"/>
              </a:rPr>
              <a:t>资料四</a:t>
            </a:r>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10309225" y="624332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wipe(down)">
                                      <p:cBhvr>
                                        <p:cTn id="19" dur="500"/>
                                        <p:tgtEl>
                                          <p:spTgt spid="5529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165"/>
          <p:cNvSpPr/>
          <p:nvPr/>
        </p:nvSpPr>
        <p:spPr>
          <a:xfrm>
            <a:off x="-31115" y="-19685"/>
            <a:ext cx="12244070" cy="556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altLang="zh-CN"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2.3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流动镶嵌模型的基本内容</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57346" name="矩形 2"/>
          <p:cNvSpPr/>
          <p:nvPr/>
        </p:nvSpPr>
        <p:spPr>
          <a:xfrm>
            <a:off x="514572" y="863600"/>
            <a:ext cx="11010024" cy="1752600"/>
          </a:xfrm>
          <a:prstGeom prst="rect">
            <a:avLst/>
          </a:prstGeom>
          <a:noFill/>
          <a:ln w="9525">
            <a:noFill/>
          </a:ln>
        </p:spPr>
        <p:txBody>
          <a:bodyPr wrap="square" anchor="t">
            <a:spAutoFit/>
          </a:bodyPr>
          <a:lstStyle/>
          <a:p>
            <a:pPr>
              <a:lnSpc>
                <a:spcPct val="150000"/>
              </a:lnSpc>
            </a:pPr>
            <a:r>
              <a:rPr lang="en-US" altLang="zh-CN" sz="2400" b="1" dirty="0">
                <a:solidFill>
                  <a:srgbClr val="000000"/>
                </a:solidFill>
                <a:latin typeface="微软雅黑" panose="020B0503020204020204" charset="-122"/>
                <a:ea typeface="微软雅黑" panose="020B0503020204020204" charset="-122"/>
              </a:rPr>
              <a:t>      </a:t>
            </a:r>
            <a:r>
              <a:rPr lang="en-US" altLang="zh-CN" sz="2400" dirty="0">
                <a:solidFill>
                  <a:srgbClr val="000000"/>
                </a:solidFill>
                <a:latin typeface="微软雅黑" panose="020B0503020204020204" charset="-122"/>
                <a:ea typeface="微软雅黑" panose="020B0503020204020204" charset="-122"/>
              </a:rPr>
              <a:t> </a:t>
            </a:r>
            <a:r>
              <a:rPr lang="en-US" altLang="zh-CN" sz="2400" dirty="0">
                <a:solidFill>
                  <a:srgbClr val="000000"/>
                </a:solidFill>
                <a:latin typeface="Times New Roman" panose="02020603050405020304" pitchFamily="18" charset="0"/>
                <a:ea typeface="微软雅黑" panose="020B0503020204020204" charset="-122"/>
              </a:rPr>
              <a:t>1972</a:t>
            </a:r>
            <a:r>
              <a:rPr lang="zh-CN" altLang="en-US" sz="2400" dirty="0">
                <a:solidFill>
                  <a:srgbClr val="000000"/>
                </a:solidFill>
                <a:latin typeface="Times New Roman" panose="02020603050405020304" pitchFamily="18" charset="0"/>
                <a:ea typeface="微软雅黑" panose="020B0503020204020204" charset="-122"/>
              </a:rPr>
              <a:t>年辛格（</a:t>
            </a:r>
            <a:r>
              <a:rPr lang="en-US" altLang="zh-CN" sz="2400" dirty="0">
                <a:solidFill>
                  <a:srgbClr val="000000"/>
                </a:solidFill>
                <a:latin typeface="Times New Roman" panose="02020603050405020304" pitchFamily="18" charset="0"/>
                <a:ea typeface="微软雅黑" panose="020B0503020204020204" charset="-122"/>
              </a:rPr>
              <a:t>S. J. Singer</a:t>
            </a:r>
            <a:r>
              <a:rPr lang="zh-CN" altLang="en-US" sz="2400" dirty="0">
                <a:solidFill>
                  <a:srgbClr val="000000"/>
                </a:solidFill>
                <a:latin typeface="Times New Roman" panose="02020603050405020304" pitchFamily="18" charset="0"/>
                <a:ea typeface="微软雅黑" panose="020B0503020204020204" charset="-122"/>
              </a:rPr>
              <a:t>）和尼克尔森（</a:t>
            </a:r>
            <a:r>
              <a:rPr lang="en-US" altLang="zh-CN" sz="2400" dirty="0">
                <a:solidFill>
                  <a:srgbClr val="000000"/>
                </a:solidFill>
                <a:latin typeface="Times New Roman" panose="02020603050405020304" pitchFamily="18" charset="0"/>
                <a:ea typeface="微软雅黑" panose="020B0503020204020204" charset="-122"/>
              </a:rPr>
              <a:t>G. Nicolson</a:t>
            </a:r>
            <a:r>
              <a:rPr lang="zh-CN" altLang="en-US" sz="2400" dirty="0">
                <a:solidFill>
                  <a:srgbClr val="000000"/>
                </a:solidFill>
                <a:latin typeface="Times New Roman" panose="02020603050405020304" pitchFamily="18" charset="0"/>
                <a:ea typeface="微软雅黑" panose="020B0503020204020204" charset="-122"/>
              </a:rPr>
              <a:t>）</a:t>
            </a:r>
            <a:r>
              <a:rPr lang="zh-CN" altLang="en-US" sz="2400" dirty="0">
                <a:solidFill>
                  <a:srgbClr val="000000"/>
                </a:solidFill>
                <a:latin typeface="微软雅黑" panose="020B0503020204020204" charset="-122"/>
                <a:ea typeface="微软雅黑" panose="020B0503020204020204" charset="-122"/>
              </a:rPr>
              <a:t>总结前人的研究成果，并且在新的观察和实验证据的基础上，提出了新的生物膜模型</a:t>
            </a:r>
            <a:r>
              <a:rPr lang="en-US" altLang="zh-CN" sz="2400" dirty="0">
                <a:solidFill>
                  <a:srgbClr val="000000"/>
                </a:solidFill>
                <a:latin typeface="微软雅黑" panose="020B0503020204020204" charset="-122"/>
                <a:ea typeface="微软雅黑" panose="020B0503020204020204" charset="-122"/>
              </a:rPr>
              <a:t>———</a:t>
            </a:r>
            <a:r>
              <a:rPr lang="zh-CN" altLang="en-US" sz="2400" dirty="0">
                <a:solidFill>
                  <a:srgbClr val="FF0000"/>
                </a:solidFill>
                <a:latin typeface="微软雅黑" panose="020B0503020204020204" charset="-122"/>
                <a:ea typeface="微软雅黑" panose="020B0503020204020204" charset="-122"/>
              </a:rPr>
              <a:t>流动镶嵌模型</a:t>
            </a:r>
            <a:r>
              <a:rPr lang="zh-CN" altLang="en-US" sz="2400" dirty="0">
                <a:solidFill>
                  <a:srgbClr val="000000"/>
                </a:solidFill>
                <a:latin typeface="微软雅黑" panose="020B0503020204020204" charset="-122"/>
                <a:ea typeface="微软雅黑" panose="020B0503020204020204" charset="-122"/>
              </a:rPr>
              <a:t>，为多数人所接受。</a:t>
            </a:r>
            <a:endParaRPr lang="zh-CN" altLang="en-US" sz="2400" dirty="0">
              <a:solidFill>
                <a:srgbClr val="000000"/>
              </a:solidFill>
              <a:latin typeface="微软雅黑" panose="020B0503020204020204" charset="-122"/>
              <a:ea typeface="微软雅黑" panose="020B0503020204020204" charset="-122"/>
            </a:endParaRPr>
          </a:p>
        </p:txBody>
      </p:sp>
      <p:pic>
        <p:nvPicPr>
          <p:cNvPr id="57347" name="Picture 5" descr="https://timgsa.baidu.com/timg?image&amp;quality=80&amp;size=b9999_10000&amp;sec=1571132050&amp;di=a9f15b84f4817dfe5408502f3e2fa732&amp;imgtype=jpg&amp;er=1&amp;src=http%3A%2F%2Fimg.jk51.com%2Fimg_jk51%2F295709459.jpeg"/>
          <p:cNvPicPr>
            <a:picLocks noChangeAspect="1"/>
          </p:cNvPicPr>
          <p:nvPr/>
        </p:nvPicPr>
        <p:blipFill>
          <a:blip r:embed="rId1"/>
          <a:srcRect l="7967" t="10956" r="4930" b="24730"/>
          <a:stretch>
            <a:fillRect/>
          </a:stretch>
        </p:blipFill>
        <p:spPr>
          <a:xfrm>
            <a:off x="2252610" y="2817344"/>
            <a:ext cx="7533947" cy="3538538"/>
          </a:xfrm>
          <a:prstGeom prst="rect">
            <a:avLst/>
          </a:prstGeom>
          <a:noFill/>
          <a:ln w="9525">
            <a:noFill/>
          </a:ln>
        </p:spPr>
      </p:pic>
      <p:sp>
        <p:nvSpPr>
          <p:cNvPr id="3" name="矩形 2"/>
          <p:cNvSpPr/>
          <p:nvPr/>
        </p:nvSpPr>
        <p:spPr>
          <a:xfrm>
            <a:off x="10325100" y="630618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wipe(up)">
                                      <p:cBhvr>
                                        <p:cTn id="7" dur="500"/>
                                        <p:tgtEl>
                                          <p:spTgt spid="57346"/>
                                        </p:tgtEl>
                                      </p:cBhvr>
                                    </p:animEffect>
                                  </p:childTnLst>
                                </p:cTn>
                              </p:par>
                              <p:par>
                                <p:cTn id="8" presetID="22" presetClass="entr" presetSubtype="4" fill="hold" nodeType="withEffect">
                                  <p:stCondLst>
                                    <p:cond delay="0"/>
                                  </p:stCondLst>
                                  <p:childTnLst>
                                    <p:set>
                                      <p:cBhvr>
                                        <p:cTn id="9" dur="1" fill="hold">
                                          <p:stCondLst>
                                            <p:cond delay="0"/>
                                          </p:stCondLst>
                                        </p:cTn>
                                        <p:tgtEl>
                                          <p:spTgt spid="57347"/>
                                        </p:tgtEl>
                                        <p:attrNameLst>
                                          <p:attrName>style.visibility</p:attrName>
                                        </p:attrNameLst>
                                      </p:cBhvr>
                                      <p:to>
                                        <p:strVal val="visible"/>
                                      </p:to>
                                    </p:set>
                                    <p:animEffect transition="in" filter="wipe(down)">
                                      <p:cBhvr>
                                        <p:cTn id="10"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8134" y="773737"/>
            <a:ext cx="10514931" cy="646331"/>
          </a:xfrm>
          <a:prstGeom prst="rect">
            <a:avLst/>
          </a:prstGeom>
          <a:ln w="50800" cmpd="sng">
            <a:noFill/>
            <a:prstDash val="sysDash"/>
          </a:ln>
        </p:spPr>
        <p:style>
          <a:lnRef idx="2">
            <a:schemeClr val="accent1"/>
          </a:lnRef>
          <a:fillRef idx="1">
            <a:schemeClr val="lt1"/>
          </a:fillRef>
          <a:effectRef idx="0">
            <a:schemeClr val="accent1"/>
          </a:effectRef>
          <a:fontRef idx="minor">
            <a:schemeClr val="dk1"/>
          </a:fontRef>
        </p:style>
        <p:txBody>
          <a:bodyPr wrap="square" anchor="t">
            <a:spAutoFit/>
          </a:bodyPr>
          <a:lstStyle/>
          <a:p>
            <a:pPr eaLnBrk="0" hangingPunct="0">
              <a:lnSpc>
                <a:spcPct val="150000"/>
              </a:lnSpc>
            </a:pPr>
            <a:r>
              <a:rPr lang="en-US" altLang="zh-CN" sz="2400" dirty="0">
                <a:latin typeface="Times New Roman" panose="02020603050405020304" pitchFamily="18" charset="0"/>
                <a:ea typeface="微软雅黑" panose="020B0503020204020204" charset="-122"/>
              </a:rPr>
              <a:t>1</a:t>
            </a:r>
            <a:r>
              <a:rPr lang="zh-CN" altLang="en-US" sz="2400" dirty="0">
                <a:latin typeface="Times New Roman" panose="02020603050405020304" pitchFamily="18" charset="0"/>
                <a:ea typeface="微软雅黑" panose="020B0503020204020204" charset="-122"/>
              </a:rPr>
              <a:t>、</a:t>
            </a:r>
            <a:r>
              <a:rPr lang="zh-CN" altLang="en-US" sz="2400" b="1" dirty="0">
                <a:solidFill>
                  <a:srgbClr val="FF0000"/>
                </a:solidFill>
                <a:latin typeface="Times New Roman" panose="02020603050405020304" pitchFamily="18" charset="0"/>
                <a:ea typeface="微软雅黑" panose="020B0503020204020204" charset="-122"/>
              </a:rPr>
              <a:t>细胞膜主要由磷脂分子和蛋白质组成，还有少量的糖类</a:t>
            </a:r>
            <a:r>
              <a:rPr lang="zh-CN" altLang="en-US" sz="2400" dirty="0" smtClean="0">
                <a:latin typeface="Times New Roman" panose="02020603050405020304" pitchFamily="18" charset="0"/>
                <a:ea typeface="微软雅黑" panose="020B0503020204020204" charset="-122"/>
              </a:rPr>
              <a:t>。</a:t>
            </a:r>
            <a:endParaRPr lang="zh-CN" altLang="en-US" sz="2400" dirty="0">
              <a:latin typeface="Times New Roman" panose="02020603050405020304" pitchFamily="18" charset="0"/>
              <a:ea typeface="微软雅黑" panose="020B0503020204020204" charset="-122"/>
            </a:endParaRPr>
          </a:p>
        </p:txBody>
      </p:sp>
      <p:sp>
        <p:nvSpPr>
          <p:cNvPr id="5" name=" 165"/>
          <p:cNvSpPr/>
          <p:nvPr/>
        </p:nvSpPr>
        <p:spPr>
          <a:xfrm>
            <a:off x="-31115" y="-19685"/>
            <a:ext cx="12244070" cy="556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altLang="zh-CN"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2.3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流动镶嵌模型的基本内容</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4" name="文本框 3"/>
          <p:cNvSpPr txBox="1"/>
          <p:nvPr/>
        </p:nvSpPr>
        <p:spPr>
          <a:xfrm>
            <a:off x="806041" y="5615340"/>
            <a:ext cx="10699115" cy="646331"/>
          </a:xfrm>
          <a:prstGeom prst="rect">
            <a:avLst/>
          </a:prstGeom>
          <a:noFill/>
          <a:ln w="50800" cmpd="sng">
            <a:noFill/>
            <a:prstDash val="sysDash"/>
          </a:ln>
        </p:spPr>
        <p:style>
          <a:lnRef idx="2">
            <a:schemeClr val="accent1"/>
          </a:lnRef>
          <a:fillRef idx="1">
            <a:schemeClr val="lt1"/>
          </a:fillRef>
          <a:effectRef idx="0">
            <a:schemeClr val="accent1"/>
          </a:effectRef>
          <a:fontRef idx="minor">
            <a:schemeClr val="dk1"/>
          </a:fontRef>
        </p:style>
        <p:txBody>
          <a:bodyPr wrap="square" anchor="t">
            <a:spAutoFit/>
          </a:bodyPr>
          <a:lstStyle/>
          <a:p>
            <a:pPr>
              <a:lnSpc>
                <a:spcPct val="150000"/>
              </a:lnSpc>
            </a:pPr>
            <a:r>
              <a:rPr lang="zh-CN" altLang="en-US" sz="2400" dirty="0" smtClean="0">
                <a:solidFill>
                  <a:srgbClr val="FF0000"/>
                </a:solidFill>
                <a:latin typeface="Times New Roman" panose="02020603050405020304" pitchFamily="18" charset="0"/>
                <a:ea typeface="微软雅黑" panose="020B0503020204020204" charset="-122"/>
              </a:rPr>
              <a:t>注</a:t>
            </a:r>
            <a:r>
              <a:rPr lang="zh-CN" altLang="en-US" sz="2400" dirty="0">
                <a:solidFill>
                  <a:srgbClr val="FF0000"/>
                </a:solidFill>
                <a:latin typeface="Times New Roman" panose="02020603050405020304" pitchFamily="18" charset="0"/>
                <a:ea typeface="微软雅黑" panose="020B0503020204020204" charset="-122"/>
              </a:rPr>
              <a:t>：</a:t>
            </a:r>
            <a:r>
              <a:rPr lang="zh-CN" altLang="en-US" sz="2400" dirty="0" smtClean="0">
                <a:solidFill>
                  <a:srgbClr val="FF0000"/>
                </a:solidFill>
                <a:latin typeface="Times New Roman" panose="02020603050405020304" pitchFamily="18" charset="0"/>
                <a:ea typeface="微软雅黑" panose="020B0503020204020204" charset="-122"/>
              </a:rPr>
              <a:t>糖被的</a:t>
            </a:r>
            <a:r>
              <a:rPr lang="zh-CN" altLang="en-US" sz="2400" dirty="0">
                <a:solidFill>
                  <a:srgbClr val="FF0000"/>
                </a:solidFill>
                <a:latin typeface="Times New Roman" panose="02020603050405020304" pitchFamily="18" charset="0"/>
                <a:ea typeface="微软雅黑" panose="020B0503020204020204" charset="-122"/>
              </a:rPr>
              <a:t>作用：</a:t>
            </a:r>
            <a:r>
              <a:rPr lang="en-US" altLang="zh-CN" sz="2400" dirty="0" smtClean="0">
                <a:solidFill>
                  <a:srgbClr val="FF0000"/>
                </a:solidFill>
                <a:latin typeface="Times New Roman" panose="02020603050405020304" pitchFamily="18" charset="0"/>
                <a:ea typeface="微软雅黑" panose="020B0503020204020204" charset="-122"/>
              </a:rPr>
              <a:t>1</a:t>
            </a:r>
            <a:r>
              <a:rPr lang="zh-CN" altLang="en-US" sz="2400" dirty="0" smtClean="0">
                <a:solidFill>
                  <a:srgbClr val="FF0000"/>
                </a:solidFill>
                <a:latin typeface="Times New Roman" panose="02020603050405020304" pitchFamily="18" charset="0"/>
                <a:ea typeface="微软雅黑" panose="020B0503020204020204" charset="-122"/>
              </a:rPr>
              <a:t>细胞表面的识别；</a:t>
            </a:r>
            <a:r>
              <a:rPr lang="en-US" altLang="zh-CN" sz="2400" dirty="0" smtClean="0">
                <a:solidFill>
                  <a:srgbClr val="FF0000"/>
                </a:solidFill>
                <a:latin typeface="Times New Roman" panose="02020603050405020304" pitchFamily="18" charset="0"/>
                <a:ea typeface="微软雅黑" panose="020B0503020204020204" charset="-122"/>
              </a:rPr>
              <a:t>2</a:t>
            </a:r>
            <a:r>
              <a:rPr lang="zh-CN" altLang="en-US" sz="2400" dirty="0" smtClean="0">
                <a:solidFill>
                  <a:srgbClr val="FF0000"/>
                </a:solidFill>
                <a:latin typeface="Times New Roman" panose="02020603050405020304" pitchFamily="18" charset="0"/>
                <a:ea typeface="微软雅黑" panose="020B0503020204020204" charset="-122"/>
              </a:rPr>
              <a:t>，细胞间的信息传递。</a:t>
            </a:r>
            <a:endParaRPr lang="zh-CN" altLang="en-US" sz="2400" dirty="0">
              <a:latin typeface="Arial" panose="020B0604020202020204" pitchFamily="34" charset="0"/>
              <a:ea typeface="微软雅黑" panose="020B0503020204020204" charset="-122"/>
            </a:endParaRPr>
          </a:p>
        </p:txBody>
      </p:sp>
      <p:sp>
        <p:nvSpPr>
          <p:cNvPr id="6" name="文本框 5"/>
          <p:cNvSpPr txBox="1"/>
          <p:nvPr/>
        </p:nvSpPr>
        <p:spPr>
          <a:xfrm>
            <a:off x="898134" y="1472253"/>
            <a:ext cx="10514931" cy="1134862"/>
          </a:xfrm>
          <a:prstGeom prst="rect">
            <a:avLst/>
          </a:prstGeom>
          <a:ln w="50800" cmpd="sng">
            <a:noFill/>
            <a:prstDash val="sysDash"/>
          </a:ln>
        </p:spPr>
        <p:style>
          <a:lnRef idx="2">
            <a:schemeClr val="accent1"/>
          </a:lnRef>
          <a:fillRef idx="1">
            <a:schemeClr val="lt1"/>
          </a:fillRef>
          <a:effectRef idx="0">
            <a:schemeClr val="accent1"/>
          </a:effectRef>
          <a:fontRef idx="minor">
            <a:schemeClr val="dk1"/>
          </a:fontRef>
        </p:style>
        <p:txBody>
          <a:bodyPr wrap="square" anchor="t">
            <a:spAutoFit/>
          </a:bodyPr>
          <a:lstStyle/>
          <a:p>
            <a:pPr eaLnBrk="0" hangingPunct="0">
              <a:lnSpc>
                <a:spcPct val="150000"/>
              </a:lnSpc>
            </a:pPr>
            <a:r>
              <a:rPr lang="en-US" altLang="zh-CN" sz="2400" dirty="0" smtClean="0">
                <a:latin typeface="Times New Roman" panose="02020603050405020304" pitchFamily="18" charset="0"/>
                <a:ea typeface="微软雅黑" panose="020B0503020204020204" charset="-122"/>
              </a:rPr>
              <a:t>2</a:t>
            </a:r>
            <a:r>
              <a:rPr lang="zh-CN" altLang="en-US" sz="2400" dirty="0">
                <a:latin typeface="Times New Roman" panose="02020603050405020304" pitchFamily="18" charset="0"/>
                <a:ea typeface="微软雅黑" panose="020B0503020204020204" charset="-122"/>
              </a:rPr>
              <a:t>、</a:t>
            </a:r>
            <a:r>
              <a:rPr lang="zh-CN" altLang="en-US" sz="2400" b="1" dirty="0">
                <a:solidFill>
                  <a:srgbClr val="FF0000"/>
                </a:solidFill>
                <a:latin typeface="Times New Roman" panose="02020603050405020304" pitchFamily="18" charset="0"/>
                <a:ea typeface="微软雅黑" panose="020B0503020204020204" charset="-122"/>
              </a:rPr>
              <a:t>磷脂双分子层是膜的基本</a:t>
            </a:r>
            <a:r>
              <a:rPr lang="zh-CN" altLang="en-US" sz="2400" b="1" dirty="0" smtClean="0">
                <a:solidFill>
                  <a:srgbClr val="FF0000"/>
                </a:solidFill>
                <a:latin typeface="Times New Roman" panose="02020603050405020304" pitchFamily="18" charset="0"/>
                <a:ea typeface="微软雅黑" panose="020B0503020204020204" charset="-122"/>
              </a:rPr>
              <a:t>支架。</a:t>
            </a:r>
            <a:r>
              <a:rPr lang="zh-CN" altLang="en-US" sz="2400" dirty="0" smtClean="0">
                <a:latin typeface="Times New Roman" panose="02020603050405020304" pitchFamily="18" charset="0"/>
                <a:ea typeface="微软雅黑" panose="020B0503020204020204" charset="-122"/>
              </a:rPr>
              <a:t>其</a:t>
            </a:r>
            <a:r>
              <a:rPr lang="zh-CN" altLang="en-US" sz="2400" dirty="0">
                <a:latin typeface="Times New Roman" panose="02020603050405020304" pitchFamily="18" charset="0"/>
                <a:ea typeface="微软雅黑" panose="020B0503020204020204" charset="-122"/>
              </a:rPr>
              <a:t>内部是磷脂分子的疏水端，水溶性分子或离子不能自由通过，具有屏障作用</a:t>
            </a:r>
            <a:r>
              <a:rPr lang="zh-CN" altLang="en-US" sz="2400" dirty="0" smtClean="0">
                <a:latin typeface="Times New Roman" panose="02020603050405020304" pitchFamily="18" charset="0"/>
                <a:ea typeface="微软雅黑" panose="020B0503020204020204" charset="-122"/>
              </a:rPr>
              <a:t>。</a:t>
            </a:r>
            <a:endParaRPr lang="zh-CN" altLang="en-US" sz="2400" dirty="0">
              <a:latin typeface="Times New Roman" panose="02020603050405020304" pitchFamily="18" charset="0"/>
              <a:ea typeface="微软雅黑" panose="020B0503020204020204" charset="-122"/>
            </a:endParaRPr>
          </a:p>
        </p:txBody>
      </p:sp>
      <p:sp>
        <p:nvSpPr>
          <p:cNvPr id="7" name="文本框 6"/>
          <p:cNvSpPr txBox="1"/>
          <p:nvPr/>
        </p:nvSpPr>
        <p:spPr>
          <a:xfrm>
            <a:off x="898134" y="2724766"/>
            <a:ext cx="10514931" cy="1754326"/>
          </a:xfrm>
          <a:prstGeom prst="rect">
            <a:avLst/>
          </a:prstGeom>
          <a:ln w="50800" cmpd="sng">
            <a:noFill/>
            <a:prstDash val="sysDash"/>
          </a:ln>
        </p:spPr>
        <p:style>
          <a:lnRef idx="2">
            <a:schemeClr val="accent1"/>
          </a:lnRef>
          <a:fillRef idx="1">
            <a:schemeClr val="lt1"/>
          </a:fillRef>
          <a:effectRef idx="0">
            <a:schemeClr val="accent1"/>
          </a:effectRef>
          <a:fontRef idx="minor">
            <a:schemeClr val="dk1"/>
          </a:fontRef>
        </p:style>
        <p:txBody>
          <a:bodyPr wrap="square" anchor="t">
            <a:spAutoFit/>
          </a:bodyPr>
          <a:lstStyle/>
          <a:p>
            <a:pPr eaLnBrk="0" hangingPunct="0">
              <a:lnSpc>
                <a:spcPct val="150000"/>
              </a:lnSpc>
            </a:pPr>
            <a:r>
              <a:rPr lang="zh-CN" altLang="en-US" sz="2400" dirty="0" smtClean="0">
                <a:latin typeface="Times New Roman" panose="02020603050405020304" pitchFamily="18" charset="0"/>
                <a:ea typeface="微软雅黑" panose="020B0503020204020204" charset="-122"/>
              </a:rPr>
              <a:t>3</a:t>
            </a:r>
            <a:r>
              <a:rPr lang="zh-CN" altLang="en-US" sz="2400" dirty="0">
                <a:latin typeface="Times New Roman" panose="02020603050405020304" pitchFamily="18" charset="0"/>
                <a:ea typeface="微软雅黑" panose="020B0503020204020204" charset="-122"/>
              </a:rPr>
              <a:t>、</a:t>
            </a:r>
            <a:r>
              <a:rPr lang="zh-CN" altLang="en-US" sz="2400" b="1" dirty="0">
                <a:solidFill>
                  <a:srgbClr val="FF0000"/>
                </a:solidFill>
                <a:latin typeface="Times New Roman" panose="02020603050405020304" pitchFamily="18" charset="0"/>
                <a:ea typeface="微软雅黑" panose="020B0503020204020204" charset="-122"/>
              </a:rPr>
              <a:t>蛋白质分子以不同的方式镶嵌在磷脂分子</a:t>
            </a:r>
            <a:r>
              <a:rPr lang="zh-CN" altLang="en-US" sz="2400" b="1" dirty="0" smtClean="0">
                <a:solidFill>
                  <a:srgbClr val="FF0000"/>
                </a:solidFill>
                <a:latin typeface="Times New Roman" panose="02020603050405020304" pitchFamily="18" charset="0"/>
                <a:ea typeface="微软雅黑" panose="020B0503020204020204" charset="-122"/>
              </a:rPr>
              <a:t>中</a:t>
            </a:r>
            <a:r>
              <a:rPr lang="zh-CN" altLang="en-US" sz="2400" dirty="0">
                <a:latin typeface="Times New Roman" panose="02020603050405020304" pitchFamily="18" charset="0"/>
                <a:ea typeface="微软雅黑" panose="020B0503020204020204" charset="-122"/>
              </a:rPr>
              <a:t>：</a:t>
            </a:r>
            <a:r>
              <a:rPr lang="zh-CN" altLang="en-US" sz="2400" dirty="0" smtClean="0">
                <a:latin typeface="Times New Roman" panose="02020603050405020304" pitchFamily="18" charset="0"/>
                <a:ea typeface="微软雅黑" panose="020B0503020204020204" charset="-122"/>
              </a:rPr>
              <a:t>有</a:t>
            </a:r>
            <a:r>
              <a:rPr lang="zh-CN" altLang="en-US" sz="2400" dirty="0">
                <a:latin typeface="Times New Roman" panose="02020603050405020304" pitchFamily="18" charset="0"/>
                <a:ea typeface="微软雅黑" panose="020B0503020204020204" charset="-122"/>
              </a:rPr>
              <a:t>的</a:t>
            </a:r>
            <a:r>
              <a:rPr lang="zh-CN" altLang="en-US" sz="2400" dirty="0">
                <a:solidFill>
                  <a:srgbClr val="FF0000"/>
                </a:solidFill>
                <a:latin typeface="Times New Roman" panose="02020603050405020304" pitchFamily="18" charset="0"/>
                <a:ea typeface="微软雅黑" panose="020B0503020204020204" charset="-122"/>
              </a:rPr>
              <a:t>镶在</a:t>
            </a:r>
            <a:r>
              <a:rPr lang="zh-CN" altLang="en-US" sz="2400" dirty="0">
                <a:latin typeface="Times New Roman" panose="02020603050405020304" pitchFamily="18" charset="0"/>
                <a:ea typeface="微软雅黑" panose="020B0503020204020204" charset="-122"/>
              </a:rPr>
              <a:t>磷脂双分子层的表面，有</a:t>
            </a:r>
            <a:r>
              <a:rPr lang="zh-CN" altLang="en-US" sz="2400" dirty="0" smtClean="0">
                <a:latin typeface="Times New Roman" panose="02020603050405020304" pitchFamily="18" charset="0"/>
                <a:ea typeface="微软雅黑" panose="020B0503020204020204" charset="-122"/>
              </a:rPr>
              <a:t>的部分</a:t>
            </a:r>
            <a:r>
              <a:rPr lang="zh-CN" altLang="en-US" sz="2400" dirty="0">
                <a:latin typeface="Times New Roman" panose="02020603050405020304" pitchFamily="18" charset="0"/>
                <a:ea typeface="微软雅黑" panose="020B0503020204020204" charset="-122"/>
              </a:rPr>
              <a:t>或者全部</a:t>
            </a:r>
            <a:r>
              <a:rPr lang="zh-CN" altLang="en-US" sz="2400" dirty="0">
                <a:solidFill>
                  <a:srgbClr val="FF0000"/>
                </a:solidFill>
                <a:latin typeface="Times New Roman" panose="02020603050405020304" pitchFamily="18" charset="0"/>
                <a:ea typeface="微软雅黑" panose="020B0503020204020204" charset="-122"/>
              </a:rPr>
              <a:t>嵌入</a:t>
            </a:r>
            <a:r>
              <a:rPr lang="zh-CN" altLang="en-US" sz="2400" dirty="0">
                <a:latin typeface="Times New Roman" panose="02020603050405020304" pitchFamily="18" charset="0"/>
                <a:ea typeface="微软雅黑" panose="020B0503020204020204" charset="-122"/>
              </a:rPr>
              <a:t>磷脂双分子层,有的</a:t>
            </a:r>
            <a:r>
              <a:rPr lang="zh-CN" altLang="en-US" sz="2400" dirty="0">
                <a:solidFill>
                  <a:srgbClr val="FF0000"/>
                </a:solidFill>
                <a:latin typeface="Times New Roman" panose="02020603050405020304" pitchFamily="18" charset="0"/>
                <a:ea typeface="微软雅黑" panose="020B0503020204020204" charset="-122"/>
              </a:rPr>
              <a:t>贯穿</a:t>
            </a:r>
            <a:r>
              <a:rPr lang="zh-CN" altLang="en-US" sz="2400" dirty="0">
                <a:latin typeface="Times New Roman" panose="02020603050405020304" pitchFamily="18" charset="0"/>
                <a:ea typeface="微软雅黑" panose="020B0503020204020204" charset="-122"/>
              </a:rPr>
              <a:t>整个磷脂双分子层，表现出分布的</a:t>
            </a:r>
            <a:r>
              <a:rPr lang="zh-CN" altLang="en-US" sz="2400" dirty="0">
                <a:solidFill>
                  <a:srgbClr val="FF0000"/>
                </a:solidFill>
                <a:latin typeface="Times New Roman" panose="02020603050405020304" pitchFamily="18" charset="0"/>
                <a:ea typeface="微软雅黑" panose="020B0503020204020204" charset="-122"/>
              </a:rPr>
              <a:t>不对称性</a:t>
            </a:r>
            <a:r>
              <a:rPr lang="zh-CN" altLang="en-US" sz="2400" dirty="0" smtClean="0">
                <a:latin typeface="Times New Roman" panose="02020603050405020304" pitchFamily="18" charset="0"/>
                <a:ea typeface="微软雅黑" panose="020B0503020204020204" charset="-122"/>
              </a:rPr>
              <a:t>。</a:t>
            </a:r>
            <a:endParaRPr lang="zh-CN" altLang="en-US" sz="2400" dirty="0">
              <a:latin typeface="Times New Roman" panose="02020603050405020304" pitchFamily="18" charset="0"/>
              <a:ea typeface="微软雅黑" panose="020B0503020204020204" charset="-122"/>
            </a:endParaRPr>
          </a:p>
        </p:txBody>
      </p:sp>
      <p:sp>
        <p:nvSpPr>
          <p:cNvPr id="8" name="文本框 7"/>
          <p:cNvSpPr txBox="1"/>
          <p:nvPr/>
        </p:nvSpPr>
        <p:spPr>
          <a:xfrm>
            <a:off x="898134" y="4531277"/>
            <a:ext cx="10514931" cy="1200329"/>
          </a:xfrm>
          <a:prstGeom prst="rect">
            <a:avLst/>
          </a:prstGeom>
          <a:ln w="50800" cmpd="sng">
            <a:noFill/>
            <a:prstDash val="sysDash"/>
          </a:ln>
        </p:spPr>
        <p:style>
          <a:lnRef idx="2">
            <a:schemeClr val="accent1"/>
          </a:lnRef>
          <a:fillRef idx="1">
            <a:schemeClr val="lt1"/>
          </a:fillRef>
          <a:effectRef idx="0">
            <a:schemeClr val="accent1"/>
          </a:effectRef>
          <a:fontRef idx="minor">
            <a:schemeClr val="dk1"/>
          </a:fontRef>
        </p:style>
        <p:txBody>
          <a:bodyPr wrap="square" anchor="t">
            <a:spAutoFit/>
          </a:bodyPr>
          <a:lstStyle/>
          <a:p>
            <a:pPr eaLnBrk="0" hangingPunct="0">
              <a:lnSpc>
                <a:spcPct val="150000"/>
              </a:lnSpc>
            </a:pPr>
            <a:r>
              <a:rPr lang="zh-CN" altLang="en-US" sz="2400" dirty="0" smtClean="0">
                <a:latin typeface="Times New Roman" panose="02020603050405020304" pitchFamily="18" charset="0"/>
                <a:ea typeface="微软雅黑" panose="020B0503020204020204" charset="-122"/>
              </a:rPr>
              <a:t>4</a:t>
            </a:r>
            <a:r>
              <a:rPr lang="zh-CN" altLang="en-US" sz="2400" dirty="0">
                <a:latin typeface="Times New Roman" panose="02020603050405020304" pitchFamily="18" charset="0"/>
                <a:ea typeface="微软雅黑" panose="020B0503020204020204" charset="-122"/>
              </a:rPr>
              <a:t>、在细胞膜的外表，有一层由细胞膜上的</a:t>
            </a:r>
            <a:r>
              <a:rPr lang="zh-CN" altLang="en-US" sz="2400" dirty="0">
                <a:solidFill>
                  <a:srgbClr val="FF0000"/>
                </a:solidFill>
                <a:latin typeface="Times New Roman" panose="02020603050405020304" pitchFamily="18" charset="0"/>
                <a:ea typeface="微软雅黑" panose="020B0503020204020204" charset="-122"/>
              </a:rPr>
              <a:t>蛋白质与多糖</a:t>
            </a:r>
            <a:r>
              <a:rPr lang="zh-CN" altLang="en-US" sz="2400" dirty="0">
                <a:latin typeface="Times New Roman" panose="02020603050405020304" pitchFamily="18" charset="0"/>
                <a:ea typeface="微软雅黑" panose="020B0503020204020204" charset="-122"/>
              </a:rPr>
              <a:t>结合形成的</a:t>
            </a:r>
            <a:r>
              <a:rPr lang="zh-CN" altLang="en-US" sz="2400" dirty="0">
                <a:solidFill>
                  <a:srgbClr val="FF0000"/>
                </a:solidFill>
                <a:latin typeface="Times New Roman" panose="02020603050405020304" pitchFamily="18" charset="0"/>
                <a:ea typeface="微软雅黑" panose="020B0503020204020204" charset="-122"/>
              </a:rPr>
              <a:t>糖蛋白</a:t>
            </a:r>
            <a:r>
              <a:rPr lang="zh-CN" altLang="en-US" sz="2400" dirty="0" smtClean="0">
                <a:latin typeface="Times New Roman" panose="02020603050405020304" pitchFamily="18" charset="0"/>
                <a:ea typeface="微软雅黑" panose="020B0503020204020204" charset="-122"/>
              </a:rPr>
              <a:t>，有些</a:t>
            </a:r>
            <a:r>
              <a:rPr lang="zh-CN" altLang="en-US" sz="2400" dirty="0">
                <a:solidFill>
                  <a:srgbClr val="FF0000"/>
                </a:solidFill>
                <a:latin typeface="Times New Roman" panose="02020603050405020304" pitchFamily="18" charset="0"/>
                <a:ea typeface="微软雅黑" panose="020B0503020204020204" charset="-122"/>
              </a:rPr>
              <a:t>多糖与磷脂分子</a:t>
            </a:r>
            <a:r>
              <a:rPr lang="zh-CN" altLang="en-US" sz="2400" dirty="0">
                <a:latin typeface="Times New Roman" panose="02020603050405020304" pitchFamily="18" charset="0"/>
                <a:ea typeface="微软雅黑" panose="020B0503020204020204" charset="-122"/>
              </a:rPr>
              <a:t>结合形成</a:t>
            </a:r>
            <a:r>
              <a:rPr lang="zh-CN" altLang="en-US" sz="2400" dirty="0" smtClean="0">
                <a:solidFill>
                  <a:srgbClr val="FF0000"/>
                </a:solidFill>
                <a:latin typeface="Times New Roman" panose="02020603050405020304" pitchFamily="18" charset="0"/>
                <a:ea typeface="微软雅黑" panose="020B0503020204020204" charset="-122"/>
              </a:rPr>
              <a:t>糖脂</a:t>
            </a:r>
            <a:r>
              <a:rPr lang="zh-CN" altLang="en-US" sz="2400" dirty="0" smtClean="0">
                <a:solidFill>
                  <a:srgbClr val="FF0000"/>
                </a:solidFill>
                <a:latin typeface="Times New Roman" panose="02020603050405020304" pitchFamily="18" charset="0"/>
                <a:ea typeface="微软雅黑" panose="020B0503020204020204" charset="-122"/>
              </a:rPr>
              <a:t>，这些糖类分子称为糖被。</a:t>
            </a:r>
            <a:endParaRPr lang="zh-CN" altLang="en-US" sz="2400" dirty="0">
              <a:latin typeface="Times New Roman" panose="02020603050405020304" pitchFamily="18" charset="0"/>
              <a:ea typeface="微软雅黑" panose="020B0503020204020204" charset="-122"/>
            </a:endParaRPr>
          </a:p>
        </p:txBody>
      </p:sp>
      <p:sp>
        <p:nvSpPr>
          <p:cNvPr id="3" name="矩形 2"/>
          <p:cNvSpPr/>
          <p:nvPr/>
        </p:nvSpPr>
        <p:spPr>
          <a:xfrm>
            <a:off x="10260330" y="626173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linds(horizont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5"/>
          <p:cNvSpPr txBox="1"/>
          <p:nvPr/>
        </p:nvSpPr>
        <p:spPr>
          <a:xfrm>
            <a:off x="2375633" y="1650512"/>
            <a:ext cx="6883400" cy="4339650"/>
          </a:xfrm>
          <a:prstGeom prst="rect">
            <a:avLst/>
          </a:prstGeom>
          <a:noFill/>
          <a:ln w="9525">
            <a:noFill/>
          </a:ln>
        </p:spPr>
        <p:txBody>
          <a:bodyPr wrap="square" anchor="t">
            <a:spAutoFit/>
          </a:bodyPr>
          <a:lstStyle/>
          <a:p>
            <a:pPr>
              <a:lnSpc>
                <a:spcPct val="150000"/>
              </a:lnSpc>
            </a:pPr>
            <a:r>
              <a:rPr lang="zh-CN" altLang="en-US" sz="2800" dirty="0">
                <a:solidFill>
                  <a:schemeClr val="accent1">
                    <a:lumMod val="50000"/>
                  </a:schemeClr>
                </a:solidFill>
                <a:latin typeface="Arial" panose="020B0604020202020204" pitchFamily="34" charset="0"/>
                <a:ea typeface="微软雅黑" panose="020B0503020204020204" charset="-122"/>
              </a:rPr>
              <a:t>一、细胞膜的</a:t>
            </a:r>
            <a:r>
              <a:rPr lang="zh-CN" altLang="en-US" sz="2800" dirty="0" smtClean="0">
                <a:solidFill>
                  <a:schemeClr val="accent1">
                    <a:lumMod val="50000"/>
                  </a:schemeClr>
                </a:solidFill>
                <a:latin typeface="Arial" panose="020B0604020202020204" pitchFamily="34" charset="0"/>
                <a:ea typeface="微软雅黑" panose="020B0503020204020204" charset="-122"/>
              </a:rPr>
              <a:t>功能</a:t>
            </a:r>
            <a:endParaRPr lang="zh-CN" altLang="en-US" sz="1600" dirty="0">
              <a:solidFill>
                <a:schemeClr val="accent1">
                  <a:lumMod val="50000"/>
                </a:schemeClr>
              </a:solidFill>
              <a:latin typeface="Arial" panose="020B0604020202020204" pitchFamily="34" charset="0"/>
              <a:ea typeface="微软雅黑" panose="020B0503020204020204" charset="-122"/>
            </a:endParaRPr>
          </a:p>
          <a:p>
            <a:pPr>
              <a:lnSpc>
                <a:spcPct val="150000"/>
              </a:lnSpc>
            </a:pPr>
            <a:r>
              <a:rPr lang="en-US" altLang="zh-CN" sz="2400" dirty="0">
                <a:latin typeface="Arial" panose="020B0604020202020204" pitchFamily="34" charset="0"/>
                <a:ea typeface="微软雅黑" panose="020B0503020204020204" charset="-122"/>
              </a:rPr>
              <a:t>         1</a:t>
            </a:r>
            <a:r>
              <a:rPr lang="zh-CN" altLang="en-US" sz="2400" dirty="0">
                <a:latin typeface="Arial" panose="020B0604020202020204" pitchFamily="34" charset="0"/>
                <a:ea typeface="微软雅黑" panose="020B0503020204020204" charset="-122"/>
              </a:rPr>
              <a:t>、将细胞与外界环境分隔开</a:t>
            </a:r>
            <a:endParaRPr lang="zh-CN" altLang="en-US" sz="2400" dirty="0">
              <a:latin typeface="Arial" panose="020B0604020202020204" pitchFamily="34" charset="0"/>
              <a:ea typeface="微软雅黑" panose="020B0503020204020204" charset="-122"/>
            </a:endParaRPr>
          </a:p>
          <a:p>
            <a:pPr>
              <a:lnSpc>
                <a:spcPct val="150000"/>
              </a:lnSpc>
            </a:pPr>
            <a:r>
              <a:rPr lang="en-US" altLang="zh-CN" sz="2400" dirty="0">
                <a:latin typeface="Arial" panose="020B0604020202020204" pitchFamily="34" charset="0"/>
                <a:ea typeface="微软雅黑" panose="020B0503020204020204" charset="-122"/>
              </a:rPr>
              <a:t>         2</a:t>
            </a:r>
            <a:r>
              <a:rPr lang="zh-CN" altLang="en-US" sz="2400" dirty="0">
                <a:latin typeface="Arial" panose="020B0604020202020204" pitchFamily="34" charset="0"/>
                <a:ea typeface="微软雅黑" panose="020B0503020204020204" charset="-122"/>
              </a:rPr>
              <a:t>、控制物质进出细胞</a:t>
            </a:r>
            <a:endParaRPr lang="zh-CN" altLang="en-US" sz="2400" dirty="0">
              <a:latin typeface="Arial" panose="020B0604020202020204" pitchFamily="34" charset="0"/>
              <a:ea typeface="微软雅黑" panose="020B0503020204020204" charset="-122"/>
            </a:endParaRPr>
          </a:p>
          <a:p>
            <a:pPr>
              <a:lnSpc>
                <a:spcPct val="150000"/>
              </a:lnSpc>
            </a:pPr>
            <a:r>
              <a:rPr lang="en-US" altLang="zh-CN" sz="2400" dirty="0">
                <a:latin typeface="Arial" panose="020B0604020202020204" pitchFamily="34" charset="0"/>
                <a:ea typeface="微软雅黑" panose="020B0503020204020204" charset="-122"/>
              </a:rPr>
              <a:t>         3</a:t>
            </a:r>
            <a:r>
              <a:rPr lang="zh-CN" altLang="en-US" sz="2400" dirty="0">
                <a:latin typeface="Arial" panose="020B0604020202020204" pitchFamily="34" charset="0"/>
                <a:ea typeface="微软雅黑" panose="020B0503020204020204" charset="-122"/>
              </a:rPr>
              <a:t>、进行细胞间的信息交流</a:t>
            </a:r>
            <a:endParaRPr lang="zh-CN" altLang="en-US" sz="2400" dirty="0">
              <a:latin typeface="Arial" panose="020B0604020202020204" pitchFamily="34" charset="0"/>
              <a:ea typeface="微软雅黑" panose="020B0503020204020204" charset="-122"/>
            </a:endParaRPr>
          </a:p>
          <a:p>
            <a:pPr>
              <a:lnSpc>
                <a:spcPct val="150000"/>
              </a:lnSpc>
            </a:pPr>
            <a:r>
              <a:rPr lang="zh-CN" altLang="en-US" sz="2800" dirty="0">
                <a:solidFill>
                  <a:schemeClr val="accent1">
                    <a:lumMod val="50000"/>
                  </a:schemeClr>
                </a:solidFill>
                <a:latin typeface="Arial" panose="020B0604020202020204" pitchFamily="34" charset="0"/>
                <a:ea typeface="微软雅黑" panose="020B0503020204020204" charset="-122"/>
              </a:rPr>
              <a:t>二、对细胞膜成分的探索</a:t>
            </a:r>
            <a:endParaRPr lang="zh-CN" altLang="en-US" sz="2800" dirty="0">
              <a:solidFill>
                <a:schemeClr val="accent1">
                  <a:lumMod val="50000"/>
                </a:schemeClr>
              </a:solidFill>
              <a:latin typeface="Arial" panose="020B0604020202020204" pitchFamily="34" charset="0"/>
              <a:ea typeface="微软雅黑" panose="020B0503020204020204" charset="-122"/>
            </a:endParaRPr>
          </a:p>
          <a:p>
            <a:pPr>
              <a:lnSpc>
                <a:spcPct val="150000"/>
              </a:lnSpc>
            </a:pPr>
            <a:r>
              <a:rPr lang="zh-CN" altLang="en-US" sz="2800" dirty="0">
                <a:solidFill>
                  <a:schemeClr val="accent1">
                    <a:lumMod val="50000"/>
                  </a:schemeClr>
                </a:solidFill>
                <a:latin typeface="Arial" panose="020B0604020202020204" pitchFamily="34" charset="0"/>
                <a:ea typeface="微软雅黑" panose="020B0503020204020204" charset="-122"/>
              </a:rPr>
              <a:t>三、对细胞膜结构的探索</a:t>
            </a:r>
            <a:endParaRPr lang="zh-CN" altLang="en-US" sz="2800" dirty="0">
              <a:solidFill>
                <a:schemeClr val="accent1">
                  <a:lumMod val="50000"/>
                </a:schemeClr>
              </a:solidFill>
              <a:latin typeface="Arial" panose="020B0604020202020204" pitchFamily="34" charset="0"/>
              <a:ea typeface="微软雅黑" panose="020B0503020204020204" charset="-122"/>
            </a:endParaRPr>
          </a:p>
          <a:p>
            <a:pPr>
              <a:lnSpc>
                <a:spcPct val="150000"/>
              </a:lnSpc>
            </a:pPr>
            <a:r>
              <a:rPr lang="zh-CN" altLang="en-US" sz="2800" dirty="0">
                <a:solidFill>
                  <a:schemeClr val="accent1">
                    <a:lumMod val="50000"/>
                  </a:schemeClr>
                </a:solidFill>
                <a:latin typeface="Arial" panose="020B0604020202020204" pitchFamily="34" charset="0"/>
                <a:ea typeface="微软雅黑" panose="020B0503020204020204" charset="-122"/>
              </a:rPr>
              <a:t>四、流动镶嵌模型的基本内容</a:t>
            </a:r>
            <a:endParaRPr lang="zh-CN" altLang="en-US" sz="2800" dirty="0">
              <a:solidFill>
                <a:schemeClr val="accent1">
                  <a:lumMod val="50000"/>
                </a:schemeClr>
              </a:solidFill>
              <a:latin typeface="Arial" panose="020B0604020202020204" pitchFamily="34" charset="0"/>
              <a:ea typeface="微软雅黑" panose="020B0503020204020204" charset="-122"/>
            </a:endParaRPr>
          </a:p>
        </p:txBody>
      </p:sp>
      <p:sp>
        <p:nvSpPr>
          <p:cNvPr id="4" name="矩形 3"/>
          <p:cNvSpPr/>
          <p:nvPr/>
        </p:nvSpPr>
        <p:spPr>
          <a:xfrm flipV="1">
            <a:off x="4724400" y="1071457"/>
            <a:ext cx="2455545" cy="1327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4043045" y="1049232"/>
            <a:ext cx="38182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22"/>
          <p:cNvSpPr/>
          <p:nvPr/>
        </p:nvSpPr>
        <p:spPr>
          <a:xfrm>
            <a:off x="5018656" y="365358"/>
            <a:ext cx="1826141" cy="584775"/>
          </a:xfrm>
          <a:prstGeom prst="rect">
            <a:avLst/>
          </a:prstGeom>
          <a:noFill/>
          <a:ln w="9525">
            <a:noFill/>
          </a:ln>
        </p:spPr>
        <p:txBody>
          <a:bodyPr wrap="none">
            <a:spAutoFit/>
          </a:bodyPr>
          <a:lstStyle/>
          <a:p>
            <a:pPr algn="ctr"/>
            <a:r>
              <a:rPr lang="zh-CN" altLang="en-US" sz="3200" b="1" noProof="1">
                <a:cs typeface="+mn-ea"/>
                <a:sym typeface="+mn-lt"/>
              </a:rPr>
              <a:t>课堂小结</a:t>
            </a:r>
            <a:endParaRPr lang="zh-CN" altLang="en-US" sz="3200" b="1" noProof="1">
              <a:cs typeface="+mn-ea"/>
              <a:sym typeface="+mn-lt"/>
            </a:endParaRPr>
          </a:p>
        </p:txBody>
      </p:sp>
      <p:sp>
        <p:nvSpPr>
          <p:cNvPr id="9" name="矩形 8"/>
          <p:cNvSpPr/>
          <p:nvPr/>
        </p:nvSpPr>
        <p:spPr>
          <a:xfrm>
            <a:off x="10438765" y="619252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矩形 3"/>
          <p:cNvSpPr/>
          <p:nvPr/>
        </p:nvSpPr>
        <p:spPr>
          <a:xfrm>
            <a:off x="527050" y="1436808"/>
            <a:ext cx="11007725" cy="2860675"/>
          </a:xfrm>
          <a:prstGeom prst="rect">
            <a:avLst/>
          </a:prstGeom>
          <a:noFill/>
          <a:ln w="9525">
            <a:noFill/>
          </a:ln>
        </p:spPr>
        <p:txBody>
          <a:bodyPr wrap="square" anchor="t">
            <a:spAutoFit/>
          </a:bodyPr>
          <a:lstStyle/>
          <a:p>
            <a:pPr>
              <a:lnSpc>
                <a:spcPct val="150000"/>
              </a:lnSpc>
            </a:pPr>
            <a:r>
              <a:rPr lang="en-US" altLang="zh-CN" sz="2400" dirty="0">
                <a:latin typeface="微软雅黑" panose="020B0503020204020204" charset="-122"/>
                <a:ea typeface="微软雅黑" panose="020B0503020204020204" charset="-122"/>
              </a:rPr>
              <a:t>1.</a:t>
            </a:r>
            <a:r>
              <a:rPr lang="zh-CN" altLang="zh-CN" sz="2400" dirty="0">
                <a:latin typeface="微软雅黑" panose="020B0503020204020204" charset="-122"/>
                <a:ea typeface="微软雅黑" panose="020B0503020204020204" charset="-122"/>
              </a:rPr>
              <a:t>下列叙述中，不属于细胞膜功能的是（　  ）</a:t>
            </a:r>
            <a:endParaRPr lang="en-US" altLang="zh-CN" sz="2400" dirty="0">
              <a:latin typeface="微软雅黑" panose="020B0503020204020204" charset="-122"/>
              <a:ea typeface="微软雅黑" panose="020B0503020204020204" charset="-122"/>
            </a:endParaRPr>
          </a:p>
          <a:p>
            <a:pPr fontAlgn="ctr">
              <a:lnSpc>
                <a:spcPct val="150000"/>
              </a:lnSpc>
            </a:pPr>
            <a:r>
              <a:rPr lang="en-US" altLang="zh-CN" sz="2400" dirty="0">
                <a:latin typeface="微软雅黑" panose="020B0503020204020204" charset="-122"/>
                <a:ea typeface="微软雅黑" panose="020B0503020204020204" charset="-122"/>
              </a:rPr>
              <a:t>A</a:t>
            </a:r>
            <a:r>
              <a:rPr lang="zh-CN" altLang="zh-CN" sz="2400" dirty="0">
                <a:latin typeface="微软雅黑" panose="020B0503020204020204" charset="-122"/>
                <a:ea typeface="微软雅黑" panose="020B0503020204020204" charset="-122"/>
              </a:rPr>
              <a:t>．控制物质进出细胞                </a:t>
            </a:r>
            <a:r>
              <a:rPr lang="en-US" altLang="zh-CN" sz="2400" dirty="0">
                <a:latin typeface="微软雅黑" panose="020B0503020204020204" charset="-122"/>
                <a:ea typeface="微软雅黑" panose="020B0503020204020204" charset="-122"/>
              </a:rPr>
              <a:t>B</a:t>
            </a:r>
            <a:r>
              <a:rPr lang="zh-CN" altLang="zh-CN" sz="2400" dirty="0">
                <a:latin typeface="微软雅黑" panose="020B0503020204020204" charset="-122"/>
                <a:ea typeface="微软雅黑" panose="020B0503020204020204" charset="-122"/>
              </a:rPr>
              <a:t>．进行细胞间的信息交流</a:t>
            </a:r>
            <a:endParaRPr lang="zh-CN" altLang="zh-CN" sz="2400" dirty="0">
              <a:latin typeface="微软雅黑" panose="020B0503020204020204" charset="-122"/>
              <a:ea typeface="微软雅黑" panose="020B0503020204020204" charset="-122"/>
            </a:endParaRPr>
          </a:p>
          <a:p>
            <a:pPr fontAlgn="ctr">
              <a:lnSpc>
                <a:spcPct val="150000"/>
              </a:lnSpc>
            </a:pPr>
            <a:r>
              <a:rPr lang="en-US" altLang="zh-CN" sz="2400" dirty="0">
                <a:latin typeface="微软雅黑" panose="020B0503020204020204" charset="-122"/>
                <a:ea typeface="微软雅黑" panose="020B0503020204020204" charset="-122"/>
              </a:rPr>
              <a:t>C</a:t>
            </a:r>
            <a:r>
              <a:rPr lang="zh-CN" altLang="zh-CN" sz="2400" dirty="0">
                <a:latin typeface="微软雅黑" panose="020B0503020204020204" charset="-122"/>
                <a:ea typeface="微软雅黑" panose="020B0503020204020204" charset="-122"/>
              </a:rPr>
              <a:t>．将细胞与外界环境隔开        </a:t>
            </a:r>
            <a:r>
              <a:rPr lang="en-US" altLang="zh-CN" sz="2400" dirty="0">
                <a:latin typeface="微软雅黑" panose="020B0503020204020204" charset="-122"/>
                <a:ea typeface="微软雅黑" panose="020B0503020204020204" charset="-122"/>
              </a:rPr>
              <a:t>D</a:t>
            </a:r>
            <a:r>
              <a:rPr lang="zh-CN" altLang="zh-CN" sz="2400" dirty="0">
                <a:latin typeface="微软雅黑" panose="020B0503020204020204" charset="-122"/>
                <a:ea typeface="微软雅黑" panose="020B0503020204020204" charset="-122"/>
              </a:rPr>
              <a:t>．控制细胞内物质的合成</a:t>
            </a:r>
            <a:endParaRPr lang="zh-CN" altLang="zh-CN" sz="2400" dirty="0">
              <a:latin typeface="微软雅黑" panose="020B0503020204020204" charset="-122"/>
              <a:ea typeface="微软雅黑" panose="020B0503020204020204" charset="-122"/>
            </a:endParaRPr>
          </a:p>
          <a:p>
            <a:pPr>
              <a:lnSpc>
                <a:spcPct val="150000"/>
              </a:lnSpc>
            </a:pPr>
            <a:endParaRPr lang="zh-CN" altLang="zh-CN" sz="2400" dirty="0">
              <a:latin typeface="微软雅黑" panose="020B0503020204020204" charset="-122"/>
              <a:ea typeface="微软雅黑" panose="020B0503020204020204" charset="-122"/>
            </a:endParaRPr>
          </a:p>
          <a:p>
            <a:pPr>
              <a:lnSpc>
                <a:spcPct val="150000"/>
              </a:lnSpc>
            </a:pPr>
            <a:endParaRPr lang="zh-CN" altLang="zh-CN" sz="2400" dirty="0">
              <a:latin typeface="微软雅黑" panose="020B0503020204020204" charset="-122"/>
              <a:ea typeface="微软雅黑" panose="020B0503020204020204" charset="-122"/>
            </a:endParaRPr>
          </a:p>
        </p:txBody>
      </p:sp>
      <p:sp>
        <p:nvSpPr>
          <p:cNvPr id="60420" name="文本框 1"/>
          <p:cNvSpPr txBox="1"/>
          <p:nvPr/>
        </p:nvSpPr>
        <p:spPr>
          <a:xfrm>
            <a:off x="527050" y="3473141"/>
            <a:ext cx="10609263" cy="2676525"/>
          </a:xfrm>
          <a:prstGeom prst="rect">
            <a:avLst/>
          </a:prstGeom>
          <a:noFill/>
          <a:ln w="9525">
            <a:noFill/>
          </a:ln>
        </p:spPr>
        <p:txBody>
          <a:bodyPr wrap="square" anchor="t">
            <a:spAutoFit/>
          </a:bodyPr>
          <a:lstStyle/>
          <a:p>
            <a:pPr>
              <a:spcBef>
                <a:spcPct val="50000"/>
              </a:spcBef>
            </a:pPr>
            <a:r>
              <a:rPr lang="en-US" altLang="zh-CN" sz="2400" dirty="0">
                <a:latin typeface="微软雅黑" panose="020B0503020204020204" charset="-122"/>
                <a:ea typeface="微软雅黑" panose="020B0503020204020204" charset="-122"/>
              </a:rPr>
              <a:t>2</a:t>
            </a:r>
            <a:r>
              <a:rPr lang="zh-CN"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下列有关细胞膜的叙述，不正确的是（      ）</a:t>
            </a:r>
            <a:endParaRPr lang="zh-CN" altLang="en-US" sz="2400" dirty="0">
              <a:latin typeface="微软雅黑" panose="020B0503020204020204" charset="-122"/>
              <a:ea typeface="微软雅黑" panose="020B0503020204020204" charset="-122"/>
            </a:endParaRPr>
          </a:p>
          <a:p>
            <a:pPr>
              <a:spcBef>
                <a:spcPct val="50000"/>
              </a:spcBef>
            </a:pPr>
            <a:r>
              <a:rPr lang="en-US" altLang="zh-CN" sz="2400" dirty="0">
                <a:latin typeface="微软雅黑" panose="020B0503020204020204" charset="-122"/>
                <a:ea typeface="微软雅黑" panose="020B0503020204020204" charset="-122"/>
              </a:rPr>
              <a:t>A.</a:t>
            </a:r>
            <a:r>
              <a:rPr lang="zh-CN" altLang="en-US" sz="2400" dirty="0">
                <a:latin typeface="微软雅黑" panose="020B0503020204020204" charset="-122"/>
                <a:ea typeface="微软雅黑" panose="020B0503020204020204" charset="-122"/>
              </a:rPr>
              <a:t>细胞膜主要有脂质和蛋白质组成</a:t>
            </a:r>
            <a:endParaRPr lang="zh-CN" altLang="en-US" sz="2400" dirty="0">
              <a:latin typeface="微软雅黑" panose="020B0503020204020204" charset="-122"/>
              <a:ea typeface="微软雅黑" panose="020B0503020204020204" charset="-122"/>
            </a:endParaRPr>
          </a:p>
          <a:p>
            <a:pPr>
              <a:spcBef>
                <a:spcPct val="50000"/>
              </a:spcBef>
            </a:pPr>
            <a:r>
              <a:rPr lang="en-US" altLang="zh-CN" sz="2400" dirty="0">
                <a:latin typeface="微软雅黑" panose="020B0503020204020204" charset="-122"/>
                <a:ea typeface="微软雅黑" panose="020B0503020204020204" charset="-122"/>
              </a:rPr>
              <a:t>B.</a:t>
            </a:r>
            <a:r>
              <a:rPr lang="zh-CN" altLang="en-US" sz="2400" dirty="0">
                <a:latin typeface="微软雅黑" panose="020B0503020204020204" charset="-122"/>
                <a:ea typeface="微软雅黑" panose="020B0503020204020204" charset="-122"/>
              </a:rPr>
              <a:t>不同功能的细胞，其细胞膜蛋白质的种类和数量相同</a:t>
            </a:r>
            <a:endParaRPr lang="zh-CN" altLang="en-US" sz="2400" dirty="0">
              <a:latin typeface="微软雅黑" panose="020B0503020204020204" charset="-122"/>
              <a:ea typeface="微软雅黑" panose="020B0503020204020204" charset="-122"/>
            </a:endParaRPr>
          </a:p>
          <a:p>
            <a:pPr>
              <a:spcBef>
                <a:spcPct val="50000"/>
              </a:spcBef>
            </a:pPr>
            <a:r>
              <a:rPr lang="en-US" altLang="zh-CN" sz="2400" dirty="0">
                <a:latin typeface="微软雅黑" panose="020B0503020204020204" charset="-122"/>
                <a:ea typeface="微软雅黑" panose="020B0503020204020204" charset="-122"/>
              </a:rPr>
              <a:t>C.</a:t>
            </a:r>
            <a:r>
              <a:rPr lang="zh-CN" altLang="en-US" sz="2400" dirty="0">
                <a:latin typeface="微软雅黑" panose="020B0503020204020204" charset="-122"/>
                <a:ea typeface="微软雅黑" panose="020B0503020204020204" charset="-122"/>
              </a:rPr>
              <a:t>组成细胞膜的脂质中，磷脂最丰富</a:t>
            </a:r>
            <a:endParaRPr lang="zh-CN" altLang="en-US" sz="2400" dirty="0">
              <a:latin typeface="微软雅黑" panose="020B0503020204020204" charset="-122"/>
              <a:ea typeface="微软雅黑" panose="020B0503020204020204" charset="-122"/>
            </a:endParaRPr>
          </a:p>
          <a:p>
            <a:pPr>
              <a:spcBef>
                <a:spcPct val="50000"/>
              </a:spcBef>
            </a:pPr>
            <a:r>
              <a:rPr lang="en-US" altLang="zh-CN" sz="2400" dirty="0">
                <a:latin typeface="微软雅黑" panose="020B0503020204020204" charset="-122"/>
                <a:ea typeface="微软雅黑" panose="020B0503020204020204" charset="-122"/>
              </a:rPr>
              <a:t>D.</a:t>
            </a:r>
            <a:r>
              <a:rPr lang="zh-CN" altLang="en-US" sz="2400" dirty="0">
                <a:latin typeface="微软雅黑" panose="020B0503020204020204" charset="-122"/>
                <a:ea typeface="微软雅黑" panose="020B0503020204020204" charset="-122"/>
              </a:rPr>
              <a:t>癌细胞的恶性增殖和转移与癌细胞膜成分的改变有关</a:t>
            </a:r>
            <a:endParaRPr lang="zh-CN" altLang="en-US" sz="2400" dirty="0">
              <a:latin typeface="微软雅黑" panose="020B0503020204020204" charset="-122"/>
              <a:ea typeface="微软雅黑" panose="020B0503020204020204" charset="-122"/>
            </a:endParaRPr>
          </a:p>
        </p:txBody>
      </p:sp>
      <p:pic>
        <p:nvPicPr>
          <p:cNvPr id="30724" name="Picture 4" descr="a1"/>
          <p:cNvPicPr>
            <a:picLocks noChangeAspect="1"/>
          </p:cNvPicPr>
          <p:nvPr/>
        </p:nvPicPr>
        <p:blipFill>
          <a:blip r:embed="rId1"/>
          <a:stretch>
            <a:fillRect/>
          </a:stretch>
        </p:blipFill>
        <p:spPr>
          <a:xfrm>
            <a:off x="4503738" y="2544883"/>
            <a:ext cx="762000" cy="762000"/>
          </a:xfrm>
          <a:prstGeom prst="rect">
            <a:avLst/>
          </a:prstGeom>
          <a:noFill/>
          <a:ln w="9525">
            <a:noFill/>
          </a:ln>
        </p:spPr>
      </p:pic>
      <p:pic>
        <p:nvPicPr>
          <p:cNvPr id="3" name="Picture 4" descr="a1"/>
          <p:cNvPicPr>
            <a:picLocks noChangeAspect="1"/>
          </p:cNvPicPr>
          <p:nvPr/>
        </p:nvPicPr>
        <p:blipFill>
          <a:blip r:embed="rId1"/>
          <a:stretch>
            <a:fillRect/>
          </a:stretch>
        </p:blipFill>
        <p:spPr>
          <a:xfrm>
            <a:off x="317500" y="4430404"/>
            <a:ext cx="762000" cy="762000"/>
          </a:xfrm>
          <a:prstGeom prst="rect">
            <a:avLst/>
          </a:prstGeom>
          <a:noFill/>
          <a:ln w="9525">
            <a:noFill/>
          </a:ln>
        </p:spPr>
      </p:pic>
      <p:sp>
        <p:nvSpPr>
          <p:cNvPr id="8" name="矩形 7"/>
          <p:cNvSpPr/>
          <p:nvPr/>
        </p:nvSpPr>
        <p:spPr>
          <a:xfrm flipV="1">
            <a:off x="4724400" y="1032705"/>
            <a:ext cx="2455545" cy="1327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4043045" y="1010480"/>
            <a:ext cx="38182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矩形 22"/>
          <p:cNvSpPr/>
          <p:nvPr/>
        </p:nvSpPr>
        <p:spPr>
          <a:xfrm>
            <a:off x="5018656" y="326606"/>
            <a:ext cx="1826142" cy="584775"/>
          </a:xfrm>
          <a:prstGeom prst="rect">
            <a:avLst/>
          </a:prstGeom>
          <a:noFill/>
          <a:ln w="9525">
            <a:noFill/>
          </a:ln>
        </p:spPr>
        <p:txBody>
          <a:bodyPr wrap="none">
            <a:spAutoFit/>
          </a:bodyPr>
          <a:lstStyle/>
          <a:p>
            <a:pPr algn="ctr"/>
            <a:r>
              <a:rPr lang="zh-CN" altLang="en-US" sz="3200" b="1" noProof="1" smtClean="0">
                <a:cs typeface="+mn-ea"/>
                <a:sym typeface="+mn-lt"/>
              </a:rPr>
              <a:t>课堂检测</a:t>
            </a:r>
            <a:endParaRPr lang="zh-CN" altLang="en-US" sz="3200" b="1" noProof="1">
              <a:cs typeface="+mn-ea"/>
              <a:sym typeface="+mn-lt"/>
            </a:endParaRPr>
          </a:p>
        </p:txBody>
      </p:sp>
      <p:sp>
        <p:nvSpPr>
          <p:cNvPr id="2" name="矩形 1"/>
          <p:cNvSpPr/>
          <p:nvPr/>
        </p:nvSpPr>
        <p:spPr>
          <a:xfrm>
            <a:off x="10438765" y="614997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slide(fromBottom)">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矩形 2"/>
          <p:cNvSpPr/>
          <p:nvPr/>
        </p:nvSpPr>
        <p:spPr>
          <a:xfrm>
            <a:off x="615950" y="867206"/>
            <a:ext cx="10418763" cy="1200329"/>
          </a:xfrm>
          <a:prstGeom prst="rect">
            <a:avLst/>
          </a:prstGeom>
          <a:noFill/>
          <a:ln w="9525">
            <a:noFill/>
          </a:ln>
        </p:spPr>
        <p:txBody>
          <a:bodyPr wrap="square" anchor="t">
            <a:spAutoFit/>
          </a:bodyPr>
          <a:lstStyle/>
          <a:p>
            <a:pPr>
              <a:lnSpc>
                <a:spcPct val="150000"/>
              </a:lnSpc>
              <a:spcBef>
                <a:spcPct val="50000"/>
              </a:spcBef>
            </a:pPr>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经研究发现细胞膜上蛋白质的种类与细胞膜吸收离子的种类有下图关系，能据图得出的是</a:t>
            </a:r>
            <a:r>
              <a:rPr lang="zh-CN" altLang="en-US" sz="2400" dirty="0">
                <a:latin typeface="微软雅黑" panose="020B0503020204020204" charset="-122"/>
                <a:ea typeface="微软雅黑" panose="020B0503020204020204" charset="-122"/>
                <a:sym typeface="Wingdings" panose="05000000000000000000" pitchFamily="2" charset="2"/>
              </a:rPr>
              <a:t>（         ）</a:t>
            </a:r>
            <a:endParaRPr lang="zh-CN" altLang="en-US" sz="2400" dirty="0">
              <a:latin typeface="微软雅黑" panose="020B0503020204020204" charset="-122"/>
              <a:ea typeface="微软雅黑" panose="020B0503020204020204" charset="-122"/>
            </a:endParaRPr>
          </a:p>
        </p:txBody>
      </p:sp>
      <p:grpSp>
        <p:nvGrpSpPr>
          <p:cNvPr id="61444" name="组合 97290"/>
          <p:cNvGrpSpPr/>
          <p:nvPr/>
        </p:nvGrpSpPr>
        <p:grpSpPr>
          <a:xfrm>
            <a:off x="4503793" y="1794452"/>
            <a:ext cx="4053254" cy="2235200"/>
            <a:chOff x="1248" y="960"/>
            <a:chExt cx="2844" cy="1657"/>
          </a:xfrm>
        </p:grpSpPr>
        <p:pic>
          <p:nvPicPr>
            <p:cNvPr id="61445" name="Picture 4"/>
            <p:cNvPicPr>
              <a:picLocks noChangeAspect="1"/>
            </p:cNvPicPr>
            <p:nvPr/>
          </p:nvPicPr>
          <p:blipFill>
            <a:blip r:embed="rId1"/>
            <a:stretch>
              <a:fillRect/>
            </a:stretch>
          </p:blipFill>
          <p:spPr>
            <a:xfrm>
              <a:off x="1248" y="960"/>
              <a:ext cx="2844" cy="1657"/>
            </a:xfrm>
            <a:prstGeom prst="rect">
              <a:avLst/>
            </a:prstGeom>
            <a:noFill/>
            <a:ln w="9525">
              <a:noFill/>
            </a:ln>
          </p:spPr>
        </p:pic>
        <p:pic>
          <p:nvPicPr>
            <p:cNvPr id="61446" name="Picture 2"/>
            <p:cNvPicPr>
              <a:picLocks noChangeAspect="1"/>
            </p:cNvPicPr>
            <p:nvPr/>
          </p:nvPicPr>
          <p:blipFill>
            <a:blip r:embed="rId2"/>
            <a:srcRect l="16216" t="25037" r="11620" b="22148"/>
            <a:stretch>
              <a:fillRect/>
            </a:stretch>
          </p:blipFill>
          <p:spPr>
            <a:xfrm>
              <a:off x="1584" y="1460"/>
              <a:ext cx="2173" cy="843"/>
            </a:xfrm>
            <a:prstGeom prst="rect">
              <a:avLst/>
            </a:prstGeom>
            <a:solidFill>
              <a:srgbClr val="000000"/>
            </a:solidFill>
            <a:ln w="9525">
              <a:noFill/>
            </a:ln>
          </p:spPr>
        </p:pic>
      </p:grpSp>
      <p:sp>
        <p:nvSpPr>
          <p:cNvPr id="61447" name="文本框 97288"/>
          <p:cNvSpPr txBox="1"/>
          <p:nvPr/>
        </p:nvSpPr>
        <p:spPr>
          <a:xfrm>
            <a:off x="527050" y="4205718"/>
            <a:ext cx="10750550" cy="1384995"/>
          </a:xfrm>
          <a:prstGeom prst="rect">
            <a:avLst/>
          </a:prstGeom>
          <a:noFill/>
          <a:ln w="9525">
            <a:noFill/>
          </a:ln>
        </p:spPr>
        <p:txBody>
          <a:bodyPr wrap="square" anchor="t">
            <a:spAutoFit/>
          </a:bodyPr>
          <a:lstStyle/>
          <a:p>
            <a:pPr>
              <a:lnSpc>
                <a:spcPct val="150000"/>
              </a:lnSpc>
              <a:spcBef>
                <a:spcPct val="50000"/>
              </a:spcBef>
            </a:pPr>
            <a:r>
              <a:rPr lang="en-US" altLang="zh-CN" sz="2400" dirty="0">
                <a:latin typeface="微软雅黑" panose="020B0503020204020204" charset="-122"/>
                <a:ea typeface="微软雅黑" panose="020B0503020204020204" charset="-122"/>
              </a:rPr>
              <a:t>A.</a:t>
            </a:r>
            <a:r>
              <a:rPr lang="zh-CN" altLang="en-US" sz="2400" dirty="0">
                <a:latin typeface="微软雅黑" panose="020B0503020204020204" charset="-122"/>
                <a:ea typeface="微软雅黑" panose="020B0503020204020204" charset="-122"/>
              </a:rPr>
              <a:t>细胞膜主要由脂质和蛋白质组成    </a:t>
            </a:r>
            <a:r>
              <a:rPr lang="zh-CN" altLang="en-US" sz="2400" dirty="0" smtClean="0">
                <a:latin typeface="微软雅黑" panose="020B0503020204020204" charset="-122"/>
                <a:ea typeface="微软雅黑" panose="020B0503020204020204" charset="-122"/>
              </a:rPr>
              <a:t>    </a:t>
            </a:r>
            <a:r>
              <a:rPr lang="en-US" altLang="zh-CN" sz="2400" dirty="0" smtClean="0">
                <a:latin typeface="微软雅黑" panose="020B0503020204020204" charset="-122"/>
                <a:ea typeface="微软雅黑" panose="020B0503020204020204" charset="-122"/>
              </a:rPr>
              <a:t>B.</a:t>
            </a:r>
            <a:r>
              <a:rPr lang="zh-CN" altLang="en-US" sz="2400" dirty="0">
                <a:latin typeface="微软雅黑" panose="020B0503020204020204" charset="-122"/>
                <a:ea typeface="微软雅黑" panose="020B0503020204020204" charset="-122"/>
              </a:rPr>
              <a:t>功能复杂的细胞，其蛋白质的种类多</a:t>
            </a:r>
            <a:endParaRPr lang="zh-CN" altLang="en-US" sz="2400" dirty="0">
              <a:latin typeface="微软雅黑" panose="020B0503020204020204" charset="-122"/>
              <a:ea typeface="微软雅黑" panose="020B0503020204020204" charset="-122"/>
            </a:endParaRPr>
          </a:p>
          <a:p>
            <a:pPr>
              <a:lnSpc>
                <a:spcPct val="150000"/>
              </a:lnSpc>
              <a:spcBef>
                <a:spcPct val="50000"/>
              </a:spcBef>
            </a:pPr>
            <a:r>
              <a:rPr lang="en-US" altLang="zh-CN" sz="2400" dirty="0">
                <a:latin typeface="微软雅黑" panose="020B0503020204020204" charset="-122"/>
                <a:ea typeface="微软雅黑" panose="020B0503020204020204" charset="-122"/>
              </a:rPr>
              <a:t>C.</a:t>
            </a:r>
            <a:r>
              <a:rPr lang="zh-CN" altLang="en-US" sz="2400" dirty="0">
                <a:latin typeface="微软雅黑" panose="020B0503020204020204" charset="-122"/>
                <a:ea typeface="微软雅黑" panose="020B0503020204020204" charset="-122"/>
              </a:rPr>
              <a:t>细胞膜上有糖蛋白                             </a:t>
            </a:r>
            <a:r>
              <a:rPr lang="en-US" altLang="zh-CN" sz="2400" dirty="0">
                <a:latin typeface="微软雅黑" panose="020B0503020204020204" charset="-122"/>
                <a:ea typeface="微软雅黑" panose="020B0503020204020204" charset="-122"/>
              </a:rPr>
              <a:t>D.</a:t>
            </a:r>
            <a:r>
              <a:rPr lang="zh-CN" altLang="en-US" sz="2400" dirty="0">
                <a:latin typeface="微软雅黑" panose="020B0503020204020204" charset="-122"/>
                <a:ea typeface="微软雅黑" panose="020B0503020204020204" charset="-122"/>
              </a:rPr>
              <a:t>细胞吸收离子的多少与细胞种类无关</a:t>
            </a:r>
            <a:endParaRPr lang="zh-CN" altLang="en-US" sz="2400" dirty="0">
              <a:latin typeface="微软雅黑" panose="020B0503020204020204" charset="-122"/>
              <a:ea typeface="微软雅黑" panose="020B0503020204020204" charset="-122"/>
            </a:endParaRPr>
          </a:p>
        </p:txBody>
      </p:sp>
      <p:pic>
        <p:nvPicPr>
          <p:cNvPr id="4" name="Picture 4" descr="a1"/>
          <p:cNvPicPr>
            <a:picLocks noChangeAspect="1"/>
          </p:cNvPicPr>
          <p:nvPr/>
        </p:nvPicPr>
        <p:blipFill>
          <a:blip r:embed="rId3"/>
          <a:stretch>
            <a:fillRect/>
          </a:stretch>
        </p:blipFill>
        <p:spPr>
          <a:xfrm>
            <a:off x="5521325" y="4239893"/>
            <a:ext cx="762000" cy="762000"/>
          </a:xfrm>
          <a:prstGeom prst="rect">
            <a:avLst/>
          </a:prstGeom>
          <a:noFill/>
          <a:ln w="9525">
            <a:noFill/>
          </a:ln>
        </p:spPr>
      </p:pic>
      <p:sp>
        <p:nvSpPr>
          <p:cNvPr id="2" name="矩形 1"/>
          <p:cNvSpPr/>
          <p:nvPr/>
        </p:nvSpPr>
        <p:spPr>
          <a:xfrm>
            <a:off x="10276205" y="620903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文本框 13"/>
          <p:cNvSpPr txBox="1"/>
          <p:nvPr/>
        </p:nvSpPr>
        <p:spPr>
          <a:xfrm>
            <a:off x="844795" y="1320190"/>
            <a:ext cx="10409360" cy="3856037"/>
          </a:xfrm>
          <a:prstGeom prst="rect">
            <a:avLst/>
          </a:prstGeom>
          <a:noFill/>
          <a:ln w="9525">
            <a:noFill/>
          </a:ln>
        </p:spPr>
        <p:txBody>
          <a:bodyPr wrap="square" anchor="t">
            <a:spAutoFit/>
          </a:bodyPr>
          <a:lstStyle/>
          <a:p>
            <a:pPr>
              <a:lnSpc>
                <a:spcPct val="150000"/>
              </a:lnSpc>
            </a:pPr>
            <a:r>
              <a:rPr lang="en-US" altLang="zh-CN" sz="2400" dirty="0">
                <a:solidFill>
                  <a:srgbClr val="000000"/>
                </a:solidFill>
                <a:latin typeface="微软雅黑" panose="020B0503020204020204" charset="-122"/>
                <a:ea typeface="微软雅黑" panose="020B0503020204020204" charset="-122"/>
                <a:sym typeface="微软雅黑" panose="020B0503020204020204" charset="-122"/>
              </a:rPr>
              <a:t>4.</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如图为细胞膜结构模型示意图，①～③表示构成细胞膜的物质，下列叙述错误的是（　     　）</a:t>
            </a:r>
            <a:endParaRPr lang="en-US" altLang="zh-CN" sz="2400" dirty="0">
              <a:latin typeface="微软雅黑" panose="020B0503020204020204" charset="-122"/>
              <a:ea typeface="微软雅黑" panose="020B0503020204020204" charset="-122"/>
            </a:endParaRPr>
          </a:p>
          <a:p>
            <a:pPr>
              <a:lnSpc>
                <a:spcPct val="180000"/>
              </a:lnSpc>
            </a:pPr>
            <a:r>
              <a:rPr lang="en-US" altLang="zh-CN" sz="2400" dirty="0">
                <a:solidFill>
                  <a:srgbClr val="000000"/>
                </a:solidFill>
                <a:latin typeface="微软雅黑" panose="020B0503020204020204" charset="-122"/>
                <a:ea typeface="微软雅黑" panose="020B0503020204020204" charset="-122"/>
                <a:sym typeface="微软雅黑" panose="020B0503020204020204" charset="-122"/>
              </a:rPr>
              <a:t>A</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．①是糖蛋白 </a:t>
            </a:r>
            <a:endParaRPr lang="zh-CN" altLang="en-US" sz="2400" dirty="0">
              <a:latin typeface="微软雅黑" panose="020B0503020204020204" charset="-122"/>
              <a:ea typeface="微软雅黑" panose="020B0503020204020204" charset="-122"/>
            </a:endParaRPr>
          </a:p>
          <a:p>
            <a:pPr>
              <a:lnSpc>
                <a:spcPct val="180000"/>
              </a:lnSpc>
            </a:pPr>
            <a:r>
              <a:rPr lang="en-US" altLang="zh-CN" sz="2400" dirty="0">
                <a:solidFill>
                  <a:srgbClr val="000000"/>
                </a:solidFill>
                <a:latin typeface="微软雅黑" panose="020B0503020204020204" charset="-122"/>
                <a:ea typeface="微软雅黑" panose="020B0503020204020204" charset="-122"/>
                <a:sym typeface="微软雅黑" panose="020B0503020204020204" charset="-122"/>
              </a:rPr>
              <a:t>B</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．③是磷脂双分子层 </a:t>
            </a:r>
            <a:endParaRPr lang="zh-CN" altLang="en-US" sz="2400" dirty="0">
              <a:latin typeface="微软雅黑" panose="020B0503020204020204" charset="-122"/>
              <a:ea typeface="微软雅黑" panose="020B0503020204020204" charset="-122"/>
            </a:endParaRPr>
          </a:p>
          <a:p>
            <a:pPr>
              <a:lnSpc>
                <a:spcPct val="180000"/>
              </a:lnSpc>
            </a:pPr>
            <a:r>
              <a:rPr lang="en-US" altLang="zh-CN" sz="2400" dirty="0">
                <a:solidFill>
                  <a:srgbClr val="000000"/>
                </a:solidFill>
                <a:latin typeface="微软雅黑" panose="020B0503020204020204" charset="-122"/>
                <a:ea typeface="微软雅黑" panose="020B0503020204020204" charset="-122"/>
                <a:sym typeface="微软雅黑" panose="020B0503020204020204" charset="-122"/>
              </a:rPr>
              <a:t>C</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．细胞膜结构中只有③具有流动性 </a:t>
            </a:r>
            <a:endParaRPr lang="zh-CN" altLang="en-US" sz="2400" dirty="0">
              <a:latin typeface="微软雅黑" panose="020B0503020204020204" charset="-122"/>
              <a:ea typeface="微软雅黑" panose="020B0503020204020204" charset="-122"/>
            </a:endParaRPr>
          </a:p>
          <a:p>
            <a:pPr>
              <a:lnSpc>
                <a:spcPct val="180000"/>
              </a:lnSpc>
            </a:pPr>
            <a:r>
              <a:rPr lang="en-US" altLang="zh-CN" sz="2400" dirty="0">
                <a:solidFill>
                  <a:srgbClr val="000000"/>
                </a:solidFill>
                <a:latin typeface="微软雅黑" panose="020B0503020204020204" charset="-122"/>
                <a:ea typeface="微软雅黑" panose="020B0503020204020204" charset="-122"/>
                <a:sym typeface="微软雅黑" panose="020B0503020204020204" charset="-122"/>
              </a:rPr>
              <a:t>D</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．细胞膜的功能主要与①②的种类和数量有关</a:t>
            </a:r>
            <a:endParaRPr lang="zh-CN" altLang="en-US" dirty="0">
              <a:latin typeface="微软雅黑" panose="020B0503020204020204" charset="-122"/>
              <a:ea typeface="微软雅黑" panose="020B0503020204020204" charset="-122"/>
            </a:endParaRPr>
          </a:p>
        </p:txBody>
      </p:sp>
      <p:grpSp>
        <p:nvGrpSpPr>
          <p:cNvPr id="62468" name="组合 11"/>
          <p:cNvGrpSpPr/>
          <p:nvPr/>
        </p:nvGrpSpPr>
        <p:grpSpPr>
          <a:xfrm>
            <a:off x="6959600" y="2079626"/>
            <a:ext cx="3925277" cy="2414708"/>
            <a:chOff x="9541" y="3535"/>
            <a:chExt cx="7051" cy="4247"/>
          </a:xfrm>
        </p:grpSpPr>
        <p:pic>
          <p:nvPicPr>
            <p:cNvPr id="62469" name="图片 99330" descr="细胞膜3"/>
            <p:cNvPicPr>
              <a:picLocks noChangeAspect="1"/>
            </p:cNvPicPr>
            <p:nvPr/>
          </p:nvPicPr>
          <p:blipFill rotWithShape="1">
            <a:blip r:embed="rId1"/>
            <a:srcRect l="1" r="18796" b="13870"/>
            <a:stretch>
              <a:fillRect/>
            </a:stretch>
          </p:blipFill>
          <p:spPr>
            <a:xfrm>
              <a:off x="9541" y="3535"/>
              <a:ext cx="6694" cy="4247"/>
            </a:xfrm>
            <a:prstGeom prst="rect">
              <a:avLst/>
            </a:prstGeom>
            <a:solidFill>
              <a:srgbClr val="FFFFFF"/>
            </a:solidFill>
            <a:ln w="9525">
              <a:noFill/>
            </a:ln>
          </p:spPr>
        </p:pic>
        <p:grpSp>
          <p:nvGrpSpPr>
            <p:cNvPr id="8" name="组合 7"/>
            <p:cNvGrpSpPr/>
            <p:nvPr/>
          </p:nvGrpSpPr>
          <p:grpSpPr>
            <a:xfrm>
              <a:off x="9541" y="3856"/>
              <a:ext cx="7051" cy="3765"/>
              <a:chOff x="9541" y="3856"/>
              <a:chExt cx="7051" cy="3765"/>
            </a:xfrm>
          </p:grpSpPr>
          <p:sp>
            <p:nvSpPr>
              <p:cNvPr id="165" name=" 165"/>
              <p:cNvSpPr/>
              <p:nvPr/>
            </p:nvSpPr>
            <p:spPr>
              <a:xfrm>
                <a:off x="10851" y="3856"/>
                <a:ext cx="746" cy="4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strike="noStrike" noProof="1">
                    <a:solidFill>
                      <a:schemeClr val="tx1"/>
                    </a:solidFill>
                    <a:latin typeface="Calibri" panose="020F0502020204030204" charset="0"/>
                  </a:rPr>
                  <a:t>①</a:t>
                </a:r>
                <a:endParaRPr lang="zh-CN" altLang="en-US" sz="2800" b="1" strike="noStrike" noProof="1">
                  <a:solidFill>
                    <a:schemeClr val="tx1"/>
                  </a:solidFill>
                  <a:latin typeface="Calibri" panose="020F0502020204030204" charset="0"/>
                </a:endParaRPr>
              </a:p>
            </p:txBody>
          </p:sp>
          <p:sp>
            <p:nvSpPr>
              <p:cNvPr id="2" name=" 6"/>
              <p:cNvSpPr/>
              <p:nvPr/>
            </p:nvSpPr>
            <p:spPr>
              <a:xfrm>
                <a:off x="15627" y="6475"/>
                <a:ext cx="965" cy="6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r>
                  <a:rPr lang="zh-CN" altLang="en-US" sz="2800" b="1" strike="noStrike" noProof="1">
                    <a:solidFill>
                      <a:schemeClr val="tx1"/>
                    </a:solidFill>
                    <a:latin typeface="Calibri" panose="020F0502020204030204" charset="0"/>
                  </a:rPr>
                  <a:t>③</a:t>
                </a:r>
                <a:endParaRPr lang="zh-CN" altLang="en-US" sz="2800" b="1" strike="noStrike" noProof="1">
                  <a:solidFill>
                    <a:schemeClr val="tx1"/>
                  </a:solidFill>
                  <a:latin typeface="Calibri" panose="020F0502020204030204" charset="0"/>
                </a:endParaRPr>
              </a:p>
            </p:txBody>
          </p:sp>
          <p:sp>
            <p:nvSpPr>
              <p:cNvPr id="7" name=" 7"/>
              <p:cNvSpPr/>
              <p:nvPr/>
            </p:nvSpPr>
            <p:spPr>
              <a:xfrm>
                <a:off x="9541" y="7117"/>
                <a:ext cx="1248" cy="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strike="noStrike" noProof="1">
                    <a:solidFill>
                      <a:schemeClr val="tx1"/>
                    </a:solidFill>
                    <a:latin typeface="Calibri" panose="020F0502020204030204" charset="0"/>
                  </a:rPr>
                  <a:t>②</a:t>
                </a:r>
                <a:endParaRPr lang="zh-CN" altLang="en-US" sz="2800" b="1" strike="noStrike" noProof="1">
                  <a:solidFill>
                    <a:schemeClr val="tx1"/>
                  </a:solidFill>
                  <a:latin typeface="Calibri" panose="020F0502020204030204" charset="0"/>
                </a:endParaRPr>
              </a:p>
            </p:txBody>
          </p:sp>
        </p:grpSp>
      </p:grpSp>
      <p:pic>
        <p:nvPicPr>
          <p:cNvPr id="3" name="Picture 4" descr="a1"/>
          <p:cNvPicPr>
            <a:picLocks noChangeAspect="1"/>
          </p:cNvPicPr>
          <p:nvPr/>
        </p:nvPicPr>
        <p:blipFill>
          <a:blip r:embed="rId2"/>
          <a:stretch>
            <a:fillRect/>
          </a:stretch>
        </p:blipFill>
        <p:spPr>
          <a:xfrm>
            <a:off x="666506" y="3751215"/>
            <a:ext cx="762000" cy="762000"/>
          </a:xfrm>
          <a:prstGeom prst="rect">
            <a:avLst/>
          </a:prstGeom>
          <a:noFill/>
          <a:ln w="9525">
            <a:noFill/>
          </a:ln>
        </p:spPr>
      </p:pic>
      <p:sp>
        <p:nvSpPr>
          <p:cNvPr id="4" name="矩形 3"/>
          <p:cNvSpPr/>
          <p:nvPr/>
        </p:nvSpPr>
        <p:spPr>
          <a:xfrm>
            <a:off x="10347960" y="619252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6"/>
          <p:cNvSpPr txBox="1"/>
          <p:nvPr>
            <p:custDataLst>
              <p:tags r:id="rId1"/>
            </p:custDataLst>
          </p:nvPr>
        </p:nvSpPr>
        <p:spPr>
          <a:xfrm>
            <a:off x="658516" y="1543536"/>
            <a:ext cx="10159301" cy="1117057"/>
          </a:xfrm>
          <a:prstGeom prst="rect">
            <a:avLst/>
          </a:prstGeom>
          <a:noFill/>
          <a:ln w="3175">
            <a:noFill/>
          </a:ln>
        </p:spPr>
        <p:txBody>
          <a:bodyPr wrap="square" lIns="90170" tIns="46990" rIns="90170" bIns="46990" anchor="t"/>
          <a:lstStyle/>
          <a:p>
            <a:pPr algn="just">
              <a:lnSpc>
                <a:spcPct val="130000"/>
              </a:lnSpc>
              <a:spcAft>
                <a:spcPts val="725"/>
              </a:spcAft>
            </a:pPr>
            <a:r>
              <a:rPr lang="zh-CN" altLang="en-US" sz="2400" baseline="0" dirty="0">
                <a:solidFill>
                  <a:srgbClr val="262626"/>
                </a:solidFill>
                <a:latin typeface="Arial" panose="020B0604020202020204" pitchFamily="34" charset="0"/>
                <a:ea typeface="微软雅黑" panose="020B0503020204020204" charset="-122"/>
              </a:rPr>
              <a:t>鉴别动物是否死亡常用台盼蓝染液。用它染色时，死细胞会被染成蓝色，而活细胞不会着色</a:t>
            </a:r>
            <a:r>
              <a:rPr lang="zh-CN" altLang="en-US" sz="2400" baseline="0" dirty="0" smtClean="0">
                <a:solidFill>
                  <a:srgbClr val="262626"/>
                </a:solidFill>
                <a:latin typeface="Arial" panose="020B0604020202020204" pitchFamily="34" charset="0"/>
                <a:ea typeface="微软雅黑" panose="020B0503020204020204" charset="-122"/>
              </a:rPr>
              <a:t>。</a:t>
            </a:r>
            <a:endParaRPr lang="zh-CN" altLang="en-US" sz="2400" baseline="0" dirty="0">
              <a:solidFill>
                <a:srgbClr val="262626"/>
              </a:solidFill>
              <a:latin typeface="Arial" panose="020B0604020202020204" pitchFamily="34" charset="0"/>
              <a:ea typeface="微软雅黑" panose="020B0503020204020204" charset="-122"/>
            </a:endParaRPr>
          </a:p>
        </p:txBody>
      </p:sp>
      <p:grpSp>
        <p:nvGrpSpPr>
          <p:cNvPr id="28674" name="组合 22"/>
          <p:cNvGrpSpPr/>
          <p:nvPr/>
        </p:nvGrpSpPr>
        <p:grpSpPr>
          <a:xfrm>
            <a:off x="47625" y="-12700"/>
            <a:ext cx="2484438" cy="1366838"/>
            <a:chOff x="237300" y="-25500"/>
            <a:chExt cx="1863072" cy="1026106"/>
          </a:xfrm>
        </p:grpSpPr>
        <p:sp>
          <p:nvSpPr>
            <p:cNvPr id="4" name="五边形 3"/>
            <p:cNvSpPr/>
            <p:nvPr/>
          </p:nvSpPr>
          <p:spPr>
            <a:xfrm rot="21119712">
              <a:off x="237300" y="432136"/>
              <a:ext cx="1863072" cy="568470"/>
            </a:xfrm>
            <a:prstGeom prst="homePlate">
              <a:avLst/>
            </a:prstGeom>
            <a:solidFill>
              <a:srgbClr val="1F497D">
                <a:lumMod val="60000"/>
                <a:lumOff val="40000"/>
              </a:srgbClr>
            </a:soli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ysClr val="window" lastClr="FFFFFF"/>
                  </a:solidFill>
                  <a:effectLst/>
                  <a:uLnTx/>
                  <a:uFillTx/>
                  <a:latin typeface="黑体" panose="02010609060101010101" charset="-122"/>
                  <a:ea typeface="黑体" panose="02010609060101010101" charset="-122"/>
                  <a:cs typeface="+mn-ea"/>
                </a:rPr>
                <a:t>问题探讨</a:t>
              </a:r>
              <a:endParaRPr kumimoji="0" lang="zh-CN" altLang="en-US" sz="3200" b="1" i="0" u="none" strike="noStrike" kern="1200" cap="none" spc="0" normalizeH="0" baseline="0" noProof="0" dirty="0">
                <a:ln>
                  <a:noFill/>
                </a:ln>
                <a:solidFill>
                  <a:sysClr val="window" lastClr="FFFFFF"/>
                </a:solidFill>
                <a:effectLst/>
                <a:uLnTx/>
                <a:uFillTx/>
                <a:latin typeface="黑体" panose="02010609060101010101" charset="-122"/>
                <a:ea typeface="黑体" panose="02010609060101010101" charset="-122"/>
                <a:cs typeface="+mn-ea"/>
              </a:endParaRPr>
            </a:p>
          </p:txBody>
        </p:sp>
        <p:grpSp>
          <p:nvGrpSpPr>
            <p:cNvPr id="28676" name="组合 8"/>
            <p:cNvGrpSpPr/>
            <p:nvPr/>
          </p:nvGrpSpPr>
          <p:grpSpPr>
            <a:xfrm>
              <a:off x="394837" y="-25500"/>
              <a:ext cx="1003725" cy="581142"/>
              <a:chOff x="6753966" y="768401"/>
              <a:chExt cx="2026023" cy="962372"/>
            </a:xfrm>
          </p:grpSpPr>
          <p:sp>
            <p:nvSpPr>
              <p:cNvPr id="9" name="任意多边形 8"/>
              <p:cNvSpPr/>
              <p:nvPr/>
            </p:nvSpPr>
            <p:spPr>
              <a:xfrm>
                <a:off x="6753167" y="916417"/>
                <a:ext cx="2025688" cy="815080"/>
              </a:xfrm>
              <a:custGeom>
                <a:avLst/>
                <a:gdLst>
                  <a:gd name="connsiteX0" fmla="*/ 0 w 1779373"/>
                  <a:gd name="connsiteY0" fmla="*/ 568411 h 568411"/>
                  <a:gd name="connsiteX1" fmla="*/ 864973 w 1779373"/>
                  <a:gd name="connsiteY1" fmla="*/ 0 h 568411"/>
                  <a:gd name="connsiteX2" fmla="*/ 1779373 w 1779373"/>
                  <a:gd name="connsiteY2" fmla="*/ 543698 h 568411"/>
                  <a:gd name="connsiteX0-1" fmla="*/ 0 w 1902269"/>
                  <a:gd name="connsiteY0-2" fmla="*/ 711790 h 711790"/>
                  <a:gd name="connsiteX1-3" fmla="*/ 987869 w 1902269"/>
                  <a:gd name="connsiteY1-4" fmla="*/ 0 h 711790"/>
                  <a:gd name="connsiteX2-5" fmla="*/ 1902269 w 1902269"/>
                  <a:gd name="connsiteY2-6" fmla="*/ 543698 h 711790"/>
                  <a:gd name="connsiteX0-7" fmla="*/ 0 w 2025165"/>
                  <a:gd name="connsiteY0-8" fmla="*/ 814204 h 814204"/>
                  <a:gd name="connsiteX1-9" fmla="*/ 1110765 w 2025165"/>
                  <a:gd name="connsiteY1-10" fmla="*/ 0 h 814204"/>
                  <a:gd name="connsiteX2-11" fmla="*/ 2025165 w 2025165"/>
                  <a:gd name="connsiteY2-12" fmla="*/ 543698 h 814204"/>
                </a:gdLst>
                <a:ahLst/>
                <a:cxnLst>
                  <a:cxn ang="0">
                    <a:pos x="connsiteX0-1" y="connsiteY0-2"/>
                  </a:cxn>
                  <a:cxn ang="0">
                    <a:pos x="connsiteX1-3" y="connsiteY1-4"/>
                  </a:cxn>
                  <a:cxn ang="0">
                    <a:pos x="connsiteX2-5" y="connsiteY2-6"/>
                  </a:cxn>
                </a:cxnLst>
                <a:rect l="l" t="t" r="r" b="b"/>
                <a:pathLst>
                  <a:path w="2025165" h="814204">
                    <a:moveTo>
                      <a:pt x="0" y="814204"/>
                    </a:moveTo>
                    <a:lnTo>
                      <a:pt x="1110765" y="0"/>
                    </a:lnTo>
                    <a:lnTo>
                      <a:pt x="2025165" y="543698"/>
                    </a:lnTo>
                  </a:path>
                </a:pathLst>
              </a:custGeom>
              <a:noFill/>
              <a:ln w="25400"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mn-ea"/>
                </a:endParaRPr>
              </a:p>
            </p:txBody>
          </p:sp>
          <p:grpSp>
            <p:nvGrpSpPr>
              <p:cNvPr id="28678" name="组合 12"/>
              <p:cNvGrpSpPr/>
              <p:nvPr/>
            </p:nvGrpSpPr>
            <p:grpSpPr>
              <a:xfrm>
                <a:off x="7725298" y="768401"/>
                <a:ext cx="307751" cy="305014"/>
                <a:chOff x="4357029" y="2619972"/>
                <a:chExt cx="411158" cy="407501"/>
              </a:xfrm>
            </p:grpSpPr>
            <p:sp>
              <p:nvSpPr>
                <p:cNvPr id="19" name="椭圆 18"/>
                <p:cNvSpPr/>
                <p:nvPr/>
              </p:nvSpPr>
              <p:spPr>
                <a:xfrm>
                  <a:off x="4339188" y="2619972"/>
                  <a:ext cx="410927" cy="408687"/>
                </a:xfrm>
                <a:prstGeom prst="ellipse">
                  <a:avLst/>
                </a:prstGeom>
                <a:solidFill>
                  <a:sysClr val="window" lastClr="FFFFFF">
                    <a:lumMod val="85000"/>
                  </a:sysClr>
                </a:soli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mn-ea"/>
                  </a:endParaRPr>
                </a:p>
              </p:txBody>
            </p:sp>
            <p:grpSp>
              <p:nvGrpSpPr>
                <p:cNvPr id="28680" name="组合 14"/>
                <p:cNvGrpSpPr/>
                <p:nvPr/>
              </p:nvGrpSpPr>
              <p:grpSpPr>
                <a:xfrm rot="1267204">
                  <a:off x="4415118" y="2671937"/>
                  <a:ext cx="301040" cy="301040"/>
                  <a:chOff x="3518404" y="1580443"/>
                  <a:chExt cx="1276350" cy="1276350"/>
                </a:xfrm>
              </p:grpSpPr>
              <p:sp>
                <p:nvSpPr>
                  <p:cNvPr id="21" name="椭圆 20"/>
                  <p:cNvSpPr/>
                  <p:nvPr/>
                </p:nvSpPr>
                <p:spPr bwMode="auto">
                  <a:xfrm>
                    <a:off x="3518404" y="1580443"/>
                    <a:ext cx="1276350" cy="1276350"/>
                  </a:xfrm>
                  <a:prstGeom prst="ellipse">
                    <a:avLst/>
                  </a:prstGeom>
                  <a:gradFill flip="none" rotWithShape="1">
                    <a:gsLst>
                      <a:gs pos="0">
                        <a:sysClr val="window" lastClr="FFFFFF">
                          <a:lumMod val="95000"/>
                        </a:sysClr>
                      </a:gs>
                      <a:gs pos="47000">
                        <a:sysClr val="window" lastClr="FFFFFF">
                          <a:lumMod val="65000"/>
                        </a:sysClr>
                      </a:gs>
                      <a:gs pos="82000">
                        <a:sysClr val="windowText" lastClr="000000">
                          <a:lumMod val="50000"/>
                          <a:lumOff val="50000"/>
                        </a:sysClr>
                      </a:gs>
                    </a:gsLst>
                    <a:path path="circle">
                      <a:fillToRect r="100000" b="100000"/>
                    </a:path>
                    <a:tileRect l="-100000" t="-100000"/>
                  </a:gradFill>
                  <a:ln w="6350"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mn-ea"/>
                    </a:endParaRPr>
                  </a:p>
                </p:txBody>
              </p:sp>
              <p:sp>
                <p:nvSpPr>
                  <p:cNvPr id="22" name="椭圆 21"/>
                  <p:cNvSpPr/>
                  <p:nvPr/>
                </p:nvSpPr>
                <p:spPr bwMode="auto">
                  <a:xfrm rot="20122633">
                    <a:off x="3839294" y="2532847"/>
                    <a:ext cx="762233" cy="234757"/>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mn-ea"/>
                    </a:endParaRPr>
                  </a:p>
                </p:txBody>
              </p:sp>
              <p:sp>
                <p:nvSpPr>
                  <p:cNvPr id="27" name="椭圆 26"/>
                  <p:cNvSpPr/>
                  <p:nvPr/>
                </p:nvSpPr>
                <p:spPr bwMode="auto">
                  <a:xfrm rot="912585">
                    <a:off x="3546183" y="1633753"/>
                    <a:ext cx="612513" cy="31301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mn-ea"/>
                    </a:endParaRPr>
                  </a:p>
                </p:txBody>
              </p:sp>
            </p:grpSp>
          </p:grpSp>
        </p:grpSp>
      </p:grpSp>
      <p:sp>
        <p:nvSpPr>
          <p:cNvPr id="28" name="文本框 27"/>
          <p:cNvSpPr txBox="1"/>
          <p:nvPr/>
        </p:nvSpPr>
        <p:spPr>
          <a:xfrm>
            <a:off x="736006" y="2943044"/>
            <a:ext cx="6362218" cy="3101294"/>
          </a:xfrm>
          <a:prstGeom prst="rect">
            <a:avLst/>
          </a:prstGeom>
          <a:solidFill>
            <a:schemeClr val="accent1">
              <a:lumMod val="60000"/>
              <a:lumOff val="40000"/>
            </a:schemeClr>
          </a:solidFill>
          <a:ln w="3175">
            <a:noFill/>
          </a:ln>
        </p:spPr>
        <p:txBody>
          <a:bodyPr wrap="square" lIns="90170" tIns="46990" rIns="90170" bIns="46990" anchor="t"/>
          <a:lstStyle>
            <a:defPPr>
              <a:defRPr lang="zh-CN"/>
            </a:defPPr>
            <a:lvl1pPr algn="just">
              <a:lnSpc>
                <a:spcPct val="130000"/>
              </a:lnSpc>
              <a:spcAft>
                <a:spcPts val="725"/>
              </a:spcAft>
              <a:defRPr sz="2400" baseline="0">
                <a:solidFill>
                  <a:srgbClr val="262626"/>
                </a:solidFill>
              </a:defRPr>
            </a:lvl1pPr>
          </a:lstStyle>
          <a:p>
            <a:endParaRPr lang="en-US" altLang="zh-CN" dirty="0" smtClean="0">
              <a:solidFill>
                <a:schemeClr val="tx1">
                  <a:lumMod val="95000"/>
                  <a:lumOff val="5000"/>
                </a:schemeClr>
              </a:solidFill>
            </a:endParaRPr>
          </a:p>
          <a:p>
            <a:r>
              <a:rPr lang="zh-CN" altLang="en-US" dirty="0" smtClean="0">
                <a:solidFill>
                  <a:schemeClr val="tx1">
                    <a:lumMod val="95000"/>
                    <a:lumOff val="5000"/>
                  </a:schemeClr>
                </a:solidFill>
              </a:rPr>
              <a:t>讨论</a:t>
            </a:r>
            <a:r>
              <a:rPr lang="zh-CN" altLang="en-US" dirty="0">
                <a:solidFill>
                  <a:schemeClr val="tx1">
                    <a:lumMod val="95000"/>
                    <a:lumOff val="5000"/>
                  </a:schemeClr>
                </a:solidFill>
              </a:rPr>
              <a:t>：</a:t>
            </a:r>
            <a:endParaRPr lang="en-US" altLang="zh-CN" dirty="0">
              <a:solidFill>
                <a:schemeClr val="tx1">
                  <a:lumMod val="95000"/>
                  <a:lumOff val="5000"/>
                </a:schemeClr>
              </a:solidFill>
            </a:endParaRPr>
          </a:p>
          <a:p>
            <a:r>
              <a:rPr lang="en-US" altLang="zh-CN" dirty="0">
                <a:solidFill>
                  <a:schemeClr val="tx1">
                    <a:lumMod val="95000"/>
                    <a:lumOff val="5000"/>
                  </a:schemeClr>
                </a:solidFill>
              </a:rPr>
              <a:t>1. </a:t>
            </a:r>
            <a:r>
              <a:rPr lang="zh-CN" altLang="en-US" dirty="0">
                <a:solidFill>
                  <a:schemeClr val="tx1">
                    <a:lumMod val="95000"/>
                    <a:lumOff val="5000"/>
                  </a:schemeClr>
                </a:solidFill>
              </a:rPr>
              <a:t>为什么活细胞不能被染色，而死细胞可以？</a:t>
            </a:r>
            <a:endParaRPr lang="zh-CN" altLang="en-US" dirty="0">
              <a:solidFill>
                <a:schemeClr val="tx1">
                  <a:lumMod val="95000"/>
                  <a:lumOff val="5000"/>
                </a:schemeClr>
              </a:solidFill>
            </a:endParaRPr>
          </a:p>
          <a:p>
            <a:r>
              <a:rPr lang="en-US" altLang="zh-CN" dirty="0">
                <a:solidFill>
                  <a:schemeClr val="tx1">
                    <a:lumMod val="95000"/>
                    <a:lumOff val="5000"/>
                  </a:schemeClr>
                </a:solidFill>
              </a:rPr>
              <a:t>2. </a:t>
            </a:r>
            <a:r>
              <a:rPr lang="zh-CN" altLang="en-US" dirty="0">
                <a:solidFill>
                  <a:schemeClr val="tx1">
                    <a:lumMod val="95000"/>
                    <a:lumOff val="5000"/>
                  </a:schemeClr>
                </a:solidFill>
              </a:rPr>
              <a:t>据此推测，细胞膜作为细胞的边界，应该具有什么功能</a:t>
            </a:r>
            <a:r>
              <a:rPr lang="zh-CN" altLang="en-US" dirty="0" smtClean="0">
                <a:solidFill>
                  <a:schemeClr val="tx1">
                    <a:lumMod val="95000"/>
                    <a:lumOff val="5000"/>
                  </a:schemeClr>
                </a:solidFill>
              </a:rPr>
              <a:t>？</a:t>
            </a:r>
            <a:endParaRPr lang="en-US" altLang="zh-CN" dirty="0" smtClean="0">
              <a:solidFill>
                <a:schemeClr val="tx1">
                  <a:lumMod val="95000"/>
                  <a:lumOff val="5000"/>
                </a:schemeClr>
              </a:solidFill>
            </a:endParaRPr>
          </a:p>
          <a:p>
            <a:endParaRPr lang="zh-CN" altLang="en-US" dirty="0">
              <a:solidFill>
                <a:schemeClr val="tx1">
                  <a:lumMod val="95000"/>
                  <a:lumOff val="5000"/>
                </a:schemeClr>
              </a:solidFill>
            </a:endParaRPr>
          </a:p>
        </p:txBody>
      </p:sp>
      <p:pic>
        <p:nvPicPr>
          <p:cNvPr id="28686" name="图片 3" descr="C0011-1[1]"/>
          <p:cNvPicPr>
            <a:picLocks noChangeAspect="1"/>
          </p:cNvPicPr>
          <p:nvPr/>
        </p:nvPicPr>
        <p:blipFill>
          <a:blip r:embed="rId2"/>
          <a:stretch>
            <a:fillRect/>
          </a:stretch>
        </p:blipFill>
        <p:spPr>
          <a:xfrm>
            <a:off x="7733655" y="2943044"/>
            <a:ext cx="3775663" cy="3101294"/>
          </a:xfrm>
          <a:prstGeom prst="rect">
            <a:avLst/>
          </a:prstGeom>
          <a:noFill/>
          <a:ln w="9525">
            <a:noFill/>
          </a:ln>
        </p:spPr>
      </p:pic>
      <p:sp>
        <p:nvSpPr>
          <p:cNvPr id="28687" name="标题 3073"/>
          <p:cNvSpPr>
            <a:spLocks noGrp="1"/>
          </p:cNvSpPr>
          <p:nvPr>
            <p:ph type="title" idx="4294967295"/>
          </p:nvPr>
        </p:nvSpPr>
        <p:spPr>
          <a:xfrm>
            <a:off x="8425585" y="5620636"/>
            <a:ext cx="3378200" cy="547688"/>
          </a:xfrm>
        </p:spPr>
        <p:txBody>
          <a:bodyPr vert="horz" lIns="101600" tIns="38100" rIns="76200" bIns="38100" anchor="ctr"/>
          <a:lstStyle/>
          <a:p>
            <a:r>
              <a:rPr lang="zh-CN" altLang="zh-CN" sz="2400" dirty="0">
                <a:solidFill>
                  <a:srgbClr val="FF0000"/>
                </a:solidFill>
              </a:rPr>
              <a:t>用台盼蓝染色的细胞</a:t>
            </a:r>
            <a:endParaRPr lang="zh-CN" altLang="zh-CN" sz="2400" dirty="0">
              <a:solidFill>
                <a:srgbClr val="FF0000"/>
              </a:solidFill>
            </a:endParaRPr>
          </a:p>
        </p:txBody>
      </p:sp>
      <p:sp>
        <p:nvSpPr>
          <p:cNvPr id="3" name="矩形 2"/>
          <p:cNvSpPr/>
          <p:nvPr/>
        </p:nvSpPr>
        <p:spPr>
          <a:xfrm>
            <a:off x="10307955" y="624395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8686"/>
                                        </p:tgtEl>
                                        <p:attrNameLst>
                                          <p:attrName>style.visibility</p:attrName>
                                        </p:attrNameLst>
                                      </p:cBhvr>
                                      <p:to>
                                        <p:strVal val="visible"/>
                                      </p:to>
                                    </p:set>
                                    <p:animEffect transition="in" filter="fade">
                                      <p:cBhvr>
                                        <p:cTn id="12" dur="1000"/>
                                        <p:tgtEl>
                                          <p:spTgt spid="28686"/>
                                        </p:tgtEl>
                                      </p:cBhvr>
                                    </p:animEffect>
                                    <p:anim calcmode="lin" valueType="num">
                                      <p:cBhvr>
                                        <p:cTn id="13" dur="1000" fill="hold"/>
                                        <p:tgtEl>
                                          <p:spTgt spid="28686"/>
                                        </p:tgtEl>
                                        <p:attrNameLst>
                                          <p:attrName>ppt_x</p:attrName>
                                        </p:attrNameLst>
                                      </p:cBhvr>
                                      <p:tavLst>
                                        <p:tav tm="0">
                                          <p:val>
                                            <p:strVal val="#ppt_x"/>
                                          </p:val>
                                        </p:tav>
                                        <p:tav tm="100000">
                                          <p:val>
                                            <p:strVal val="#ppt_x"/>
                                          </p:val>
                                        </p:tav>
                                      </p:tavLst>
                                    </p:anim>
                                    <p:anim calcmode="lin" valueType="num">
                                      <p:cBhvr>
                                        <p:cTn id="14" dur="1000" fill="hold"/>
                                        <p:tgtEl>
                                          <p:spTgt spid="2868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8687"/>
                                        </p:tgtEl>
                                        <p:attrNameLst>
                                          <p:attrName>style.visibility</p:attrName>
                                        </p:attrNameLst>
                                      </p:cBhvr>
                                      <p:to>
                                        <p:strVal val="visible"/>
                                      </p:to>
                                    </p:set>
                                    <p:animEffect transition="in" filter="fade">
                                      <p:cBhvr>
                                        <p:cTn id="17" dur="1000"/>
                                        <p:tgtEl>
                                          <p:spTgt spid="28687"/>
                                        </p:tgtEl>
                                      </p:cBhvr>
                                    </p:animEffect>
                                    <p:anim calcmode="lin" valueType="num">
                                      <p:cBhvr>
                                        <p:cTn id="18" dur="1000" fill="hold"/>
                                        <p:tgtEl>
                                          <p:spTgt spid="28687"/>
                                        </p:tgtEl>
                                        <p:attrNameLst>
                                          <p:attrName>ppt_x</p:attrName>
                                        </p:attrNameLst>
                                      </p:cBhvr>
                                      <p:tavLst>
                                        <p:tav tm="0">
                                          <p:val>
                                            <p:strVal val="#ppt_x"/>
                                          </p:val>
                                        </p:tav>
                                        <p:tav tm="100000">
                                          <p:val>
                                            <p:strVal val="#ppt_x"/>
                                          </p:val>
                                        </p:tav>
                                      </p:tavLst>
                                    </p:anim>
                                    <p:anim calcmode="lin" valueType="num">
                                      <p:cBhvr>
                                        <p:cTn id="19" dur="1000" fill="hold"/>
                                        <p:tgtEl>
                                          <p:spTgt spid="286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6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组合 7"/>
          <p:cNvGrpSpPr/>
          <p:nvPr/>
        </p:nvGrpSpPr>
        <p:grpSpPr>
          <a:xfrm>
            <a:off x="-31750" y="-19050"/>
            <a:ext cx="11074400" cy="6896100"/>
            <a:chOff x="-49" y="-31"/>
            <a:chExt cx="17438" cy="10862"/>
          </a:xfrm>
        </p:grpSpPr>
        <p:sp>
          <p:nvSpPr>
            <p:cNvPr id="165" name=" 165"/>
            <p:cNvSpPr/>
            <p:nvPr/>
          </p:nvSpPr>
          <p:spPr>
            <a:xfrm>
              <a:off x="-49" y="-31"/>
              <a:ext cx="8254" cy="108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9699" name="Footer Text"/>
            <p:cNvSpPr txBox="1"/>
            <p:nvPr>
              <p:custDataLst>
                <p:tags r:id="rId1"/>
              </p:custDataLst>
            </p:nvPr>
          </p:nvSpPr>
          <p:spPr>
            <a:xfrm>
              <a:off x="545" y="3732"/>
              <a:ext cx="9578" cy="1097"/>
            </a:xfrm>
            <a:prstGeom prst="rect">
              <a:avLst/>
            </a:prstGeom>
            <a:noFill/>
            <a:ln w="9525">
              <a:noFill/>
            </a:ln>
          </p:spPr>
          <p:txBody>
            <a:bodyPr wrap="none" lIns="90000" tIns="46800" rIns="90000" bIns="46800" anchor="ctr"/>
            <a:lstStyle/>
            <a:p>
              <a:r>
                <a:rPr lang="en-US" altLang="zh-CN" sz="2800" dirty="0">
                  <a:latin typeface="Times New Roman" panose="02020603050405020304" pitchFamily="18" charset="0"/>
                  <a:ea typeface="微软雅黑" panose="020B0503020204020204" charset="-122"/>
                  <a:sym typeface="Arial" panose="020B0604020202020204" pitchFamily="34" charset="0"/>
                </a:rPr>
                <a:t>1.1 </a:t>
              </a:r>
              <a:r>
                <a:rPr lang="zh-CN" altLang="en-US" sz="2800" dirty="0">
                  <a:latin typeface="Times New Roman" panose="02020603050405020304" pitchFamily="18" charset="0"/>
                  <a:ea typeface="微软雅黑" panose="020B0503020204020204" charset="-122"/>
                  <a:sym typeface="Arial" panose="020B0604020202020204" pitchFamily="34" charset="0"/>
                </a:rPr>
                <a:t>将细胞与外界环境分</a:t>
              </a:r>
              <a:r>
                <a:rPr lang="zh-CN" altLang="en-US" sz="2800" dirty="0" smtClean="0">
                  <a:latin typeface="Times New Roman" panose="02020603050405020304" pitchFamily="18" charset="0"/>
                  <a:ea typeface="微软雅黑" panose="020B0503020204020204" charset="-122"/>
                  <a:sym typeface="Arial" panose="020B0604020202020204" pitchFamily="34" charset="0"/>
                </a:rPr>
                <a:t>隔开</a:t>
              </a:r>
              <a:endParaRPr lang="zh-CN" altLang="en-US" sz="4400" dirty="0">
                <a:solidFill>
                  <a:srgbClr val="365A82"/>
                </a:solidFill>
                <a:latin typeface="Times New Roman" panose="02020603050405020304" pitchFamily="18" charset="0"/>
                <a:ea typeface="微软雅黑" panose="020B0503020204020204" charset="-122"/>
                <a:sym typeface="Arial" panose="020B0604020202020204" pitchFamily="34" charset="0"/>
              </a:endParaRPr>
            </a:p>
          </p:txBody>
        </p:sp>
        <p:sp>
          <p:nvSpPr>
            <p:cNvPr id="29700" name="Footer Text"/>
            <p:cNvSpPr txBox="1"/>
            <p:nvPr>
              <p:custDataLst>
                <p:tags r:id="rId2"/>
              </p:custDataLst>
            </p:nvPr>
          </p:nvSpPr>
          <p:spPr>
            <a:xfrm>
              <a:off x="525" y="5326"/>
              <a:ext cx="6925" cy="999"/>
            </a:xfrm>
            <a:prstGeom prst="rect">
              <a:avLst/>
            </a:prstGeom>
            <a:noFill/>
            <a:ln w="9525">
              <a:noFill/>
            </a:ln>
          </p:spPr>
          <p:txBody>
            <a:bodyPr wrap="square" lIns="90000" tIns="46800" rIns="90000" bIns="0" anchor="b"/>
            <a:lstStyle/>
            <a:p>
              <a:r>
                <a:rPr lang="en-US" altLang="zh-CN" sz="2800" dirty="0">
                  <a:latin typeface="Times New Roman" panose="02020603050405020304" pitchFamily="18" charset="0"/>
                  <a:ea typeface="微软雅黑" panose="020B0503020204020204" charset="-122"/>
                  <a:sym typeface="Calibri" panose="020F0502020204030204" charset="0"/>
                </a:rPr>
                <a:t>1.2 </a:t>
              </a:r>
              <a:r>
                <a:rPr lang="zh-CN" altLang="en-US" sz="2800" dirty="0">
                  <a:latin typeface="Times New Roman" panose="02020603050405020304" pitchFamily="18" charset="0"/>
                  <a:ea typeface="微软雅黑" panose="020B0503020204020204" charset="-122"/>
                  <a:sym typeface="Calibri" panose="020F0502020204030204" charset="0"/>
                </a:rPr>
                <a:t>控制物质进出细胞</a:t>
              </a:r>
              <a:endParaRPr lang="zh-CN" altLang="en-US" sz="2800" dirty="0">
                <a:latin typeface="Times New Roman" panose="02020603050405020304" pitchFamily="18" charset="0"/>
                <a:ea typeface="微软雅黑" panose="020B0503020204020204" charset="-122"/>
                <a:sym typeface="Calibri" panose="020F0502020204030204" charset="0"/>
              </a:endParaRPr>
            </a:p>
          </p:txBody>
        </p:sp>
        <p:sp>
          <p:nvSpPr>
            <p:cNvPr id="29701" name="Footer Text"/>
            <p:cNvSpPr txBox="1"/>
            <p:nvPr>
              <p:custDataLst>
                <p:tags r:id="rId3"/>
              </p:custDataLst>
            </p:nvPr>
          </p:nvSpPr>
          <p:spPr>
            <a:xfrm>
              <a:off x="565" y="7053"/>
              <a:ext cx="7900" cy="901"/>
            </a:xfrm>
            <a:prstGeom prst="rect">
              <a:avLst/>
            </a:prstGeom>
            <a:noFill/>
            <a:ln w="9525">
              <a:noFill/>
            </a:ln>
          </p:spPr>
          <p:txBody>
            <a:bodyPr wrap="square" lIns="90000" tIns="46800" rIns="90000" bIns="0" anchor="b"/>
            <a:lstStyle/>
            <a:p>
              <a:r>
                <a:rPr lang="en-US" altLang="zh-CN" sz="2800" dirty="0">
                  <a:latin typeface="Times New Roman" panose="02020603050405020304" pitchFamily="18" charset="0"/>
                  <a:ea typeface="微软雅黑" panose="020B0503020204020204" charset="-122"/>
                  <a:sym typeface="Calibri" panose="020F0502020204030204" charset="0"/>
                </a:rPr>
                <a:t>1.3 </a:t>
              </a:r>
              <a:r>
                <a:rPr lang="zh-CN" altLang="en-US" sz="2800" dirty="0">
                  <a:latin typeface="Times New Roman" panose="02020603050405020304" pitchFamily="18" charset="0"/>
                  <a:ea typeface="微软雅黑" panose="020B0503020204020204" charset="-122"/>
                  <a:sym typeface="Calibri" panose="020F0502020204030204" charset="0"/>
                </a:rPr>
                <a:t>进行细胞间的信息交流</a:t>
              </a:r>
              <a:endParaRPr lang="zh-CN" altLang="en-US" sz="2800" dirty="0">
                <a:latin typeface="Times New Roman" panose="02020603050405020304" pitchFamily="18" charset="0"/>
                <a:ea typeface="微软雅黑" panose="020B0503020204020204" charset="-122"/>
                <a:sym typeface="Calibri" panose="020F0502020204030204" charset="0"/>
              </a:endParaRPr>
            </a:p>
          </p:txBody>
        </p:sp>
        <p:sp>
          <p:nvSpPr>
            <p:cNvPr id="12" name="Footer Text"/>
            <p:cNvSpPr txBox="1"/>
            <p:nvPr>
              <p:custDataLst>
                <p:tags r:id="rId4"/>
              </p:custDataLst>
            </p:nvPr>
          </p:nvSpPr>
          <p:spPr>
            <a:xfrm>
              <a:off x="2009" y="785"/>
              <a:ext cx="6541" cy="2178"/>
            </a:xfrm>
            <a:prstGeom prst="rect">
              <a:avLst/>
            </a:prstGeom>
            <a:noFill/>
          </p:spPr>
          <p:txBody>
            <a:bodyPr wrap="square" lIns="90000" tIns="46800" rIns="0" bIns="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r>
                <a:rPr lang="zh-CN" altLang="en-US" sz="3200" strike="noStrike" noProof="1"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lt"/>
                </a:rPr>
                <a:t>细胞膜</a:t>
              </a:r>
              <a:r>
                <a:rPr lang="zh-CN" altLang="en-US" sz="3200" strike="noStrike" noProof="1">
                  <a:solidFill>
                    <a:schemeClr val="tx1"/>
                  </a:solidFill>
                  <a:latin typeface="Times New Roman" panose="02020603050405020304" pitchFamily="18" charset="0"/>
                  <a:ea typeface="微软雅黑" panose="020B0503020204020204" charset="-122"/>
                  <a:cs typeface="Times New Roman" panose="02020603050405020304" pitchFamily="18" charset="0"/>
                  <a:sym typeface="+mn-lt"/>
                </a:rPr>
                <a:t>的功能</a:t>
              </a:r>
              <a:endParaRPr lang="zh-CN" altLang="en-US" sz="3200" strike="noStrike" noProof="1">
                <a:latin typeface="Times New Roman" panose="02020603050405020304" pitchFamily="18" charset="0"/>
                <a:ea typeface="微软雅黑" panose="020B0503020204020204" charset="-122"/>
                <a:cs typeface="Times New Roman" panose="02020603050405020304" pitchFamily="18" charset="0"/>
              </a:endParaRPr>
            </a:p>
            <a:p>
              <a:pPr algn="l" fontAlgn="auto"/>
              <a:endParaRPr lang="en-US" altLang="zh-CN" sz="3200" strike="noStrike" noProof="1">
                <a:solidFill>
                  <a:schemeClr val="accent1">
                    <a:lumMod val="50000"/>
                  </a:schemeClr>
                </a:solidFill>
                <a:uFillTx/>
                <a:latin typeface="Times New Roman" panose="02020603050405020304" pitchFamily="18" charset="0"/>
                <a:ea typeface="微软雅黑" panose="020B0503020204020204" charset="-122"/>
                <a:cs typeface="Times New Roman" panose="02020603050405020304" pitchFamily="18" charset="0"/>
                <a:sym typeface="+mn-lt"/>
              </a:endParaRPr>
            </a:p>
          </p:txBody>
        </p:sp>
        <p:pic>
          <p:nvPicPr>
            <p:cNvPr id="29703" name="图片 1"/>
            <p:cNvPicPr>
              <a:picLocks noChangeAspect="1"/>
            </p:cNvPicPr>
            <p:nvPr/>
          </p:nvPicPr>
          <p:blipFill>
            <a:blip r:embed="rId5"/>
            <a:stretch>
              <a:fillRect/>
            </a:stretch>
          </p:blipFill>
          <p:spPr>
            <a:xfrm>
              <a:off x="9172" y="2261"/>
              <a:ext cx="8217" cy="5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9" name="矩形 8"/>
          <p:cNvSpPr/>
          <p:nvPr/>
        </p:nvSpPr>
        <p:spPr>
          <a:xfrm>
            <a:off x="486455" y="881661"/>
            <a:ext cx="610235" cy="610235"/>
          </a:xfrm>
          <a:prstGeom prst="rect">
            <a:avLst/>
          </a:prstGeom>
          <a:noFill/>
          <a:ln w="22225">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58185" y="781331"/>
            <a:ext cx="581660" cy="553720"/>
          </a:xfrm>
          <a:prstGeom prst="rect">
            <a:avLst/>
          </a:prstGeom>
          <a:solidFill>
            <a:schemeClr val="accent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61995" y="669571"/>
            <a:ext cx="685800" cy="610745"/>
          </a:xfrm>
          <a:prstGeom prst="rect">
            <a:avLst/>
          </a:prstGeom>
          <a:noFill/>
        </p:spPr>
        <p:txBody>
          <a:bodyPr wrap="square" lIns="68580" tIns="34290" rIns="68580" bIns="34290" rtlCol="0">
            <a:spAutoFit/>
          </a:bodyPr>
          <a:lstStyle/>
          <a:p>
            <a:pPr algn="l">
              <a:lnSpc>
                <a:spcPct val="130000"/>
              </a:lnSpc>
            </a:pPr>
            <a:r>
              <a:rPr lang="en-US" altLang="zh-CN" sz="3000" dirty="0" smtClean="0">
                <a:solidFill>
                  <a:schemeClr val="bg1"/>
                </a:solidFill>
                <a:latin typeface="华文中宋" panose="02010600040101010101" charset="-122"/>
                <a:ea typeface="华文中宋" panose="02010600040101010101" charset="-122"/>
              </a:rPr>
              <a:t>1</a:t>
            </a:r>
            <a:endParaRPr lang="en-US" altLang="zh-CN" sz="3000" dirty="0">
              <a:solidFill>
                <a:schemeClr val="bg1"/>
              </a:solidFill>
              <a:latin typeface="华文中宋" panose="02010600040101010101" charset="-122"/>
              <a:ea typeface="华文中宋" panose="02010600040101010101" charset="-122"/>
            </a:endParaRPr>
          </a:p>
        </p:txBody>
      </p:sp>
      <p:sp>
        <p:nvSpPr>
          <p:cNvPr id="5" name="矩形 4"/>
          <p:cNvSpPr/>
          <p:nvPr/>
        </p:nvSpPr>
        <p:spPr>
          <a:xfrm>
            <a:off x="10325100" y="617601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circle(out)">
                                      <p:cBhvr>
                                        <p:cTn id="7" dur="20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 165"/>
          <p:cNvSpPr/>
          <p:nvPr/>
        </p:nvSpPr>
        <p:spPr>
          <a:xfrm>
            <a:off x="-31115" y="-19685"/>
            <a:ext cx="12244069" cy="5911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sz="2800" b="1" strike="noStrike"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1.1</a:t>
            </a:r>
            <a:r>
              <a:rPr lang="en-US" sz="2800" b="1" strike="noStrike"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800" b="1" strike="noStrike"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lt"/>
              </a:rPr>
              <a:t>将细胞与外界环境分隔开</a:t>
            </a:r>
            <a:endParaRPr lang="zh-CN" altLang="en-US" sz="2800" b="1" strike="noStrike"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0722" name="组合 6"/>
          <p:cNvGrpSpPr/>
          <p:nvPr/>
        </p:nvGrpSpPr>
        <p:grpSpPr>
          <a:xfrm>
            <a:off x="875281" y="1581150"/>
            <a:ext cx="4954588" cy="3849688"/>
            <a:chOff x="10204" y="2239"/>
            <a:chExt cx="7804" cy="6062"/>
          </a:xfrm>
        </p:grpSpPr>
        <p:pic>
          <p:nvPicPr>
            <p:cNvPr id="30723" name="Picture 14" descr="earth"/>
            <p:cNvPicPr>
              <a:picLocks noChangeAspect="1"/>
            </p:cNvPicPr>
            <p:nvPr/>
          </p:nvPicPr>
          <p:blipFill>
            <a:blip r:embed="rId1"/>
            <a:stretch>
              <a:fillRect/>
            </a:stretch>
          </p:blipFill>
          <p:spPr>
            <a:xfrm>
              <a:off x="10204" y="2239"/>
              <a:ext cx="7804" cy="5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24" name="Text Box 15"/>
            <p:cNvSpPr txBox="1"/>
            <p:nvPr/>
          </p:nvSpPr>
          <p:spPr>
            <a:xfrm>
              <a:off x="11217" y="7576"/>
              <a:ext cx="6109" cy="725"/>
            </a:xfrm>
            <a:prstGeom prst="rect">
              <a:avLst/>
            </a:prstGeom>
            <a:noFill/>
            <a:ln w="9525">
              <a:noFill/>
            </a:ln>
          </p:spPr>
          <p:txBody>
            <a:bodyPr wrap="square" anchor="t">
              <a:spAutoFit/>
            </a:bodyPr>
            <a:lstStyle/>
            <a:p>
              <a:r>
                <a:rPr lang="zh-CN" altLang="en-US" sz="2400" b="1" dirty="0">
                  <a:latin typeface="宋体" panose="02010600030101010101" pitchFamily="2" charset="-122"/>
                  <a:ea typeface="宋体" panose="02010600030101010101" pitchFamily="2" charset="-122"/>
                </a:rPr>
                <a:t>推测的原始海洋景观想象图</a:t>
              </a:r>
              <a:endParaRPr lang="zh-CN" altLang="en-US" sz="2400" b="1" dirty="0">
                <a:latin typeface="宋体" panose="02010600030101010101" pitchFamily="2" charset="-122"/>
                <a:ea typeface="宋体" panose="02010600030101010101" pitchFamily="2" charset="-122"/>
              </a:endParaRPr>
            </a:p>
          </p:txBody>
        </p:sp>
      </p:grpSp>
      <p:sp>
        <p:nvSpPr>
          <p:cNvPr id="26629" name="Text Box 16"/>
          <p:cNvSpPr txBox="1"/>
          <p:nvPr/>
        </p:nvSpPr>
        <p:spPr>
          <a:xfrm>
            <a:off x="6483350" y="1589776"/>
            <a:ext cx="4303713" cy="3414713"/>
          </a:xfrm>
          <a:prstGeom prst="rect">
            <a:avLst/>
          </a:prstGeom>
          <a:noFill/>
          <a:ln w="9525">
            <a:solidFill>
              <a:schemeClr val="accent1"/>
            </a:solidFill>
            <a:prstDash val="dash"/>
          </a:ln>
        </p:spPr>
        <p:txBody>
          <a:bodyPr wrap="square" anchor="t">
            <a:spAutoFit/>
          </a:bodyPr>
          <a:lstStyle/>
          <a:p>
            <a:pPr>
              <a:lnSpc>
                <a:spcPct val="150000"/>
              </a:lnSpc>
            </a:pPr>
            <a:r>
              <a:rPr lang="en-US" altLang="zh-CN" sz="2400" dirty="0">
                <a:latin typeface="微软雅黑" panose="020B0503020204020204" charset="-122"/>
                <a:ea typeface="微软雅黑" panose="020B0503020204020204" charset="-122"/>
              </a:rPr>
              <a:t>      </a:t>
            </a:r>
            <a:r>
              <a:rPr lang="en-US" altLang="zh-CN" sz="2400" dirty="0" smtClean="0">
                <a:latin typeface="微软雅黑" panose="020B0503020204020204" charset="-122"/>
                <a:ea typeface="微软雅黑" panose="020B0503020204020204" charset="-122"/>
              </a:rPr>
              <a:t> </a:t>
            </a:r>
            <a:r>
              <a:rPr lang="zh-CN" altLang="en-US" sz="2400" dirty="0" smtClean="0">
                <a:latin typeface="微软雅黑" panose="020B0503020204020204" charset="-122"/>
                <a:ea typeface="微软雅黑" panose="020B0503020204020204" charset="-122"/>
              </a:rPr>
              <a:t>膜</a:t>
            </a:r>
            <a:r>
              <a:rPr lang="zh-CN" altLang="en-US" sz="2400" dirty="0">
                <a:latin typeface="微软雅黑" panose="020B0503020204020204" charset="-122"/>
                <a:ea typeface="微软雅黑" panose="020B0503020204020204" charset="-122"/>
              </a:rPr>
              <a:t>的出现是生命起源过程中至关重要的阶段，它将生命物质与外界环境分隔开，产生了原始细胞，并成为相对独立的系统。</a:t>
            </a:r>
            <a:r>
              <a:rPr lang="zh-CN" altLang="en-US" sz="2400" dirty="0">
                <a:solidFill>
                  <a:srgbClr val="FF0000"/>
                </a:solidFill>
                <a:latin typeface="微软雅黑" panose="020B0503020204020204" charset="-122"/>
                <a:ea typeface="微软雅黑" panose="020B0503020204020204" charset="-122"/>
              </a:rPr>
              <a:t>细胞膜保障了细胞内部环境的相对稳定。</a:t>
            </a:r>
            <a:endParaRPr lang="zh-CN" altLang="en-US" sz="2400" dirty="0">
              <a:solidFill>
                <a:srgbClr val="FF0000"/>
              </a:solidFill>
              <a:latin typeface="微软雅黑" panose="020B0503020204020204" charset="-122"/>
              <a:ea typeface="微软雅黑" panose="020B0503020204020204" charset="-122"/>
            </a:endParaRPr>
          </a:p>
        </p:txBody>
      </p:sp>
      <p:sp>
        <p:nvSpPr>
          <p:cNvPr id="2" name="矩形 1"/>
          <p:cNvSpPr/>
          <p:nvPr/>
        </p:nvSpPr>
        <p:spPr>
          <a:xfrm>
            <a:off x="10338435" y="618934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fade">
                                      <p:cBhvr>
                                        <p:cTn id="7" dur="1000"/>
                                        <p:tgtEl>
                                          <p:spTgt spid="26629"/>
                                        </p:tgtEl>
                                      </p:cBhvr>
                                    </p:animEffect>
                                    <p:anim calcmode="lin" valueType="num">
                                      <p:cBhvr>
                                        <p:cTn id="8" dur="1000" fill="hold"/>
                                        <p:tgtEl>
                                          <p:spTgt spid="26629"/>
                                        </p:tgtEl>
                                        <p:attrNameLst>
                                          <p:attrName>ppt_x</p:attrName>
                                        </p:attrNameLst>
                                      </p:cBhvr>
                                      <p:tavLst>
                                        <p:tav tm="0">
                                          <p:val>
                                            <p:strVal val="#ppt_x"/>
                                          </p:val>
                                        </p:tav>
                                        <p:tav tm="100000">
                                          <p:val>
                                            <p:strVal val="#ppt_x"/>
                                          </p:val>
                                        </p:tav>
                                      </p:tavLst>
                                    </p:anim>
                                    <p:anim calcmode="lin" valueType="num">
                                      <p:cBhvr>
                                        <p:cTn id="9" dur="1000" fill="hold"/>
                                        <p:tgtEl>
                                          <p:spTgt spid="266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1000"/>
                                        <p:tgtEl>
                                          <p:spTgt spid="30722"/>
                                        </p:tgtEl>
                                      </p:cBhvr>
                                    </p:animEffect>
                                    <p:anim calcmode="lin" valueType="num">
                                      <p:cBhvr>
                                        <p:cTn id="13" dur="1000" fill="hold"/>
                                        <p:tgtEl>
                                          <p:spTgt spid="30722"/>
                                        </p:tgtEl>
                                        <p:attrNameLst>
                                          <p:attrName>ppt_x</p:attrName>
                                        </p:attrNameLst>
                                      </p:cBhvr>
                                      <p:tavLst>
                                        <p:tav tm="0">
                                          <p:val>
                                            <p:strVal val="#ppt_x"/>
                                          </p:val>
                                        </p:tav>
                                        <p:tav tm="100000">
                                          <p:val>
                                            <p:strVal val="#ppt_x"/>
                                          </p:val>
                                        </p:tav>
                                      </p:tavLst>
                                    </p:anim>
                                    <p:anim calcmode="lin" valueType="num">
                                      <p:cBhvr>
                                        <p:cTn id="14"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 165"/>
          <p:cNvSpPr/>
          <p:nvPr/>
        </p:nvSpPr>
        <p:spPr>
          <a:xfrm>
            <a:off x="-31115" y="-19685"/>
            <a:ext cx="12244069" cy="58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1.2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控制物质进出细胞</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pic>
        <p:nvPicPr>
          <p:cNvPr id="31746" name="Picture 13" descr="未命名"/>
          <p:cNvPicPr>
            <a:picLocks noChangeAspect="1"/>
          </p:cNvPicPr>
          <p:nvPr/>
        </p:nvPicPr>
        <p:blipFill>
          <a:blip r:embed="rId1"/>
          <a:stretch>
            <a:fillRect/>
          </a:stretch>
        </p:blipFill>
        <p:spPr>
          <a:xfrm>
            <a:off x="2379133" y="1177925"/>
            <a:ext cx="7366000" cy="3895725"/>
          </a:xfrm>
          <a:prstGeom prst="rect">
            <a:avLst/>
          </a:prstGeom>
          <a:noFill/>
          <a:ln w="31750">
            <a:noFill/>
          </a:ln>
        </p:spPr>
      </p:pic>
      <p:sp>
        <p:nvSpPr>
          <p:cNvPr id="12290" name="Oval 22"/>
          <p:cNvSpPr/>
          <p:nvPr/>
        </p:nvSpPr>
        <p:spPr>
          <a:xfrm>
            <a:off x="8697730" y="2489200"/>
            <a:ext cx="1047403" cy="1347788"/>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p>
            <a:pPr algn="ctr"/>
            <a:r>
              <a:rPr lang="zh-CN" altLang="en-US" sz="2400" b="1" dirty="0">
                <a:solidFill>
                  <a:srgbClr val="FF0000"/>
                </a:solidFill>
                <a:latin typeface="Arial" panose="020B0604020202020204" pitchFamily="34" charset="0"/>
                <a:ea typeface="微软雅黑" panose="020B0503020204020204" charset="-122"/>
              </a:rPr>
              <a:t>选</a:t>
            </a:r>
            <a:endParaRPr lang="zh-CN" altLang="en-US" sz="2400" b="1" dirty="0">
              <a:solidFill>
                <a:srgbClr val="FF0000"/>
              </a:solidFill>
              <a:latin typeface="Arial" panose="020B0604020202020204" pitchFamily="34" charset="0"/>
              <a:ea typeface="微软雅黑" panose="020B0503020204020204" charset="-122"/>
            </a:endParaRPr>
          </a:p>
          <a:p>
            <a:pPr algn="ctr"/>
            <a:r>
              <a:rPr lang="zh-CN" altLang="en-US" sz="2400" b="1" dirty="0">
                <a:solidFill>
                  <a:srgbClr val="FF0000"/>
                </a:solidFill>
                <a:latin typeface="Arial" panose="020B0604020202020204" pitchFamily="34" charset="0"/>
                <a:ea typeface="微软雅黑" panose="020B0503020204020204" charset="-122"/>
              </a:rPr>
              <a:t>择</a:t>
            </a:r>
            <a:endParaRPr lang="zh-CN" altLang="en-US" sz="2400" b="1" dirty="0">
              <a:solidFill>
                <a:srgbClr val="FF0000"/>
              </a:solidFill>
              <a:latin typeface="Arial" panose="020B0604020202020204" pitchFamily="34" charset="0"/>
              <a:ea typeface="微软雅黑" panose="020B0503020204020204" charset="-122"/>
            </a:endParaRPr>
          </a:p>
          <a:p>
            <a:pPr algn="ctr"/>
            <a:r>
              <a:rPr lang="zh-CN" altLang="en-US" sz="2400" b="1" dirty="0">
                <a:solidFill>
                  <a:srgbClr val="FF0000"/>
                </a:solidFill>
                <a:latin typeface="Arial" panose="020B0604020202020204" pitchFamily="34" charset="0"/>
                <a:ea typeface="微软雅黑" panose="020B0503020204020204" charset="-122"/>
              </a:rPr>
              <a:t>性</a:t>
            </a:r>
            <a:endParaRPr lang="zh-CN" altLang="en-US" sz="2400" b="1" dirty="0">
              <a:solidFill>
                <a:srgbClr val="FF0000"/>
              </a:solidFill>
              <a:latin typeface="Arial" panose="020B0604020202020204" pitchFamily="34" charset="0"/>
              <a:ea typeface="微软雅黑" panose="020B0503020204020204" charset="-122"/>
            </a:endParaRPr>
          </a:p>
        </p:txBody>
      </p:sp>
      <p:sp>
        <p:nvSpPr>
          <p:cNvPr id="7" name="Oval 22"/>
          <p:cNvSpPr/>
          <p:nvPr/>
        </p:nvSpPr>
        <p:spPr>
          <a:xfrm>
            <a:off x="2454719" y="2489200"/>
            <a:ext cx="1096097" cy="1347788"/>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p>
            <a:pPr algn="ctr"/>
            <a:endParaRPr lang="en-US" altLang="zh-CN" sz="2100" b="1" dirty="0">
              <a:solidFill>
                <a:srgbClr val="FF0000"/>
              </a:solidFill>
              <a:latin typeface="Arial" panose="020B0604020202020204" pitchFamily="34" charset="0"/>
              <a:ea typeface="微软雅黑" panose="020B0503020204020204" charset="-122"/>
            </a:endParaRPr>
          </a:p>
          <a:p>
            <a:pPr algn="ctr"/>
            <a:r>
              <a:rPr lang="zh-CN" altLang="en-US" sz="2400" b="1" dirty="0">
                <a:solidFill>
                  <a:srgbClr val="FF0000"/>
                </a:solidFill>
                <a:latin typeface="Arial" panose="020B0604020202020204" pitchFamily="34" charset="0"/>
                <a:ea typeface="微软雅黑" panose="020B0503020204020204" charset="-122"/>
              </a:rPr>
              <a:t>相</a:t>
            </a:r>
            <a:endParaRPr lang="en-US" altLang="zh-CN" sz="2400" b="1" dirty="0">
              <a:solidFill>
                <a:srgbClr val="FF0000"/>
              </a:solidFill>
              <a:latin typeface="Arial" panose="020B0604020202020204" pitchFamily="34" charset="0"/>
              <a:ea typeface="微软雅黑" panose="020B0503020204020204" charset="-122"/>
            </a:endParaRPr>
          </a:p>
          <a:p>
            <a:pPr algn="ctr"/>
            <a:r>
              <a:rPr lang="zh-CN" altLang="en-US" sz="2400" b="1" dirty="0">
                <a:solidFill>
                  <a:srgbClr val="FF0000"/>
                </a:solidFill>
                <a:latin typeface="Arial" panose="020B0604020202020204" pitchFamily="34" charset="0"/>
                <a:ea typeface="微软雅黑" panose="020B0503020204020204" charset="-122"/>
              </a:rPr>
              <a:t>对</a:t>
            </a:r>
            <a:endParaRPr lang="en-US" altLang="zh-CN" sz="2400" b="1" dirty="0">
              <a:solidFill>
                <a:srgbClr val="FF0000"/>
              </a:solidFill>
              <a:latin typeface="Arial" panose="020B0604020202020204" pitchFamily="34" charset="0"/>
              <a:ea typeface="微软雅黑" panose="020B0503020204020204" charset="-122"/>
            </a:endParaRPr>
          </a:p>
          <a:p>
            <a:pPr algn="ctr"/>
            <a:r>
              <a:rPr lang="zh-CN" altLang="en-US" sz="2400" b="1" dirty="0">
                <a:solidFill>
                  <a:srgbClr val="FF0000"/>
                </a:solidFill>
                <a:latin typeface="Arial" panose="020B0604020202020204" pitchFamily="34" charset="0"/>
                <a:ea typeface="微软雅黑" panose="020B0503020204020204" charset="-122"/>
              </a:rPr>
              <a:t>性</a:t>
            </a:r>
            <a:endParaRPr lang="zh-CN" altLang="en-US" sz="2100" b="1" dirty="0">
              <a:solidFill>
                <a:srgbClr val="FF0000"/>
              </a:solidFill>
              <a:latin typeface="Arial" panose="020B0604020202020204" pitchFamily="34" charset="0"/>
              <a:ea typeface="微软雅黑" panose="020B0503020204020204" charset="-122"/>
            </a:endParaRPr>
          </a:p>
          <a:p>
            <a:pPr algn="ctr"/>
            <a:endParaRPr lang="zh-CN" altLang="en-US" sz="2100" b="1" dirty="0">
              <a:solidFill>
                <a:srgbClr val="FF0000"/>
              </a:solidFill>
              <a:latin typeface="Arial" panose="020B0604020202020204" pitchFamily="34" charset="0"/>
              <a:ea typeface="微软雅黑" panose="020B0503020204020204" charset="-122"/>
            </a:endParaRPr>
          </a:p>
        </p:txBody>
      </p:sp>
      <p:sp>
        <p:nvSpPr>
          <p:cNvPr id="19" name="Text Box 15"/>
          <p:cNvSpPr txBox="1"/>
          <p:nvPr/>
        </p:nvSpPr>
        <p:spPr>
          <a:xfrm>
            <a:off x="3074458" y="5461000"/>
            <a:ext cx="5824538" cy="460375"/>
          </a:xfrm>
          <a:prstGeom prst="rect">
            <a:avLst/>
          </a:prstGeom>
          <a:solidFill>
            <a:schemeClr val="bg1"/>
          </a:solidFill>
          <a:ln w="9525">
            <a:noFill/>
          </a:ln>
        </p:spPr>
        <p:txBody>
          <a:bodyPr wrap="square" anchor="t">
            <a:spAutoFit/>
          </a:bodyPr>
          <a:lstStyle/>
          <a:p>
            <a:pPr algn="ctr"/>
            <a:r>
              <a:rPr lang="zh-CN" altLang="en-US" sz="2400" b="1" dirty="0">
                <a:latin typeface="Century Schoolbook" pitchFamily="18" charset="0"/>
                <a:ea typeface="宋体" panose="02010600030101010101" pitchFamily="2" charset="-122"/>
              </a:rPr>
              <a:t>体现了细胞膜的选择透过性</a:t>
            </a:r>
            <a:endParaRPr lang="zh-CN" altLang="en-US" sz="2400" b="1" dirty="0">
              <a:latin typeface="Century Schoolbook" pitchFamily="18" charset="0"/>
              <a:ea typeface="宋体" panose="02010600030101010101" pitchFamily="2" charset="-122"/>
            </a:endParaRPr>
          </a:p>
        </p:txBody>
      </p:sp>
      <p:sp>
        <p:nvSpPr>
          <p:cNvPr id="3" name="矩形 2"/>
          <p:cNvSpPr/>
          <p:nvPr/>
        </p:nvSpPr>
        <p:spPr>
          <a:xfrm>
            <a:off x="10276840" y="619252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1000"/>
                                        <p:tgtEl>
                                          <p:spTgt spid="12290"/>
                                        </p:tgtEl>
                                      </p:cBhvr>
                                    </p:animEffect>
                                    <p:anim calcmode="lin" valueType="num">
                                      <p:cBhvr>
                                        <p:cTn id="15" dur="1000" fill="hold"/>
                                        <p:tgtEl>
                                          <p:spTgt spid="12290"/>
                                        </p:tgtEl>
                                        <p:attrNameLst>
                                          <p:attrName>ppt_x</p:attrName>
                                        </p:attrNameLst>
                                      </p:cBhvr>
                                      <p:tavLst>
                                        <p:tav tm="0">
                                          <p:val>
                                            <p:strVal val="#ppt_x"/>
                                          </p:val>
                                        </p:tav>
                                        <p:tav tm="100000">
                                          <p:val>
                                            <p:strVal val="#ppt_x"/>
                                          </p:val>
                                        </p:tav>
                                      </p:tavLst>
                                    </p:anim>
                                    <p:anim calcmode="lin" valueType="num">
                                      <p:cBhvr>
                                        <p:cTn id="16"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ldLvl="0" animBg="1"/>
      <p:bldP spid="7" grpId="0" bldLvl="0" animBg="1"/>
      <p:bldP spid="1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934255" y="3087810"/>
            <a:ext cx="5620149" cy="2930370"/>
            <a:chOff x="1703943" y="2324178"/>
            <a:chExt cx="2644656" cy="2930370"/>
          </a:xfrm>
        </p:grpSpPr>
        <p:sp>
          <p:nvSpPr>
            <p:cNvPr id="16" name="矩形: 剪去单角 437"/>
            <p:cNvSpPr/>
            <p:nvPr/>
          </p:nvSpPr>
          <p:spPr>
            <a:xfrm>
              <a:off x="1703943" y="2324178"/>
              <a:ext cx="2644655" cy="2930370"/>
            </a:xfrm>
            <a:prstGeom prst="snip1Rect">
              <a:avLst>
                <a:gd name="adj" fmla="val 29383"/>
              </a:avLst>
            </a:prstGeom>
            <a:solidFill>
              <a:schemeClr val="accent3">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楷体_GB2312" panose="02010609030101010101" pitchFamily="49" charset="-122"/>
                <a:ea typeface="楷体_GB2312" panose="02010609030101010101" pitchFamily="49" charset="-122"/>
              </a:endParaRPr>
            </a:p>
          </p:txBody>
        </p:sp>
        <p:sp>
          <p:nvSpPr>
            <p:cNvPr id="17" name="矩形 16"/>
            <p:cNvSpPr/>
            <p:nvPr/>
          </p:nvSpPr>
          <p:spPr>
            <a:xfrm>
              <a:off x="1703944" y="5140390"/>
              <a:ext cx="2644655" cy="114158"/>
            </a:xfrm>
            <a:prstGeom prst="rect">
              <a:avLst/>
            </a:prstGeom>
            <a:solidFill>
              <a:schemeClr val="accent1">
                <a:lumMod val="40000"/>
                <a:lumOff val="60000"/>
              </a:schemeClr>
            </a:solidFill>
            <a:ln w="3175">
              <a:noFill/>
              <a:prstDash val="solid"/>
              <a:round/>
            </a:ln>
            <a:effectLst/>
          </p:spPr>
          <p:txBody>
            <a:bodyPr anchor="ctr"/>
            <a:lstStyle/>
            <a:p>
              <a:pPr algn="ctr"/>
              <a:endParaRPr>
                <a:latin typeface="楷体_GB2312" panose="02010609030101010101" pitchFamily="49" charset="-122"/>
                <a:ea typeface="楷体_GB2312" panose="02010609030101010101" pitchFamily="49" charset="-122"/>
              </a:endParaRPr>
            </a:p>
          </p:txBody>
        </p:sp>
        <p:sp>
          <p:nvSpPr>
            <p:cNvPr id="18" name="任意多边形: 形状 438"/>
            <p:cNvSpPr/>
            <p:nvPr/>
          </p:nvSpPr>
          <p:spPr bwMode="auto">
            <a:xfrm>
              <a:off x="3995379" y="2324178"/>
              <a:ext cx="353220" cy="75186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lumMod val="40000"/>
                <a:lumOff val="60000"/>
              </a:schemeClr>
            </a:solidFill>
            <a:ln w="3175">
              <a:noFill/>
              <a:prstDash val="solid"/>
              <a:round/>
            </a:ln>
            <a:effectLst/>
          </p:spPr>
          <p:txBody>
            <a:bodyPr vert="horz" wrap="square" lIns="121920" tIns="60960" rIns="121920" bIns="60960" anchor="t" anchorCtr="0" compatLnSpc="1">
              <a:normAutofit/>
            </a:bodyPr>
            <a:lstStyle/>
            <a:p>
              <a:pPr lvl="0" algn="r"/>
              <a:endParaRPr lang="en-US" altLang="ko-KR" sz="2000" b="1" dirty="0">
                <a:solidFill>
                  <a:schemeClr val="bg1"/>
                </a:solidFill>
                <a:latin typeface="楷体_GB2312" panose="02010609030101010101" pitchFamily="49" charset="-122"/>
                <a:ea typeface="楷体_GB2312" panose="02010609030101010101" pitchFamily="49" charset="-122"/>
              </a:endParaRPr>
            </a:p>
          </p:txBody>
        </p:sp>
      </p:grpSp>
      <p:sp>
        <p:nvSpPr>
          <p:cNvPr id="165" name=" 165"/>
          <p:cNvSpPr/>
          <p:nvPr/>
        </p:nvSpPr>
        <p:spPr>
          <a:xfrm>
            <a:off x="1" y="-5860"/>
            <a:ext cx="12192000" cy="53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1.3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进行细胞间的信息交流</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20482" name="Rectangle 7"/>
          <p:cNvSpPr/>
          <p:nvPr/>
        </p:nvSpPr>
        <p:spPr>
          <a:xfrm>
            <a:off x="3860227" y="688233"/>
            <a:ext cx="8068540" cy="1200329"/>
          </a:xfrm>
          <a:prstGeom prst="rect">
            <a:avLst/>
          </a:prstGeom>
          <a:noFill/>
          <a:ln w="9525">
            <a:noFill/>
          </a:ln>
        </p:spPr>
        <p:txBody>
          <a:bodyPr wrap="square" anchor="t">
            <a:spAutoFit/>
          </a:bodyPr>
          <a:lstStyle/>
          <a:p>
            <a:pPr>
              <a:lnSpc>
                <a:spcPct val="150000"/>
              </a:lnSpc>
              <a:spcBef>
                <a:spcPct val="50000"/>
              </a:spcBef>
              <a:buFont typeface="Arial" panose="020B0604020202020204" pitchFamily="34" charset="0"/>
              <a:buNone/>
            </a:pPr>
            <a:r>
              <a:rPr lang="zh-CN" altLang="en-US" sz="2400" dirty="0" smtClean="0">
                <a:latin typeface="微软雅黑" panose="020B0503020204020204" charset="-122"/>
                <a:ea typeface="微软雅黑" panose="020B0503020204020204" charset="-122"/>
              </a:rPr>
              <a:t>细胞</a:t>
            </a:r>
            <a:r>
              <a:rPr lang="zh-CN" altLang="en-US" sz="2400" dirty="0">
                <a:latin typeface="微软雅黑" panose="020B0503020204020204" charset="-122"/>
                <a:ea typeface="微软雅黑" panose="020B0503020204020204" charset="-122"/>
              </a:rPr>
              <a:t>分泌的化学物质（如激素）经</a:t>
            </a:r>
            <a:r>
              <a:rPr lang="zh-CN" altLang="en-US" sz="2400" dirty="0">
                <a:solidFill>
                  <a:srgbClr val="FF0000"/>
                </a:solidFill>
                <a:latin typeface="微软雅黑" panose="020B0503020204020204" charset="-122"/>
                <a:ea typeface="微软雅黑" panose="020B0503020204020204" charset="-122"/>
              </a:rPr>
              <a:t>血液</a:t>
            </a:r>
            <a:r>
              <a:rPr lang="zh-CN" altLang="en-US" sz="2400" dirty="0">
                <a:solidFill>
                  <a:srgbClr val="0000FF"/>
                </a:solidFill>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运输与靶细胞上的</a:t>
            </a:r>
            <a:r>
              <a:rPr lang="zh-CN" altLang="en-US" sz="2400" dirty="0">
                <a:solidFill>
                  <a:srgbClr val="FF0000"/>
                </a:solidFill>
                <a:latin typeface="微软雅黑" panose="020B0503020204020204" charset="-122"/>
                <a:ea typeface="微软雅黑" panose="020B0503020204020204" charset="-122"/>
              </a:rPr>
              <a:t>受体</a:t>
            </a:r>
            <a:r>
              <a:rPr lang="zh-CN" altLang="en-US" sz="2400" dirty="0">
                <a:latin typeface="微软雅黑" panose="020B0503020204020204" charset="-122"/>
                <a:ea typeface="微软雅黑" panose="020B0503020204020204" charset="-122"/>
              </a:rPr>
              <a:t>结合，将信息传递给靶细胞。</a:t>
            </a:r>
            <a:endParaRPr lang="zh-CN" altLang="en-US" sz="2400" dirty="0">
              <a:latin typeface="微软雅黑" panose="020B0503020204020204" charset="-122"/>
              <a:ea typeface="微软雅黑" panose="020B0503020204020204" charset="-122"/>
            </a:endParaRPr>
          </a:p>
        </p:txBody>
      </p:sp>
      <p:sp>
        <p:nvSpPr>
          <p:cNvPr id="21507" name="Text Box 4"/>
          <p:cNvSpPr txBox="1"/>
          <p:nvPr/>
        </p:nvSpPr>
        <p:spPr>
          <a:xfrm>
            <a:off x="6084377" y="3588293"/>
            <a:ext cx="5319902" cy="2308324"/>
          </a:xfrm>
          <a:prstGeom prst="rect">
            <a:avLst/>
          </a:prstGeom>
          <a:noFill/>
          <a:ln w="9525">
            <a:noFill/>
          </a:ln>
        </p:spPr>
        <p:txBody>
          <a:bodyPr wrap="square" anchor="t">
            <a:spAutoFit/>
          </a:bodyPr>
          <a:lstStyle/>
          <a:p>
            <a:pPr>
              <a:spcBef>
                <a:spcPct val="50000"/>
              </a:spcBef>
              <a:buFont typeface="Arial" panose="020B0604020202020204" pitchFamily="34" charset="0"/>
              <a:buNone/>
            </a:pPr>
            <a:r>
              <a:rPr lang="en-US" altLang="zh-CN" sz="2400" dirty="0">
                <a:solidFill>
                  <a:srgbClr val="000000"/>
                </a:solidFill>
                <a:latin typeface="楷体_GB2312" panose="02010609030101010101" pitchFamily="49" charset="-122"/>
                <a:ea typeface="楷体_GB2312" panose="02010609030101010101" pitchFamily="49" charset="-122"/>
              </a:rPr>
              <a:t>1</a:t>
            </a:r>
            <a:r>
              <a:rPr lang="zh-CN" altLang="en-US" sz="2400" dirty="0">
                <a:solidFill>
                  <a:srgbClr val="000000"/>
                </a:solidFill>
                <a:latin typeface="楷体_GB2312" panose="02010609030101010101" pitchFamily="49" charset="-122"/>
                <a:ea typeface="楷体_GB2312" panose="02010609030101010101" pitchFamily="49" charset="-122"/>
              </a:rPr>
              <a:t>、化学本质：糖蛋白</a:t>
            </a:r>
            <a:endParaRPr lang="zh-CN" altLang="en-US" sz="2400" dirty="0">
              <a:solidFill>
                <a:srgbClr val="000000"/>
              </a:solidFill>
              <a:latin typeface="楷体_GB2312" panose="02010609030101010101" pitchFamily="49" charset="-122"/>
              <a:ea typeface="楷体_GB2312" panose="02010609030101010101" pitchFamily="49" charset="-122"/>
            </a:endParaRPr>
          </a:p>
          <a:p>
            <a:pPr>
              <a:spcBef>
                <a:spcPct val="50000"/>
              </a:spcBef>
              <a:buFont typeface="Arial" panose="020B0604020202020204" pitchFamily="34" charset="0"/>
              <a:buNone/>
            </a:pPr>
            <a:r>
              <a:rPr lang="en-US" altLang="zh-CN" sz="2400" dirty="0">
                <a:solidFill>
                  <a:srgbClr val="000000"/>
                </a:solidFill>
                <a:latin typeface="楷体_GB2312" panose="02010609030101010101" pitchFamily="49" charset="-122"/>
                <a:ea typeface="楷体_GB2312" panose="02010609030101010101" pitchFamily="49" charset="-122"/>
              </a:rPr>
              <a:t>2</a:t>
            </a:r>
            <a:r>
              <a:rPr lang="zh-CN" altLang="en-US" sz="2400" dirty="0">
                <a:solidFill>
                  <a:srgbClr val="000000"/>
                </a:solidFill>
                <a:latin typeface="楷体_GB2312" panose="02010609030101010101" pitchFamily="49" charset="-122"/>
                <a:ea typeface="楷体_GB2312" panose="02010609030101010101" pitchFamily="49" charset="-122"/>
              </a:rPr>
              <a:t>、作用：接受激素等化学物质的信号</a:t>
            </a:r>
            <a:endParaRPr lang="zh-CN" altLang="en-US" sz="2400" dirty="0">
              <a:solidFill>
                <a:srgbClr val="000000"/>
              </a:solidFill>
              <a:latin typeface="楷体_GB2312" panose="02010609030101010101" pitchFamily="49" charset="-122"/>
              <a:ea typeface="楷体_GB2312" panose="02010609030101010101" pitchFamily="49" charset="-122"/>
            </a:endParaRPr>
          </a:p>
          <a:p>
            <a:pPr>
              <a:lnSpc>
                <a:spcPct val="150000"/>
              </a:lnSpc>
              <a:spcBef>
                <a:spcPct val="50000"/>
              </a:spcBef>
              <a:buFont typeface="Arial" panose="020B0604020202020204" pitchFamily="34" charset="0"/>
              <a:buNone/>
            </a:pPr>
            <a:r>
              <a:rPr lang="en-US" altLang="zh-CN" sz="2400" dirty="0">
                <a:solidFill>
                  <a:srgbClr val="000000"/>
                </a:solidFill>
                <a:latin typeface="楷体_GB2312" panose="02010609030101010101" pitchFamily="49" charset="-122"/>
                <a:ea typeface="楷体_GB2312" panose="02010609030101010101" pitchFamily="49" charset="-122"/>
              </a:rPr>
              <a:t>3</a:t>
            </a:r>
            <a:r>
              <a:rPr lang="zh-CN" altLang="en-US" sz="2400" dirty="0">
                <a:solidFill>
                  <a:srgbClr val="000000"/>
                </a:solidFill>
                <a:latin typeface="楷体_GB2312" panose="02010609030101010101" pitchFamily="49" charset="-122"/>
                <a:ea typeface="楷体_GB2312" panose="02010609030101010101" pitchFamily="49" charset="-122"/>
              </a:rPr>
              <a:t>、</a:t>
            </a:r>
            <a:r>
              <a:rPr lang="zh-CN" altLang="en-US" sz="2400" dirty="0">
                <a:solidFill>
                  <a:srgbClr val="FF0000"/>
                </a:solidFill>
                <a:latin typeface="楷体_GB2312" panose="02010609030101010101" pitchFamily="49" charset="-122"/>
                <a:ea typeface="楷体_GB2312" panose="02010609030101010101" pitchFamily="49" charset="-122"/>
              </a:rPr>
              <a:t>特点</a:t>
            </a:r>
            <a:r>
              <a:rPr lang="zh-CN" altLang="en-US" sz="2400" dirty="0" smtClean="0">
                <a:solidFill>
                  <a:srgbClr val="FF0000"/>
                </a:solidFill>
                <a:latin typeface="楷体_GB2312" panose="02010609030101010101" pitchFamily="49" charset="-122"/>
                <a:ea typeface="楷体_GB2312" panose="02010609030101010101" pitchFamily="49" charset="-122"/>
              </a:rPr>
              <a:t>：</a:t>
            </a:r>
            <a:r>
              <a:rPr lang="zh-CN" altLang="en-US" sz="2400" dirty="0" smtClean="0">
                <a:solidFill>
                  <a:srgbClr val="FF0000"/>
                </a:solidFill>
                <a:latin typeface="楷体_GB2312" panose="02010609030101010101" pitchFamily="49" charset="-122"/>
                <a:ea typeface="楷体_GB2312" panose="02010609030101010101" pitchFamily="49" charset="-122"/>
              </a:rPr>
              <a:t>特异</a:t>
            </a:r>
            <a:r>
              <a:rPr lang="zh-CN" altLang="en-US" sz="2400" dirty="0" smtClean="0">
                <a:solidFill>
                  <a:srgbClr val="FF0000"/>
                </a:solidFill>
                <a:latin typeface="楷体_GB2312" panose="02010609030101010101" pitchFamily="49" charset="-122"/>
                <a:ea typeface="楷体_GB2312" panose="02010609030101010101" pitchFamily="49" charset="-122"/>
              </a:rPr>
              <a:t>性</a:t>
            </a:r>
            <a:r>
              <a:rPr lang="zh-CN" altLang="en-US" sz="2400" dirty="0">
                <a:solidFill>
                  <a:srgbClr val="000000"/>
                </a:solidFill>
                <a:latin typeface="楷体_GB2312" panose="02010609030101010101" pitchFamily="49" charset="-122"/>
                <a:ea typeface="楷体_GB2312" panose="02010609030101010101" pitchFamily="49" charset="-122"/>
              </a:rPr>
              <a:t>（一种受体只能识别一种或者一类物质）</a:t>
            </a:r>
            <a:endParaRPr lang="zh-CN" altLang="en-US" sz="2400" dirty="0">
              <a:solidFill>
                <a:srgbClr val="000000"/>
              </a:solidFill>
              <a:latin typeface="楷体_GB2312" panose="02010609030101010101" pitchFamily="49" charset="-122"/>
              <a:ea typeface="楷体_GB2312" panose="02010609030101010101" pitchFamily="49" charset="-122"/>
            </a:endParaRPr>
          </a:p>
        </p:txBody>
      </p:sp>
      <p:grpSp>
        <p:nvGrpSpPr>
          <p:cNvPr id="32773" name="组合 111629"/>
          <p:cNvGrpSpPr/>
          <p:nvPr/>
        </p:nvGrpSpPr>
        <p:grpSpPr>
          <a:xfrm>
            <a:off x="896536" y="2300784"/>
            <a:ext cx="4626493" cy="3772472"/>
            <a:chOff x="144" y="1389"/>
            <a:chExt cx="3492" cy="2903"/>
          </a:xfrm>
        </p:grpSpPr>
        <p:grpSp>
          <p:nvGrpSpPr>
            <p:cNvPr id="32774" name="组合 111626"/>
            <p:cNvGrpSpPr/>
            <p:nvPr/>
          </p:nvGrpSpPr>
          <p:grpSpPr>
            <a:xfrm>
              <a:off x="144" y="1389"/>
              <a:ext cx="3492" cy="2903"/>
              <a:chOff x="144" y="1389"/>
              <a:chExt cx="3492" cy="2903"/>
            </a:xfrm>
          </p:grpSpPr>
          <p:pic>
            <p:nvPicPr>
              <p:cNvPr id="32775" name="Picture 5" descr="细胞间的信息传递"/>
              <p:cNvPicPr>
                <a:picLocks noChangeAspect="1"/>
              </p:cNvPicPr>
              <p:nvPr/>
            </p:nvPicPr>
            <p:blipFill>
              <a:blip r:embed="rId1"/>
              <a:stretch>
                <a:fillRect/>
              </a:stretch>
            </p:blipFill>
            <p:spPr>
              <a:xfrm>
                <a:off x="144" y="1389"/>
                <a:ext cx="3492" cy="2903"/>
              </a:xfrm>
              <a:prstGeom prst="rect">
                <a:avLst/>
              </a:prstGeom>
              <a:noFill/>
              <a:ln w="9525">
                <a:noFill/>
              </a:ln>
            </p:spPr>
          </p:pic>
          <p:sp>
            <p:nvSpPr>
              <p:cNvPr id="32776" name="直接连接符 111624"/>
              <p:cNvSpPr/>
              <p:nvPr/>
            </p:nvSpPr>
            <p:spPr>
              <a:xfrm flipH="1">
                <a:off x="1927" y="3339"/>
                <a:ext cx="318" cy="454"/>
              </a:xfrm>
              <a:prstGeom prst="line">
                <a:avLst/>
              </a:prstGeom>
              <a:ln w="9525" cap="flat" cmpd="sng">
                <a:solidFill>
                  <a:schemeClr val="tx1"/>
                </a:solidFill>
                <a:prstDash val="solid"/>
                <a:round/>
                <a:headEnd type="none" w="med" len="med"/>
                <a:tailEnd type="none" w="med" len="med"/>
              </a:ln>
            </p:spPr>
          </p:sp>
          <p:sp>
            <p:nvSpPr>
              <p:cNvPr id="32777" name="文本框 111625"/>
              <p:cNvSpPr txBox="1"/>
              <p:nvPr/>
            </p:nvSpPr>
            <p:spPr>
              <a:xfrm>
                <a:off x="1655" y="3747"/>
                <a:ext cx="1044" cy="341"/>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sz="2400" b="1" dirty="0">
                    <a:solidFill>
                      <a:srgbClr val="FF0000"/>
                    </a:solidFill>
                    <a:latin typeface="微软雅黑" panose="020B0503020204020204" charset="-122"/>
                    <a:ea typeface="微软雅黑" panose="020B0503020204020204" charset="-122"/>
                  </a:rPr>
                  <a:t>受体</a:t>
                </a:r>
                <a:endParaRPr lang="zh-CN" altLang="en-US" sz="2400" b="1" dirty="0">
                  <a:solidFill>
                    <a:srgbClr val="FF0000"/>
                  </a:solidFill>
                  <a:latin typeface="微软雅黑" panose="020B0503020204020204" charset="-122"/>
                  <a:ea typeface="微软雅黑" panose="020B0503020204020204" charset="-122"/>
                </a:endParaRPr>
              </a:p>
            </p:txBody>
          </p:sp>
        </p:grpSp>
        <p:sp>
          <p:nvSpPr>
            <p:cNvPr id="32778" name="直接连接符 111627"/>
            <p:cNvSpPr/>
            <p:nvPr/>
          </p:nvSpPr>
          <p:spPr>
            <a:xfrm>
              <a:off x="1111" y="3612"/>
              <a:ext cx="0" cy="317"/>
            </a:xfrm>
            <a:prstGeom prst="line">
              <a:avLst/>
            </a:prstGeom>
            <a:ln w="9525" cap="flat" cmpd="sng">
              <a:solidFill>
                <a:schemeClr val="tx1"/>
              </a:solidFill>
              <a:prstDash val="solid"/>
              <a:round/>
              <a:headEnd type="none" w="med" len="med"/>
              <a:tailEnd type="none" w="med" len="med"/>
            </a:ln>
          </p:spPr>
        </p:sp>
        <p:sp>
          <p:nvSpPr>
            <p:cNvPr id="32779" name="文本框 111628"/>
            <p:cNvSpPr txBox="1"/>
            <p:nvPr/>
          </p:nvSpPr>
          <p:spPr>
            <a:xfrm>
              <a:off x="793" y="3838"/>
              <a:ext cx="1046" cy="341"/>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sz="2400" b="1" dirty="0">
                  <a:latin typeface="微软雅黑" panose="020B0503020204020204" charset="-122"/>
                  <a:ea typeface="微软雅黑" panose="020B0503020204020204" charset="-122"/>
                </a:rPr>
                <a:t>血管</a:t>
              </a:r>
              <a:endParaRPr lang="zh-CN" altLang="en-US" sz="2400" b="1" dirty="0">
                <a:latin typeface="微软雅黑" panose="020B0503020204020204" charset="-122"/>
                <a:ea typeface="微软雅黑" panose="020B0503020204020204" charset="-122"/>
              </a:endParaRPr>
            </a:p>
          </p:txBody>
        </p:sp>
      </p:grpSp>
      <p:sp>
        <p:nvSpPr>
          <p:cNvPr id="72724" name="文本框 72723"/>
          <p:cNvSpPr txBox="1"/>
          <p:nvPr/>
        </p:nvSpPr>
        <p:spPr>
          <a:xfrm>
            <a:off x="5934252" y="3086975"/>
            <a:ext cx="1517425" cy="461665"/>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anchor="t">
            <a:spAutoFit/>
          </a:bodyPr>
          <a:lstStyle/>
          <a:p>
            <a:pPr algn="ctr">
              <a:spcBef>
                <a:spcPct val="50000"/>
              </a:spcBef>
            </a:pPr>
            <a:r>
              <a:rPr lang="zh-CN" altLang="en-US" sz="2400" dirty="0">
                <a:solidFill>
                  <a:srgbClr val="FF0000"/>
                </a:solidFill>
                <a:latin typeface="楷体_GB2312" panose="02010609030101010101" pitchFamily="49" charset="-122"/>
                <a:ea typeface="楷体_GB2312" panose="02010609030101010101" pitchFamily="49" charset="-122"/>
              </a:rPr>
              <a:t>受体简介</a:t>
            </a:r>
            <a:endParaRPr lang="zh-CN" altLang="en-US" sz="2400" dirty="0">
              <a:solidFill>
                <a:srgbClr val="FF0000"/>
              </a:solidFill>
              <a:latin typeface="楷体_GB2312" panose="02010609030101010101" pitchFamily="49" charset="-122"/>
              <a:ea typeface="楷体_GB2312" panose="02010609030101010101" pitchFamily="49" charset="-122"/>
            </a:endParaRPr>
          </a:p>
        </p:txBody>
      </p:sp>
      <p:sp>
        <p:nvSpPr>
          <p:cNvPr id="7" name="Text Box 4"/>
          <p:cNvSpPr txBox="1"/>
          <p:nvPr/>
        </p:nvSpPr>
        <p:spPr>
          <a:xfrm>
            <a:off x="7488715" y="2353993"/>
            <a:ext cx="3694113" cy="461665"/>
          </a:xfrm>
          <a:prstGeom prst="rect">
            <a:avLst/>
          </a:prstGeom>
          <a:noFill/>
          <a:ln w="9525">
            <a:noFill/>
          </a:ln>
        </p:spPr>
        <p:txBody>
          <a:bodyPr wrap="square" anchor="t">
            <a:spAutoFit/>
          </a:bodyPr>
          <a:lstStyle/>
          <a:p>
            <a:r>
              <a:rPr lang="zh-CN" altLang="en-US" sz="2400" dirty="0" smtClean="0">
                <a:latin typeface="楷体_GB2312" panose="02010609030101010101" pitchFamily="49" charset="-122"/>
                <a:ea typeface="楷体_GB2312" panose="02010609030101010101" pitchFamily="49" charset="-122"/>
              </a:rPr>
              <a:t>接受</a:t>
            </a:r>
            <a:r>
              <a:rPr lang="zh-CN" altLang="en-US" sz="2400" dirty="0">
                <a:latin typeface="楷体_GB2312" panose="02010609030101010101" pitchFamily="49" charset="-122"/>
                <a:ea typeface="楷体_GB2312" panose="02010609030101010101" pitchFamily="49" charset="-122"/>
              </a:rPr>
              <a:t>信号的细胞</a:t>
            </a:r>
            <a:endParaRPr lang="zh-CN" altLang="en-US" sz="2400" dirty="0">
              <a:latin typeface="楷体_GB2312" panose="02010609030101010101" pitchFamily="49" charset="-122"/>
              <a:ea typeface="楷体_GB2312" panose="02010609030101010101" pitchFamily="49" charset="-122"/>
            </a:endParaRPr>
          </a:p>
        </p:txBody>
      </p:sp>
      <p:sp>
        <p:nvSpPr>
          <p:cNvPr id="19" name="文本框 18"/>
          <p:cNvSpPr txBox="1"/>
          <p:nvPr/>
        </p:nvSpPr>
        <p:spPr>
          <a:xfrm>
            <a:off x="5934255" y="2316017"/>
            <a:ext cx="1517423" cy="461665"/>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anchor="t">
            <a:spAutoFit/>
          </a:bodyPr>
          <a:lstStyle/>
          <a:p>
            <a:r>
              <a:rPr lang="zh-CN" altLang="en-US" sz="2400" dirty="0" smtClean="0">
                <a:solidFill>
                  <a:srgbClr val="FF0000"/>
                </a:solidFill>
                <a:latin typeface="楷体_GB2312" panose="02010609030101010101" pitchFamily="49" charset="-122"/>
                <a:ea typeface="楷体_GB2312" panose="02010609030101010101" pitchFamily="49" charset="-122"/>
              </a:rPr>
              <a:t>靶细胞</a:t>
            </a:r>
            <a:r>
              <a:rPr lang="en-US" altLang="zh-CN" sz="2400" dirty="0" smtClean="0">
                <a:solidFill>
                  <a:srgbClr val="FF0000"/>
                </a:solidFill>
                <a:latin typeface="楷体_GB2312" panose="02010609030101010101" pitchFamily="49" charset="-122"/>
                <a:ea typeface="楷体_GB2312" panose="02010609030101010101" pitchFamily="49" charset="-122"/>
              </a:rPr>
              <a:t>:</a:t>
            </a:r>
            <a:endParaRPr lang="zh-CN" altLang="en-US" sz="2400" dirty="0">
              <a:solidFill>
                <a:srgbClr val="FF0000"/>
              </a:solidFill>
              <a:latin typeface="楷体_GB2312" panose="02010609030101010101" pitchFamily="49" charset="-122"/>
              <a:ea typeface="楷体_GB2312" panose="02010609030101010101" pitchFamily="49" charset="-122"/>
            </a:endParaRPr>
          </a:p>
        </p:txBody>
      </p:sp>
      <p:sp>
        <p:nvSpPr>
          <p:cNvPr id="21" name="MH_SubTitle_1"/>
          <p:cNvSpPr>
            <a:spLocks noChangeArrowheads="1"/>
          </p:cNvSpPr>
          <p:nvPr>
            <p:custDataLst>
              <p:tags r:id="rId2"/>
            </p:custDataLst>
          </p:nvPr>
        </p:nvSpPr>
        <p:spPr bwMode="gray">
          <a:xfrm>
            <a:off x="360589" y="877951"/>
            <a:ext cx="3229435" cy="521317"/>
          </a:xfrm>
          <a:prstGeom prst="roundRect">
            <a:avLst>
              <a:gd name="adj" fmla="val 50000"/>
            </a:avLst>
          </a:prstGeom>
          <a:solidFill>
            <a:srgbClr val="CD1F0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微软雅黑" panose="020B0503020204020204" charset="-122"/>
                <a:ea typeface="微软雅黑" panose="020B0503020204020204" charset="-122"/>
              </a:rPr>
              <a:t>细胞信息交流方式</a:t>
            </a:r>
            <a:r>
              <a:rPr lang="en-US" altLang="zh-CN" sz="2400" dirty="0">
                <a:solidFill>
                  <a:schemeClr val="bg1"/>
                </a:solidFill>
                <a:latin typeface="微软雅黑" panose="020B0503020204020204" charset="-122"/>
                <a:ea typeface="微软雅黑" panose="020B0503020204020204" charset="-122"/>
              </a:rPr>
              <a:t>1</a:t>
            </a:r>
            <a:r>
              <a:rPr lang="zh-CN" altLang="en-US"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sp>
        <p:nvSpPr>
          <p:cNvPr id="2" name="矩形 1"/>
          <p:cNvSpPr/>
          <p:nvPr/>
        </p:nvSpPr>
        <p:spPr>
          <a:xfrm>
            <a:off x="10302240" y="6176645"/>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linds(horizont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2724"/>
                                        </p:tgtEl>
                                        <p:attrNameLst>
                                          <p:attrName>style.visibility</p:attrName>
                                        </p:attrNameLst>
                                      </p:cBhvr>
                                      <p:to>
                                        <p:strVal val="visible"/>
                                      </p:to>
                                    </p:set>
                                    <p:animEffect transition="in" filter="wipe(left)">
                                      <p:cBhvr>
                                        <p:cTn id="26" dur="500"/>
                                        <p:tgtEl>
                                          <p:spTgt spid="727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1507"/>
                                        </p:tgtEl>
                                        <p:attrNameLst>
                                          <p:attrName>style.visibility</p:attrName>
                                        </p:attrNameLst>
                                      </p:cBhvr>
                                      <p:to>
                                        <p:strVal val="visible"/>
                                      </p:to>
                                    </p:set>
                                    <p:animEffect transition="in" filter="wipe(up)">
                                      <p:cBhvr>
                                        <p:cTn id="31" dur="500"/>
                                        <p:tgtEl>
                                          <p:spTgt spid="21507"/>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1507" grpId="0"/>
      <p:bldP spid="72724" grpId="0" animBg="1"/>
      <p:bldP spid="7" grpId="0"/>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11"/>
          <p:cNvSpPr/>
          <p:nvPr/>
        </p:nvSpPr>
        <p:spPr>
          <a:xfrm flipH="1">
            <a:off x="3836988" y="3308350"/>
            <a:ext cx="1189037" cy="1690688"/>
          </a:xfrm>
          <a:prstGeom prst="line">
            <a:avLst/>
          </a:prstGeom>
          <a:ln w="19050" cap="flat" cmpd="sng">
            <a:solidFill>
              <a:schemeClr val="bg1"/>
            </a:solidFill>
            <a:prstDash val="solid"/>
            <a:round/>
            <a:headEnd type="none" w="med" len="med"/>
            <a:tailEnd type="none" w="med" len="med"/>
          </a:ln>
        </p:spPr>
      </p:sp>
      <p:sp>
        <p:nvSpPr>
          <p:cNvPr id="33795" name="Line 17"/>
          <p:cNvSpPr/>
          <p:nvPr/>
        </p:nvSpPr>
        <p:spPr>
          <a:xfrm flipH="1" flipV="1">
            <a:off x="3008313" y="2197100"/>
            <a:ext cx="325437" cy="520700"/>
          </a:xfrm>
          <a:prstGeom prst="line">
            <a:avLst/>
          </a:prstGeom>
          <a:ln w="9525" cap="flat" cmpd="sng">
            <a:solidFill>
              <a:schemeClr val="bg1"/>
            </a:solidFill>
            <a:prstDash val="solid"/>
            <a:round/>
            <a:headEnd type="none" w="med" len="med"/>
            <a:tailEnd type="none" w="med" len="med"/>
          </a:ln>
        </p:spPr>
      </p:sp>
      <p:sp>
        <p:nvSpPr>
          <p:cNvPr id="33796" name="Text Box 18"/>
          <p:cNvSpPr txBox="1"/>
          <p:nvPr/>
        </p:nvSpPr>
        <p:spPr>
          <a:xfrm>
            <a:off x="2047875" y="4235450"/>
            <a:ext cx="2851150" cy="460375"/>
          </a:xfrm>
          <a:prstGeom prst="rect">
            <a:avLst/>
          </a:prstGeom>
          <a:solidFill>
            <a:schemeClr val="bg1"/>
          </a:solidFill>
          <a:ln w="9525" cap="flat" cmpd="sng">
            <a:solidFill>
              <a:schemeClr val="tx1"/>
            </a:solidFill>
            <a:prstDash val="solid"/>
            <a:miter/>
            <a:headEnd type="none" w="med" len="med"/>
            <a:tailEnd type="none" w="med" len="med"/>
          </a:ln>
        </p:spPr>
        <p:txBody>
          <a:bodyPr anchor="t">
            <a:spAutoFit/>
          </a:bodyPr>
          <a:lstStyle/>
          <a:p>
            <a:pPr algn="ctr">
              <a:buFont typeface="Arial" panose="020B0604020202020204" pitchFamily="34" charset="0"/>
              <a:buNone/>
            </a:pPr>
            <a:r>
              <a:rPr lang="zh-CN" altLang="en-US" sz="2400" b="1" dirty="0">
                <a:solidFill>
                  <a:srgbClr val="000000"/>
                </a:solidFill>
                <a:latin typeface="宋体" panose="02010600030101010101" pitchFamily="2" charset="-122"/>
                <a:ea typeface="宋体" panose="02010600030101010101" pitchFamily="2" charset="-122"/>
              </a:rPr>
              <a:t>发出信号的细胞</a:t>
            </a:r>
            <a:endParaRPr lang="zh-CN" altLang="en-US" sz="2400" b="1" dirty="0">
              <a:solidFill>
                <a:srgbClr val="000000"/>
              </a:solidFill>
              <a:latin typeface="宋体" panose="02010600030101010101" pitchFamily="2" charset="-122"/>
              <a:ea typeface="宋体" panose="02010600030101010101" pitchFamily="2" charset="-122"/>
            </a:endParaRPr>
          </a:p>
        </p:txBody>
      </p:sp>
      <p:grpSp>
        <p:nvGrpSpPr>
          <p:cNvPr id="33797" name="组合 4"/>
          <p:cNvGrpSpPr/>
          <p:nvPr/>
        </p:nvGrpSpPr>
        <p:grpSpPr>
          <a:xfrm>
            <a:off x="7088188" y="2268538"/>
            <a:ext cx="2019300" cy="1762125"/>
            <a:chOff x="8583" y="3441"/>
            <a:chExt cx="4534" cy="3964"/>
          </a:xfrm>
        </p:grpSpPr>
        <p:grpSp>
          <p:nvGrpSpPr>
            <p:cNvPr id="33798" name="组合 2"/>
            <p:cNvGrpSpPr/>
            <p:nvPr/>
          </p:nvGrpSpPr>
          <p:grpSpPr>
            <a:xfrm>
              <a:off x="8583" y="3441"/>
              <a:ext cx="4534" cy="3964"/>
              <a:chOff x="8843" y="3662"/>
              <a:chExt cx="4534" cy="3964"/>
            </a:xfrm>
          </p:grpSpPr>
          <p:sp>
            <p:nvSpPr>
              <p:cNvPr id="33799" name="Oval 19"/>
              <p:cNvSpPr/>
              <p:nvPr/>
            </p:nvSpPr>
            <p:spPr>
              <a:xfrm>
                <a:off x="9862" y="3662"/>
                <a:ext cx="3515" cy="3965"/>
              </a:xfrm>
              <a:prstGeom prst="ellipse">
                <a:avLst/>
              </a:prstGeom>
              <a:solidFill>
                <a:srgbClr val="95B3D7">
                  <a:alpha val="89999"/>
                </a:srgbClr>
              </a:solidFill>
              <a:ln w="9525" cap="flat" cmpd="sng">
                <a:solidFill>
                  <a:schemeClr val="tx1"/>
                </a:solidFill>
                <a:prstDash val="solid"/>
                <a:round/>
                <a:headEnd type="none" w="med" len="med"/>
                <a:tailEnd type="none" w="med" len="med"/>
              </a:ln>
            </p:spPr>
            <p:txBody>
              <a:bodyPr wrap="none" anchor="ctr"/>
              <a:lstStyle/>
              <a:p>
                <a:pPr>
                  <a:buFont typeface="Arial" panose="020B0604020202020204" pitchFamily="34" charset="0"/>
                  <a:buNone/>
                </a:pPr>
                <a:endParaRPr lang="zh-CN" altLang="zh-CN" b="1" dirty="0">
                  <a:latin typeface="Arial" panose="020B0604020202020204" pitchFamily="34" charset="0"/>
                  <a:ea typeface="黑体" panose="02010609060101010101" charset="-122"/>
                </a:endParaRPr>
              </a:p>
            </p:txBody>
          </p:sp>
          <p:graphicFrame>
            <p:nvGraphicFramePr>
              <p:cNvPr id="33800" name="Object 21"/>
              <p:cNvGraphicFramePr>
                <a:graphicFrameLocks noChangeAspect="1"/>
              </p:cNvGraphicFramePr>
              <p:nvPr/>
            </p:nvGraphicFramePr>
            <p:xfrm>
              <a:off x="8842" y="5117"/>
              <a:ext cx="1020" cy="1135"/>
            </p:xfrm>
            <a:graphic>
              <a:graphicData uri="http://schemas.openxmlformats.org/presentationml/2006/ole">
                <mc:AlternateContent xmlns:mc="http://schemas.openxmlformats.org/markup-compatibility/2006">
                  <mc:Choice xmlns:v="urn:schemas-microsoft-com:vml" Requires="v">
                    <p:oleObj spid="_x0000_s1025" name="" r:id="rId1" imgW="34290000" imgH="33299400" progId="">
                      <p:embed/>
                    </p:oleObj>
                  </mc:Choice>
                  <mc:Fallback>
                    <p:oleObj name="" r:id="rId1" imgW="34290000" imgH="33299400" progId="">
                      <p:embed/>
                      <p:pic>
                        <p:nvPicPr>
                          <p:cNvPr id="0" name="图片 1024"/>
                          <p:cNvPicPr>
                            <a:picLocks noChangeAspect="1"/>
                          </p:cNvPicPr>
                          <p:nvPr/>
                        </p:nvPicPr>
                        <p:blipFill>
                          <a:blip r:embed="rId2"/>
                          <a:stretch>
                            <a:fillRect/>
                          </a:stretch>
                        </p:blipFill>
                        <p:spPr>
                          <a:xfrm>
                            <a:off x="8842" y="5117"/>
                            <a:ext cx="1020" cy="1135"/>
                          </a:xfrm>
                          <a:prstGeom prst="rect">
                            <a:avLst/>
                          </a:prstGeom>
                          <a:noFill/>
                          <a:ln w="38100">
                            <a:noFill/>
                          </a:ln>
                        </p:spPr>
                      </p:pic>
                    </p:oleObj>
                  </mc:Fallback>
                </mc:AlternateContent>
              </a:graphicData>
            </a:graphic>
          </p:graphicFrame>
        </p:grpSp>
        <p:sp>
          <p:nvSpPr>
            <p:cNvPr id="25609" name="Oval 20"/>
            <p:cNvSpPr/>
            <p:nvPr/>
          </p:nvSpPr>
          <p:spPr>
            <a:xfrm>
              <a:off x="11212" y="4776"/>
              <a:ext cx="1135" cy="1247"/>
            </a:xfrm>
            <a:prstGeom prst="ellipse">
              <a:avLst/>
            </a:prstGeom>
            <a:solidFill>
              <a:schemeClr val="accent6">
                <a:lumMod val="40000"/>
                <a:lumOff val="60000"/>
                <a:alpha val="90000"/>
              </a:schemeClr>
            </a:solidFill>
            <a:ln w="9525">
              <a:noFill/>
            </a:ln>
          </p:spPr>
          <p:txBody>
            <a:bodyPr wrap="none" anchor="ctr"/>
            <a:lstStyle/>
            <a:p>
              <a:pPr fontAlgn="base">
                <a:buFont typeface="Arial" panose="020B0604020202020204" pitchFamily="34" charset="0"/>
                <a:buNone/>
              </a:pPr>
              <a:endParaRPr lang="zh-CN" altLang="zh-CN" b="1" strike="noStrike" noProof="1">
                <a:latin typeface="Arial" panose="020B0604020202020204" pitchFamily="34" charset="0"/>
                <a:ea typeface="黑体" panose="02010609060101010101" charset="-122"/>
              </a:endParaRPr>
            </a:p>
          </p:txBody>
        </p:sp>
      </p:grpSp>
      <p:sp>
        <p:nvSpPr>
          <p:cNvPr id="33803" name="Text Box 12"/>
          <p:cNvSpPr txBox="1"/>
          <p:nvPr/>
        </p:nvSpPr>
        <p:spPr>
          <a:xfrm>
            <a:off x="7874000" y="4305300"/>
            <a:ext cx="1397000" cy="460375"/>
          </a:xfrm>
          <a:prstGeom prst="rect">
            <a:avLst/>
          </a:prstGeom>
          <a:solidFill>
            <a:srgbClr val="FFFFFF"/>
          </a:solidFill>
          <a:ln w="9525" cap="flat" cmpd="sng">
            <a:solidFill>
              <a:schemeClr val="tx1"/>
            </a:solidFill>
            <a:prstDash val="solid"/>
            <a:miter/>
            <a:headEnd type="none" w="med" len="med"/>
            <a:tailEnd type="none" w="med" len="med"/>
          </a:ln>
        </p:spPr>
        <p:txBody>
          <a:bodyPr anchor="t">
            <a:spAutoFit/>
          </a:bodyPr>
          <a:lstStyle/>
          <a:p>
            <a:pPr algn="ctr">
              <a:buFont typeface="Arial" panose="020B0604020202020204" pitchFamily="34" charset="0"/>
              <a:buNone/>
            </a:pPr>
            <a:r>
              <a:rPr lang="zh-CN" altLang="en-US" sz="2400" b="1" dirty="0">
                <a:solidFill>
                  <a:srgbClr val="000000"/>
                </a:solidFill>
                <a:latin typeface="宋体" panose="02010600030101010101" pitchFamily="2" charset="-122"/>
                <a:ea typeface="宋体" panose="02010600030101010101" pitchFamily="2" charset="-122"/>
              </a:rPr>
              <a:t>靶细胞</a:t>
            </a:r>
            <a:endParaRPr lang="zh-CN" altLang="en-US" sz="2400" b="1" dirty="0">
              <a:solidFill>
                <a:srgbClr val="000000"/>
              </a:solidFill>
              <a:latin typeface="宋体" panose="02010600030101010101" pitchFamily="2" charset="-122"/>
              <a:ea typeface="宋体" panose="02010600030101010101" pitchFamily="2" charset="-122"/>
            </a:endParaRPr>
          </a:p>
        </p:txBody>
      </p:sp>
      <p:grpSp>
        <p:nvGrpSpPr>
          <p:cNvPr id="73744" name="组合 73743"/>
          <p:cNvGrpSpPr/>
          <p:nvPr/>
        </p:nvGrpSpPr>
        <p:grpSpPr>
          <a:xfrm>
            <a:off x="2654300" y="2281238"/>
            <a:ext cx="3314700" cy="1819275"/>
            <a:chOff x="1032" y="1630"/>
            <a:chExt cx="2088" cy="1146"/>
          </a:xfrm>
        </p:grpSpPr>
        <p:grpSp>
          <p:nvGrpSpPr>
            <p:cNvPr id="33805" name="组合 1"/>
            <p:cNvGrpSpPr/>
            <p:nvPr/>
          </p:nvGrpSpPr>
          <p:grpSpPr>
            <a:xfrm>
              <a:off x="1032" y="1630"/>
              <a:ext cx="1258" cy="1146"/>
              <a:chOff x="1949" y="3757"/>
              <a:chExt cx="4288" cy="3970"/>
            </a:xfrm>
          </p:grpSpPr>
          <p:grpSp>
            <p:nvGrpSpPr>
              <p:cNvPr id="33806" name="Group 5"/>
              <p:cNvGrpSpPr/>
              <p:nvPr/>
            </p:nvGrpSpPr>
            <p:grpSpPr>
              <a:xfrm>
                <a:off x="1949" y="3757"/>
                <a:ext cx="3517" cy="3970"/>
                <a:chOff x="9" y="0"/>
                <a:chExt cx="1407" cy="1588"/>
              </a:xfrm>
            </p:grpSpPr>
            <p:sp>
              <p:nvSpPr>
                <p:cNvPr id="33807" name="Oval 6"/>
                <p:cNvSpPr/>
                <p:nvPr/>
              </p:nvSpPr>
              <p:spPr>
                <a:xfrm>
                  <a:off x="9" y="0"/>
                  <a:ext cx="1407" cy="1588"/>
                </a:xfrm>
                <a:prstGeom prst="ellipse">
                  <a:avLst/>
                </a:prstGeom>
                <a:solidFill>
                  <a:srgbClr val="95B3D7">
                    <a:alpha val="89999"/>
                  </a:srgbClr>
                </a:solidFill>
                <a:ln w="12700" cap="flat" cmpd="sng">
                  <a:solidFill>
                    <a:schemeClr val="tx1"/>
                  </a:solidFill>
                  <a:prstDash val="solid"/>
                  <a:round/>
                  <a:headEnd type="none" w="med" len="med"/>
                  <a:tailEnd type="none" w="med" len="med"/>
                </a:ln>
              </p:spPr>
              <p:txBody>
                <a:bodyPr wrap="none" anchor="ctr"/>
                <a:lstStyle/>
                <a:p>
                  <a:pPr>
                    <a:buFont typeface="Arial" panose="020B0604020202020204" pitchFamily="34" charset="0"/>
                    <a:buNone/>
                  </a:pPr>
                  <a:endParaRPr lang="zh-CN" altLang="zh-CN" b="1" dirty="0">
                    <a:latin typeface="Arial" panose="020B0604020202020204" pitchFamily="34" charset="0"/>
                    <a:ea typeface="黑体" panose="02010609060101010101" charset="-122"/>
                  </a:endParaRPr>
                </a:p>
              </p:txBody>
            </p:sp>
            <p:sp>
              <p:nvSpPr>
                <p:cNvPr id="73748" name="Oval 7"/>
                <p:cNvSpPr/>
                <p:nvPr/>
              </p:nvSpPr>
              <p:spPr>
                <a:xfrm>
                  <a:off x="227" y="454"/>
                  <a:ext cx="499" cy="589"/>
                </a:xfrm>
                <a:prstGeom prst="ellipse">
                  <a:avLst/>
                </a:prstGeom>
                <a:solidFill>
                  <a:schemeClr val="accent5">
                    <a:lumMod val="20000"/>
                    <a:lumOff val="80000"/>
                    <a:alpha val="80000"/>
                  </a:schemeClr>
                </a:solidFill>
                <a:ln w="12700">
                  <a:noFill/>
                </a:ln>
              </p:spPr>
              <p:txBody>
                <a:bodyPr wrap="none" anchor="ctr"/>
                <a:lstStyle/>
                <a:p>
                  <a:pPr fontAlgn="auto">
                    <a:buFont typeface="Arial" panose="020B0604020202020204" pitchFamily="34" charset="0"/>
                    <a:buNone/>
                  </a:pPr>
                  <a:endParaRPr lang="zh-CN" altLang="zh-CN" b="1" strike="noStrike" noProof="1">
                    <a:latin typeface="Arial" panose="020B0604020202020204" pitchFamily="34" charset="0"/>
                    <a:ea typeface="黑体" panose="02010609060101010101" charset="-122"/>
                  </a:endParaRPr>
                </a:p>
              </p:txBody>
            </p:sp>
          </p:grpSp>
          <p:grpSp>
            <p:nvGrpSpPr>
              <p:cNvPr id="33809" name="Group 8"/>
              <p:cNvGrpSpPr/>
              <p:nvPr/>
            </p:nvGrpSpPr>
            <p:grpSpPr>
              <a:xfrm>
                <a:off x="5442" y="5345"/>
                <a:ext cx="795" cy="567"/>
                <a:chOff x="0" y="0"/>
                <a:chExt cx="318" cy="181"/>
              </a:xfrm>
            </p:grpSpPr>
            <p:sp>
              <p:nvSpPr>
                <p:cNvPr id="33810" name="Rectangle 9"/>
                <p:cNvSpPr/>
                <p:nvPr/>
              </p:nvSpPr>
              <p:spPr>
                <a:xfrm>
                  <a:off x="0" y="90"/>
                  <a:ext cx="182" cy="46"/>
                </a:xfrm>
                <a:prstGeom prst="rect">
                  <a:avLst/>
                </a:prstGeom>
                <a:solidFill>
                  <a:srgbClr val="FF00FF"/>
                </a:solidFill>
                <a:ln w="9525" cap="flat" cmpd="sng">
                  <a:solidFill>
                    <a:srgbClr val="FF0000"/>
                  </a:solidFill>
                  <a:prstDash val="solid"/>
                  <a:miter/>
                  <a:headEnd type="none" w="med" len="med"/>
                  <a:tailEnd type="none" w="med" len="med"/>
                </a:ln>
              </p:spPr>
              <p:txBody>
                <a:bodyPr wrap="none" anchor="ctr"/>
                <a:lstStyle/>
                <a:p>
                  <a:pPr>
                    <a:buFont typeface="Arial" panose="020B0604020202020204" pitchFamily="34" charset="0"/>
                    <a:buNone/>
                  </a:pPr>
                  <a:endParaRPr lang="zh-CN" altLang="zh-CN" b="1" dirty="0">
                    <a:latin typeface="Arial" panose="020B0604020202020204" pitchFamily="34" charset="0"/>
                    <a:ea typeface="黑体" panose="02010609060101010101" charset="-122"/>
                  </a:endParaRPr>
                </a:p>
              </p:txBody>
            </p:sp>
            <p:sp>
              <p:nvSpPr>
                <p:cNvPr id="33811" name="Oval 10"/>
                <p:cNvSpPr/>
                <p:nvPr/>
              </p:nvSpPr>
              <p:spPr>
                <a:xfrm>
                  <a:off x="137" y="0"/>
                  <a:ext cx="181" cy="181"/>
                </a:xfrm>
                <a:prstGeom prst="ellipse">
                  <a:avLst/>
                </a:prstGeom>
                <a:solidFill>
                  <a:srgbClr val="FF00FF"/>
                </a:solidFill>
                <a:ln w="9525">
                  <a:noFill/>
                </a:ln>
              </p:spPr>
              <p:txBody>
                <a:bodyPr wrap="none" anchor="ctr"/>
                <a:lstStyle/>
                <a:p>
                  <a:pPr>
                    <a:buFont typeface="Arial" panose="020B0604020202020204" pitchFamily="34" charset="0"/>
                    <a:buNone/>
                  </a:pPr>
                  <a:endParaRPr lang="zh-CN" altLang="zh-CN" b="1" dirty="0">
                    <a:latin typeface="Arial" panose="020B0604020202020204" pitchFamily="34" charset="0"/>
                    <a:ea typeface="黑体" panose="02010609060101010101" charset="-122"/>
                  </a:endParaRPr>
                </a:p>
              </p:txBody>
            </p:sp>
          </p:grpSp>
        </p:grpSp>
        <p:sp>
          <p:nvSpPr>
            <p:cNvPr id="33812" name="Text Box 12"/>
            <p:cNvSpPr txBox="1"/>
            <p:nvPr/>
          </p:nvSpPr>
          <p:spPr>
            <a:xfrm>
              <a:off x="2064" y="1728"/>
              <a:ext cx="1056" cy="290"/>
            </a:xfrm>
            <a:prstGeom prst="rect">
              <a:avLst/>
            </a:prstGeom>
            <a:solidFill>
              <a:srgbClr val="FFFFFF"/>
            </a:solidFill>
            <a:ln w="9525" cap="flat" cmpd="sng">
              <a:solidFill>
                <a:schemeClr val="tx1"/>
              </a:solidFill>
              <a:prstDash val="solid"/>
              <a:miter/>
              <a:headEnd type="none" w="med" len="med"/>
              <a:tailEnd type="none" w="med" len="med"/>
            </a:ln>
          </p:spPr>
          <p:txBody>
            <a:bodyPr anchor="t">
              <a:spAutoFit/>
            </a:bodyPr>
            <a:lstStyle/>
            <a:p>
              <a:pPr algn="ctr">
                <a:buFont typeface="Arial" panose="020B0604020202020204" pitchFamily="34" charset="0"/>
                <a:buNone/>
              </a:pPr>
              <a:r>
                <a:rPr lang="zh-CN" altLang="en-US" sz="2400" b="1" dirty="0">
                  <a:solidFill>
                    <a:srgbClr val="000000"/>
                  </a:solidFill>
                  <a:latin typeface="宋体" panose="02010600030101010101" pitchFamily="2" charset="-122"/>
                  <a:ea typeface="宋体" panose="02010600030101010101" pitchFamily="2" charset="-122"/>
                </a:rPr>
                <a:t>信号分子</a:t>
              </a:r>
              <a:endParaRPr lang="zh-CN" altLang="en-US" sz="2400" b="1" dirty="0">
                <a:solidFill>
                  <a:srgbClr val="000000"/>
                </a:solidFill>
                <a:latin typeface="宋体" panose="02010600030101010101" pitchFamily="2" charset="-122"/>
                <a:ea typeface="宋体" panose="02010600030101010101" pitchFamily="2" charset="-122"/>
              </a:endParaRPr>
            </a:p>
          </p:txBody>
        </p:sp>
      </p:grpSp>
      <p:sp>
        <p:nvSpPr>
          <p:cNvPr id="15362" name="Rectangle 16"/>
          <p:cNvSpPr/>
          <p:nvPr/>
        </p:nvSpPr>
        <p:spPr>
          <a:xfrm>
            <a:off x="3778395" y="918428"/>
            <a:ext cx="7277532" cy="523220"/>
          </a:xfrm>
          <a:prstGeom prst="rect">
            <a:avLst/>
          </a:prstGeom>
          <a:noFill/>
          <a:ln w="9525">
            <a:noFill/>
          </a:ln>
        </p:spPr>
        <p:txBody>
          <a:bodyPr wrap="square" anchor="t">
            <a:spAutoFit/>
          </a:bodyPr>
          <a:lstStyle/>
          <a:p>
            <a:r>
              <a:rPr lang="zh-CN" altLang="en-US" sz="2800" dirty="0">
                <a:latin typeface="Arial" panose="020B0604020202020204" pitchFamily="34" charset="0"/>
                <a:ea typeface="微软雅黑" panose="020B0503020204020204" charset="-122"/>
              </a:rPr>
              <a:t>通过相邻细胞的</a:t>
            </a:r>
            <a:r>
              <a:rPr lang="zh-CN" altLang="en-US" sz="2800" dirty="0">
                <a:solidFill>
                  <a:srgbClr val="FF0000"/>
                </a:solidFill>
                <a:latin typeface="Arial" panose="020B0604020202020204" pitchFamily="34" charset="0"/>
                <a:ea typeface="微软雅黑" panose="020B0503020204020204" charset="-122"/>
              </a:rPr>
              <a:t>细胞膜直接接触</a:t>
            </a:r>
            <a:r>
              <a:rPr lang="zh-CN" altLang="en-US" sz="2800" dirty="0">
                <a:latin typeface="Arial" panose="020B0604020202020204" pitchFamily="34" charset="0"/>
                <a:ea typeface="微软雅黑" panose="020B0503020204020204" charset="-122"/>
              </a:rPr>
              <a:t>传递信息。</a:t>
            </a:r>
            <a:endParaRPr lang="zh-CN" altLang="en-US" sz="2800" dirty="0">
              <a:latin typeface="Arial" panose="020B0604020202020204" pitchFamily="34" charset="0"/>
              <a:ea typeface="微软雅黑" panose="020B0503020204020204" charset="-122"/>
            </a:endParaRPr>
          </a:p>
        </p:txBody>
      </p:sp>
      <p:sp>
        <p:nvSpPr>
          <p:cNvPr id="96272" name="Text Box 19"/>
          <p:cNvSpPr txBox="1"/>
          <p:nvPr/>
        </p:nvSpPr>
        <p:spPr>
          <a:xfrm>
            <a:off x="3590024" y="5579987"/>
            <a:ext cx="5757862" cy="460375"/>
          </a:xfrm>
          <a:prstGeom prst="rect">
            <a:avLst/>
          </a:prstGeom>
          <a:noFill/>
          <a:ln w="9525">
            <a:noFill/>
          </a:ln>
        </p:spPr>
        <p:txBody>
          <a:bodyPr wrap="square" anchor="t">
            <a:spAutoFit/>
          </a:bodyPr>
          <a:lstStyle>
            <a:defPPr>
              <a:defRPr lang="zh-CN"/>
            </a:defPPr>
            <a:lvl1pPr>
              <a:defRPr sz="2400">
                <a:latin typeface="楷体_GB2312" panose="02010609030101010101" pitchFamily="49" charset="-122"/>
                <a:ea typeface="楷体_GB2312" panose="02010609030101010101" pitchFamily="49" charset="-122"/>
              </a:defRPr>
            </a:lvl1pPr>
          </a:lstStyle>
          <a:p>
            <a:r>
              <a:rPr lang="zh-CN" altLang="en-US" dirty="0"/>
              <a:t>例如：精子和卵细胞之间的识别和结合</a:t>
            </a:r>
            <a:endParaRPr lang="zh-CN" altLang="en-US" dirty="0"/>
          </a:p>
        </p:txBody>
      </p:sp>
      <p:sp>
        <p:nvSpPr>
          <p:cNvPr id="24" name=" 165"/>
          <p:cNvSpPr/>
          <p:nvPr/>
        </p:nvSpPr>
        <p:spPr>
          <a:xfrm>
            <a:off x="1" y="-5860"/>
            <a:ext cx="12192000" cy="53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1.3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进行细胞间的信息交流</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25" name="MH_SubTitle_1"/>
          <p:cNvSpPr>
            <a:spLocks noChangeArrowheads="1"/>
          </p:cNvSpPr>
          <p:nvPr>
            <p:custDataLst>
              <p:tags r:id="rId3"/>
            </p:custDataLst>
          </p:nvPr>
        </p:nvSpPr>
        <p:spPr bwMode="gray">
          <a:xfrm>
            <a:off x="360589" y="877951"/>
            <a:ext cx="3229435" cy="521317"/>
          </a:xfrm>
          <a:prstGeom prst="roundRect">
            <a:avLst>
              <a:gd name="adj" fmla="val 50000"/>
            </a:avLst>
          </a:prstGeom>
          <a:solidFill>
            <a:srgbClr val="CD1F0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微软雅黑" panose="020B0503020204020204" charset="-122"/>
                <a:ea typeface="微软雅黑" panose="020B0503020204020204" charset="-122"/>
              </a:rPr>
              <a:t>细胞信息交流方式</a:t>
            </a:r>
            <a:r>
              <a:rPr lang="en-US" altLang="zh-CN" sz="2400" dirty="0">
                <a:solidFill>
                  <a:schemeClr val="bg1"/>
                </a:solidFill>
                <a:latin typeface="微软雅黑" panose="020B0503020204020204" charset="-122"/>
                <a:ea typeface="微软雅黑" panose="020B0503020204020204" charset="-122"/>
              </a:rPr>
              <a:t>2</a:t>
            </a:r>
            <a:r>
              <a:rPr lang="zh-CN" altLang="en-US"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sp>
        <p:nvSpPr>
          <p:cNvPr id="3" name="矩形 2"/>
          <p:cNvSpPr/>
          <p:nvPr/>
        </p:nvSpPr>
        <p:spPr>
          <a:xfrm>
            <a:off x="10266680" y="620903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linds(horizont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66327E-6 L 0.20833 3.66327E-6 " pathEditMode="relative" ptsTypes="AA">
                                      <p:cBhvr>
                                        <p:cTn id="16" dur="2000" fill="hold"/>
                                        <p:tgtEl>
                                          <p:spTgt spid="7374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6272"/>
                                        </p:tgtEl>
                                        <p:attrNameLst>
                                          <p:attrName>style.visibility</p:attrName>
                                        </p:attrNameLst>
                                      </p:cBhvr>
                                      <p:to>
                                        <p:strVal val="visible"/>
                                      </p:to>
                                    </p:set>
                                    <p:animEffect transition="in" filter="blinds(horizontal)">
                                      <p:cBhvr>
                                        <p:cTn id="21" dur="500"/>
                                        <p:tgtEl>
                                          <p:spTgt spid="96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6272"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Text Box 18"/>
          <p:cNvSpPr txBox="1"/>
          <p:nvPr/>
        </p:nvSpPr>
        <p:spPr>
          <a:xfrm>
            <a:off x="3763357" y="894566"/>
            <a:ext cx="4161443" cy="523220"/>
          </a:xfrm>
          <a:prstGeom prst="rect">
            <a:avLst/>
          </a:prstGeom>
          <a:noFill/>
          <a:ln w="9525">
            <a:noFill/>
          </a:ln>
        </p:spPr>
        <p:txBody>
          <a:bodyPr wrap="square" anchor="t">
            <a:spAutoFit/>
          </a:bodyPr>
          <a:lstStyle/>
          <a:p>
            <a:pPr>
              <a:spcBef>
                <a:spcPct val="50000"/>
              </a:spcBef>
              <a:buFont typeface="Arial" panose="020B0604020202020204" pitchFamily="34" charset="0"/>
              <a:buNone/>
            </a:pPr>
            <a:r>
              <a:rPr lang="zh-CN" altLang="en-US" sz="2800" dirty="0">
                <a:latin typeface="微软雅黑" panose="020B0503020204020204" charset="-122"/>
                <a:ea typeface="微软雅黑" panose="020B0503020204020204" charset="-122"/>
              </a:rPr>
              <a:t>相邻的细胞间形成</a:t>
            </a:r>
            <a:r>
              <a:rPr lang="zh-CN" altLang="en-US" sz="2800" dirty="0">
                <a:solidFill>
                  <a:srgbClr val="FF0000"/>
                </a:solidFill>
                <a:latin typeface="微软雅黑" panose="020B0503020204020204" charset="-122"/>
                <a:ea typeface="微软雅黑" panose="020B0503020204020204" charset="-122"/>
              </a:rPr>
              <a:t>通道</a:t>
            </a:r>
            <a:r>
              <a:rPr lang="zh-CN" altLang="en-US" sz="2800" dirty="0">
                <a:latin typeface="微软雅黑" panose="020B0503020204020204" charset="-122"/>
                <a:ea typeface="微软雅黑" panose="020B0503020204020204" charset="-122"/>
              </a:rPr>
              <a:t>。</a:t>
            </a:r>
            <a:endParaRPr lang="zh-CN" altLang="en-US" sz="2800" dirty="0">
              <a:latin typeface="微软雅黑" panose="020B0503020204020204" charset="-122"/>
              <a:ea typeface="微软雅黑" panose="020B0503020204020204" charset="-122"/>
            </a:endParaRPr>
          </a:p>
        </p:txBody>
      </p:sp>
      <p:grpSp>
        <p:nvGrpSpPr>
          <p:cNvPr id="74761" name="组合 74760"/>
          <p:cNvGrpSpPr/>
          <p:nvPr/>
        </p:nvGrpSpPr>
        <p:grpSpPr>
          <a:xfrm>
            <a:off x="1366430" y="2151821"/>
            <a:ext cx="4353636" cy="3662315"/>
            <a:chOff x="86" y="1350"/>
            <a:chExt cx="3131" cy="2591"/>
          </a:xfrm>
        </p:grpSpPr>
        <p:pic>
          <p:nvPicPr>
            <p:cNvPr id="34821" name="Picture 2" descr="200753112834460"/>
            <p:cNvPicPr>
              <a:picLocks noChangeAspect="1"/>
            </p:cNvPicPr>
            <p:nvPr/>
          </p:nvPicPr>
          <p:blipFill>
            <a:blip r:embed="rId1"/>
            <a:stretch>
              <a:fillRect/>
            </a:stretch>
          </p:blipFill>
          <p:spPr>
            <a:xfrm>
              <a:off x="86" y="1350"/>
              <a:ext cx="3131" cy="2591"/>
            </a:xfrm>
            <a:prstGeom prst="rect">
              <a:avLst/>
            </a:prstGeom>
            <a:noFill/>
            <a:ln w="9525">
              <a:noFill/>
            </a:ln>
          </p:spPr>
        </p:pic>
        <p:sp>
          <p:nvSpPr>
            <p:cNvPr id="34822" name="文本框 74758"/>
            <p:cNvSpPr txBox="1"/>
            <p:nvPr/>
          </p:nvSpPr>
          <p:spPr>
            <a:xfrm>
              <a:off x="1642" y="1588"/>
              <a:ext cx="1432" cy="370"/>
            </a:xfrm>
            <a:prstGeom prst="rect">
              <a:avLst/>
            </a:prstGeom>
            <a:noFill/>
            <a:ln w="9525">
              <a:noFill/>
            </a:ln>
          </p:spPr>
          <p:txBody>
            <a:bodyPr anchor="t">
              <a:spAutoFit/>
            </a:bodyPr>
            <a:lstStyle/>
            <a:p>
              <a:pPr algn="ctr">
                <a:buClr>
                  <a:schemeClr val="bg1"/>
                </a:buClr>
              </a:pPr>
              <a:r>
                <a:rPr lang="zh-CN" altLang="en-US" sz="2800" b="1" dirty="0">
                  <a:solidFill>
                    <a:srgbClr val="FFFF00"/>
                  </a:solidFill>
                  <a:latin typeface="Times New Roman" panose="02020603050405020304" pitchFamily="18" charset="0"/>
                  <a:ea typeface="黑体" panose="02010609060101010101" charset="-122"/>
                </a:rPr>
                <a:t>胞间连丝</a:t>
              </a:r>
              <a:endParaRPr lang="zh-CN" altLang="en-US" sz="2800" b="1" dirty="0">
                <a:solidFill>
                  <a:srgbClr val="FFFF00"/>
                </a:solidFill>
                <a:latin typeface="Times New Roman" panose="02020603050405020304" pitchFamily="18" charset="0"/>
                <a:ea typeface="黑体" panose="02010609060101010101" charset="-122"/>
              </a:endParaRPr>
            </a:p>
          </p:txBody>
        </p:sp>
        <p:sp>
          <p:nvSpPr>
            <p:cNvPr id="34823" name="椭圆 74759"/>
            <p:cNvSpPr/>
            <p:nvPr/>
          </p:nvSpPr>
          <p:spPr>
            <a:xfrm rot="1212752">
              <a:off x="1267" y="1847"/>
              <a:ext cx="519" cy="1625"/>
            </a:xfrm>
            <a:prstGeom prst="ellipse">
              <a:avLst/>
            </a:prstGeom>
            <a:noFill/>
            <a:ln w="57150" cap="flat" cmpd="sng">
              <a:solidFill>
                <a:srgbClr val="FFFF00"/>
              </a:solidFill>
              <a:prstDash val="solid"/>
              <a:round/>
              <a:headEnd type="none" w="med" len="med"/>
              <a:tailEnd type="none" w="med" len="med"/>
            </a:ln>
          </p:spPr>
          <p:txBody>
            <a:bodyPr anchor="t"/>
            <a:lstStyle/>
            <a:p>
              <a:endParaRPr lang="zh-CN" altLang="en-US">
                <a:latin typeface="Calibri" panose="020F0502020204030204" charset="0"/>
                <a:ea typeface="宋体" panose="02010600030101010101" pitchFamily="2" charset="-122"/>
              </a:endParaRPr>
            </a:p>
          </p:txBody>
        </p:sp>
      </p:grpSp>
      <p:sp>
        <p:nvSpPr>
          <p:cNvPr id="36866" name="Text Box 3"/>
          <p:cNvSpPr txBox="1"/>
          <p:nvPr/>
        </p:nvSpPr>
        <p:spPr>
          <a:xfrm>
            <a:off x="6268450" y="2191469"/>
            <a:ext cx="4610100" cy="3622595"/>
          </a:xfrm>
          <a:prstGeom prst="rect">
            <a:avLst/>
          </a:prstGeom>
          <a:noFill/>
          <a:ln w="9525">
            <a:solidFill>
              <a:schemeClr val="accent1"/>
            </a:solidFill>
            <a:prstDash val="dash"/>
          </a:ln>
        </p:spPr>
        <p:txBody>
          <a:bodyPr wrap="square" anchor="t">
            <a:spAutoFit/>
          </a:bodyPr>
          <a:lstStyle>
            <a:defPPr>
              <a:defRPr lang="zh-CN"/>
            </a:defPPr>
            <a:lvl1pPr>
              <a:lnSpc>
                <a:spcPct val="150000"/>
              </a:lnSpc>
              <a:defRPr sz="2400">
                <a:latin typeface="微软雅黑" panose="020B0503020204020204" charset="-122"/>
              </a:defRPr>
            </a:lvl1pPr>
          </a:lstStyle>
          <a:p>
            <a:r>
              <a:rPr lang="zh-CN" altLang="en-US" sz="2600" dirty="0"/>
              <a:t>相邻两个细胞之间形成通道，携带信息的物质通过通道进入另一个细胞。例如，高等植物细胞之间通过</a:t>
            </a:r>
            <a:r>
              <a:rPr lang="zh-CN" altLang="en-US" sz="2600" dirty="0">
                <a:solidFill>
                  <a:srgbClr val="FF0000"/>
                </a:solidFill>
              </a:rPr>
              <a:t>胞间连丝</a:t>
            </a:r>
            <a:r>
              <a:rPr lang="zh-CN" altLang="en-US" sz="2600" dirty="0"/>
              <a:t>相互连接，也有信息交流的作用</a:t>
            </a:r>
            <a:r>
              <a:rPr lang="zh-CN" altLang="en-US" sz="2600" dirty="0" smtClean="0"/>
              <a:t>。</a:t>
            </a:r>
            <a:endParaRPr lang="en-US" altLang="zh-CN" sz="2600" dirty="0" smtClean="0"/>
          </a:p>
          <a:p>
            <a:endParaRPr lang="zh-CN" altLang="en-US" sz="2600" dirty="0"/>
          </a:p>
        </p:txBody>
      </p:sp>
      <p:sp>
        <p:nvSpPr>
          <p:cNvPr id="10" name=" 165"/>
          <p:cNvSpPr/>
          <p:nvPr/>
        </p:nvSpPr>
        <p:spPr>
          <a:xfrm>
            <a:off x="1" y="-5860"/>
            <a:ext cx="12192000" cy="53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pPr>
            <a:r>
              <a:rPr 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1.3 </a:t>
            </a:r>
            <a:r>
              <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rPr>
              <a:t>进行细胞间的信息交流</a:t>
            </a:r>
            <a:endParaRPr lang="zh-CN" altLang="en-US" sz="2800" b="1" noProof="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lt"/>
            </a:endParaRPr>
          </a:p>
        </p:txBody>
      </p:sp>
      <p:sp>
        <p:nvSpPr>
          <p:cNvPr id="11" name="MH_SubTitle_1"/>
          <p:cNvSpPr>
            <a:spLocks noChangeArrowheads="1"/>
          </p:cNvSpPr>
          <p:nvPr>
            <p:custDataLst>
              <p:tags r:id="rId2"/>
            </p:custDataLst>
          </p:nvPr>
        </p:nvSpPr>
        <p:spPr bwMode="gray">
          <a:xfrm>
            <a:off x="360589" y="877951"/>
            <a:ext cx="3229435" cy="521317"/>
          </a:xfrm>
          <a:prstGeom prst="roundRect">
            <a:avLst>
              <a:gd name="adj" fmla="val 50000"/>
            </a:avLst>
          </a:prstGeom>
          <a:solidFill>
            <a:srgbClr val="CD1F0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微软雅黑" panose="020B0503020204020204" charset="-122"/>
                <a:ea typeface="微软雅黑" panose="020B0503020204020204" charset="-122"/>
              </a:rPr>
              <a:t>细胞信息交流方式</a:t>
            </a:r>
            <a:r>
              <a:rPr lang="en-US" altLang="zh-CN" sz="2400" dirty="0">
                <a:solidFill>
                  <a:schemeClr val="bg1"/>
                </a:solidFill>
                <a:latin typeface="微软雅黑" panose="020B0503020204020204" charset="-122"/>
                <a:ea typeface="微软雅黑" panose="020B0503020204020204" charset="-122"/>
              </a:rPr>
              <a:t>3</a:t>
            </a:r>
            <a:r>
              <a:rPr lang="zh-CN" altLang="en-US"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sp>
        <p:nvSpPr>
          <p:cNvPr id="4" name="矩形 3"/>
          <p:cNvSpPr/>
          <p:nvPr/>
        </p:nvSpPr>
        <p:spPr>
          <a:xfrm>
            <a:off x="10325100" y="6209030"/>
            <a:ext cx="1753235" cy="5518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down)">
                                      <p:cBhvr>
                                        <p:cTn id="7" dur="500"/>
                                        <p:tgtEl>
                                          <p:spTgt spid="7475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1000"/>
                                        <p:tgtEl>
                                          <p:spTgt spid="36866"/>
                                        </p:tgtEl>
                                      </p:cBhvr>
                                    </p:animEffect>
                                    <p:anim calcmode="lin" valueType="num">
                                      <p:cBhvr>
                                        <p:cTn id="13" dur="1000" fill="hold"/>
                                        <p:tgtEl>
                                          <p:spTgt spid="36866"/>
                                        </p:tgtEl>
                                        <p:attrNameLst>
                                          <p:attrName>ppt_x</p:attrName>
                                        </p:attrNameLst>
                                      </p:cBhvr>
                                      <p:tavLst>
                                        <p:tav tm="0">
                                          <p:val>
                                            <p:strVal val="#ppt_x"/>
                                          </p:val>
                                        </p:tav>
                                        <p:tav tm="100000">
                                          <p:val>
                                            <p:strVal val="#ppt_x"/>
                                          </p:val>
                                        </p:tav>
                                      </p:tavLst>
                                    </p:anim>
                                    <p:anim calcmode="lin" valueType="num">
                                      <p:cBhvr>
                                        <p:cTn id="14" dur="1000" fill="hold"/>
                                        <p:tgtEl>
                                          <p:spTgt spid="3686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4761"/>
                                        </p:tgtEl>
                                        <p:attrNameLst>
                                          <p:attrName>style.visibility</p:attrName>
                                        </p:attrNameLst>
                                      </p:cBhvr>
                                      <p:to>
                                        <p:strVal val="visible"/>
                                      </p:to>
                                    </p:set>
                                    <p:animEffect transition="in" filter="fade">
                                      <p:cBhvr>
                                        <p:cTn id="17" dur="1000"/>
                                        <p:tgtEl>
                                          <p:spTgt spid="74761"/>
                                        </p:tgtEl>
                                      </p:cBhvr>
                                    </p:animEffect>
                                    <p:anim calcmode="lin" valueType="num">
                                      <p:cBhvr>
                                        <p:cTn id="18" dur="1000" fill="hold"/>
                                        <p:tgtEl>
                                          <p:spTgt spid="74761"/>
                                        </p:tgtEl>
                                        <p:attrNameLst>
                                          <p:attrName>ppt_x</p:attrName>
                                        </p:attrNameLst>
                                      </p:cBhvr>
                                      <p:tavLst>
                                        <p:tav tm="0">
                                          <p:val>
                                            <p:strVal val="#ppt_x"/>
                                          </p:val>
                                        </p:tav>
                                        <p:tav tm="100000">
                                          <p:val>
                                            <p:strVal val="#ppt_x"/>
                                          </p:val>
                                        </p:tav>
                                      </p:tavLst>
                                    </p:anim>
                                    <p:anim calcmode="lin" valueType="num">
                                      <p:cBhvr>
                                        <p:cTn id="19" dur="1000" fill="hold"/>
                                        <p:tgtEl>
                                          <p:spTgt spid="747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P spid="36866"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0.xml><?xml version="1.0" encoding="utf-8"?>
<p:tagLst xmlns:p="http://schemas.openxmlformats.org/presentationml/2006/main">
  <p:tag name="KSO_WM_TEMPLATE_CATEGORY" val="custom"/>
  <p:tag name="KSO_WM_TEMPLATE_INDEX" val="20203790"/>
</p:tagLst>
</file>

<file path=ppt/tags/tag101.xml><?xml version="1.0" encoding="utf-8"?>
<p:tagLst xmlns:p="http://schemas.openxmlformats.org/presentationml/2006/main">
  <p:tag name="KSO_WM_TEMPLATE_CATEGORY" val="custom"/>
  <p:tag name="KSO_WM_TEMPLATE_INDEX" val="20203790"/>
</p:tagLst>
</file>

<file path=ppt/tags/tag102.xml><?xml version="1.0" encoding="utf-8"?>
<p:tagLst xmlns:p="http://schemas.openxmlformats.org/presentationml/2006/main">
  <p:tag name="KSO_WM_TEMPLATE_CATEGORY" val="custom"/>
  <p:tag name="KSO_WM_TEMPLATE_INDEX" val="20203790"/>
</p:tagLst>
</file>

<file path=ppt/tags/tag103.xml><?xml version="1.0" encoding="utf-8"?>
<p:tagLst xmlns:p="http://schemas.openxmlformats.org/presentationml/2006/main">
  <p:tag name="KSO_WM_TEMPLATE_CATEGORY" val="custom"/>
  <p:tag name="KSO_WM_TEMPLATE_INDEX" val="20203790"/>
</p:tagLst>
</file>

<file path=ppt/tags/tag104.xml><?xml version="1.0" encoding="utf-8"?>
<p:tagLst xmlns:p="http://schemas.openxmlformats.org/presentationml/2006/main">
  <p:tag name="MH" val="20200611095301"/>
  <p:tag name="MH_LIBRARY" val="GRAPHIC"/>
  <p:tag name="MH_TYPE" val="Other"/>
  <p:tag name="MH_ORDER" val="1"/>
</p:tagLst>
</file>

<file path=ppt/tags/tag105.xml><?xml version="1.0" encoding="utf-8"?>
<p:tagLst xmlns:p="http://schemas.openxmlformats.org/presentationml/2006/main">
  <p:tag name="MH" val="20200611095301"/>
  <p:tag name="MH_LIBRARY" val="GRAPHIC"/>
  <p:tag name="MH_TYPE" val="Title"/>
  <p:tag name="MH_ORDER" val="1"/>
</p:tagLst>
</file>

<file path=ppt/tags/tag106.xml><?xml version="1.0" encoding="utf-8"?>
<p:tagLst xmlns:p="http://schemas.openxmlformats.org/presentationml/2006/main">
  <p:tag name="MH" val="20200611095301"/>
  <p:tag name="MH_LIBRARY" val="GRAPHIC"/>
  <p:tag name="MH_TYPE" val="SubTitle"/>
  <p:tag name="MH_ORDER" val="1"/>
</p:tagLst>
</file>

<file path=ppt/tags/tag107.xml><?xml version="1.0" encoding="utf-8"?>
<p:tagLst xmlns:p="http://schemas.openxmlformats.org/presentationml/2006/main">
  <p:tag name="MH" val="20200611095301"/>
  <p:tag name="MH_LIBRARY" val="GRAPHIC"/>
  <p:tag name="MH_TYPE" val="Other"/>
  <p:tag name="MH_ORDER" val="2"/>
</p:tagLst>
</file>

<file path=ppt/tags/tag108.xml><?xml version="1.0" encoding="utf-8"?>
<p:tagLst xmlns:p="http://schemas.openxmlformats.org/presentationml/2006/main">
  <p:tag name="MH" val="20200611095301"/>
  <p:tag name="MH_LIBRARY" val="GRAPHIC"/>
  <p:tag name="MH_TYPE" val="SubTitle"/>
  <p:tag name="MH_ORDER" val="2"/>
</p:tagLst>
</file>

<file path=ppt/tags/tag109.xml><?xml version="1.0" encoding="utf-8"?>
<p:tagLst xmlns:p="http://schemas.openxmlformats.org/presentationml/2006/main">
  <p:tag name="MH" val="20200611095301"/>
  <p:tag name="MH_LIBRARY" val="GRAPHIC"/>
  <p:tag name="MH_TYPE" val="Other"/>
  <p:tag name="MH_ORDER" val="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0.xml><?xml version="1.0" encoding="utf-8"?>
<p:tagLst xmlns:p="http://schemas.openxmlformats.org/presentationml/2006/main">
  <p:tag name="MH" val="20200611095301"/>
  <p:tag name="MH_LIBRARY" val="GRAPHIC"/>
  <p:tag name="MH_TYPE" val="SubTitle"/>
  <p:tag name="MH_ORDER" val="3"/>
</p:tagLst>
</file>

<file path=ppt/tags/tag111.xml><?xml version="1.0" encoding="utf-8"?>
<p:tagLst xmlns:p="http://schemas.openxmlformats.org/presentationml/2006/main">
  <p:tag name="MH" val="20200611095301"/>
  <p:tag name="MH_LIBRARY" val="GRAPHIC"/>
  <p:tag name="MH_TYPE" val="Other"/>
  <p:tag name="MH_ORDER" val="4"/>
</p:tagLst>
</file>

<file path=ppt/tags/tag112.xml><?xml version="1.0" encoding="utf-8"?>
<p:tagLst xmlns:p="http://schemas.openxmlformats.org/presentationml/2006/main">
  <p:tag name="KSO_WM_SLIDE_ID" val="custom20203790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3790"/>
  <p:tag name="KSO_WM_SLIDE_TYPE" val="sectionTitle"/>
  <p:tag name="KSO_WM_SLIDE_SUBTYPE" val="pureTxt"/>
  <p:tag name="KSO_WM_SLIDE_LAYOUT" val="a_b_e"/>
  <p:tag name="KSO_WM_SLIDE_LAYOUT_CNT" val="1_1_1"/>
</p:tagLst>
</file>

<file path=ppt/tags/tag113.xml><?xml version="1.0" encoding="utf-8"?>
<p:tagLst xmlns:p="http://schemas.openxmlformats.org/presentationml/2006/main">
  <p:tag name="KSO_WM_BEAUTIFY_FLAG" val="#wm#"/>
  <p:tag name="KSO_WM_TEMPLATE_CATEGORY" val="custom"/>
  <p:tag name="KSO_WM_TEMPLATE_INDEX" val="20203790"/>
  <p:tag name="KSO_WM_SLIDE_ID" val="custom20203790_13"/>
  <p:tag name="KSO_WM_TEMPLATE_SUBCATEGORY" val="0"/>
  <p:tag name="KSO_WM_SLIDE_TYPE" val="text"/>
  <p:tag name="KSO_WM_SLIDE_SUBTYPE" val="diag"/>
  <p:tag name="KSO_WM_SLIDE_ITEM_CNT" val="2"/>
  <p:tag name="KSO_WM_SLIDE_INDEX" val="13"/>
  <p:tag name="KSO_WM_SLIDE_SIZE" val="349.3*269.8"/>
  <p:tag name="KSO_WM_SLIDE_POSITION" val="305.35*186.3"/>
  <p:tag name="KSO_WM_DIAGRAM_GROUP_CODE" val="m1-1"/>
  <p:tag name="KSO_WM_SLIDE_DIAGTYPE" val="m"/>
  <p:tag name="KSO_WM_TAG_VERSION" val="1.0"/>
  <p:tag name="KSO_WM_SLIDE_LAYOUT" val="a_m"/>
  <p:tag name="KSO_WM_SLIDE_LAYOUT_CNT" val="1_1"/>
  <p:tag name="KSO_WM_TEMPLATE_MASTER_TYPE" val="1"/>
  <p:tag name="KSO_WM_TEMPLATE_COLOR_TYPE" val="1"/>
</p:tagLst>
</file>

<file path=ppt/tags/tag114.xml><?xml version="1.0" encoding="utf-8"?>
<p:tagLst xmlns:p="http://schemas.openxmlformats.org/presentationml/2006/main">
  <p:tag name="KSO_WM_BEAUTIFY_FLAG" val="#wm#"/>
  <p:tag name="KSO_WM_TEMPLATE_CATEGORY" val="custom"/>
  <p:tag name="KSO_WM_TEMPLATE_INDEX" val="20203790"/>
  <p:tag name="KSO_WM_SLIDE_ID" val="custom20203790_13"/>
  <p:tag name="KSO_WM_TEMPLATE_SUBCATEGORY" val="0"/>
  <p:tag name="KSO_WM_SLIDE_TYPE" val="text"/>
  <p:tag name="KSO_WM_SLIDE_SUBTYPE" val="diag"/>
  <p:tag name="KSO_WM_SLIDE_ITEM_CNT" val="2"/>
  <p:tag name="KSO_WM_SLIDE_INDEX" val="13"/>
  <p:tag name="KSO_WM_SLIDE_SIZE" val="349.3*269.8"/>
  <p:tag name="KSO_WM_SLIDE_POSITION" val="305.35*186.3"/>
  <p:tag name="KSO_WM_DIAGRAM_GROUP_CODE" val="m1-1"/>
  <p:tag name="KSO_WM_SLIDE_DIAGTYPE" val="m"/>
  <p:tag name="KSO_WM_TAG_VERSION" val="1.0"/>
  <p:tag name="KSO_WM_SLIDE_LAYOUT" val="a_m"/>
  <p:tag name="KSO_WM_SLIDE_LAYOUT_CNT" val="1_1"/>
  <p:tag name="KSO_WM_TEMPLATE_MASTER_TYPE" val="1"/>
  <p:tag name="KSO_WM_TEMPLATE_COLOR_TYPE" val="1"/>
</p:tagLst>
</file>

<file path=ppt/tags/tag115.xml><?xml version="1.0" encoding="utf-8"?>
<p:tagLst xmlns:p="http://schemas.openxmlformats.org/presentationml/2006/main">
  <p:tag name="KSO_WM_BEAUTIFY_FLAG" val="#wm#"/>
  <p:tag name="KSO_WM_TEMPLATE_CATEGORY" val="custom"/>
  <p:tag name="KSO_WM_TEMPLATE_INDEX" val="20203790"/>
  <p:tag name="KSO_WM_SLIDE_ID" val="custom20203790_13"/>
  <p:tag name="KSO_WM_TEMPLATE_SUBCATEGORY" val="0"/>
  <p:tag name="KSO_WM_SLIDE_TYPE" val="text"/>
  <p:tag name="KSO_WM_SLIDE_SUBTYPE" val="diag"/>
  <p:tag name="KSO_WM_SLIDE_ITEM_CNT" val="2"/>
  <p:tag name="KSO_WM_SLIDE_INDEX" val="13"/>
  <p:tag name="KSO_WM_SLIDE_SIZE" val="349.3*269.8"/>
  <p:tag name="KSO_WM_SLIDE_POSITION" val="305.35*186.3"/>
  <p:tag name="KSO_WM_DIAGRAM_GROUP_CODE" val="m1-1"/>
  <p:tag name="KSO_WM_SLIDE_DIAGTYPE" val="m"/>
  <p:tag name="KSO_WM_TAG_VERSION" val="1.0"/>
  <p:tag name="KSO_WM_SLIDE_LAYOUT" val="a_m"/>
  <p:tag name="KSO_WM_SLIDE_LAYOUT_CNT" val="1_1"/>
  <p:tag name="KSO_WM_TEMPLATE_MASTER_TYPE" val="1"/>
  <p:tag name="KSO_WM_TEMPLATE_COLOR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6.xml><?xml version="1.0" encoding="utf-8"?>
<p:tagLst xmlns:p="http://schemas.openxmlformats.org/presentationml/2006/main">
  <p:tag name="KSO_WM_BEAUTIFY_FLAG" val="#wm#"/>
  <p:tag name="KSO_WM_TEMPLATE_CATEGORY" val="custom"/>
  <p:tag name="KSO_WM_TEMPLATE_INDEX" val="20203790"/>
</p:tagLst>
</file>

<file path=ppt/tags/tag77.xml><?xml version="1.0" encoding="utf-8"?>
<p:tagLst xmlns:p="http://schemas.openxmlformats.org/presentationml/2006/main">
  <p:tag name="KSO_WM_TEMPLATE_CATEGORY" val="custom"/>
  <p:tag name="KSO_WM_TEMPLATE_INDEX" val="20203790"/>
</p:tagLst>
</file>

<file path=ppt/tags/tag78.xml><?xml version="1.0" encoding="utf-8"?>
<p:tagLst xmlns:p="http://schemas.openxmlformats.org/presentationml/2006/main">
  <p:tag name="KSO_WM_UNIT_PRESET_TEXT" val="点击此处添加正文，文字是您思想的提炼，为了演示发布的良好效果，请言简意赅的阐述您的观点。&#10;您的正文已经经简明扼要，字字珠玑，但信息却千丝万缕、错综复杂，需要用更多的文字来表述；但请您尽可能提炼思想的精髓，否则容易造成观者的阅读压力，适得其反。"/>
  <p:tag name="KSO_WM_UNIT_NOCLEAR" val="0"/>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custom20203790_21*f*1"/>
  <p:tag name="KSO_WM_TEMPLATE_CATEGORY" val="custom"/>
  <p:tag name="KSO_WM_TEMPLATE_INDEX" val="20203790"/>
  <p:tag name="KSO_WM_UNIT_LAYERLEVEL" val="1"/>
  <p:tag name="KSO_WM_TAG_VERSION" val="1.0"/>
  <p:tag name="KSO_WM_BEAUTIFY_FLAG" val="#wm#"/>
  <p:tag name="KSO_WM_UNIT_DEFAULT_FONT" val="14;18;2"/>
  <p:tag name="KSO_WM_UNIT_BLOCK" val="0"/>
</p:tagLst>
</file>

<file path=ppt/tags/tag79.xml><?xml version="1.0" encoding="utf-8"?>
<p:tagLst xmlns:p="http://schemas.openxmlformats.org/presentationml/2006/main">
  <p:tag name="KSO_WM_TEMPLATE_CATEGORY" val="custom"/>
  <p:tag name="KSO_WM_TEMPLATE_INDEX" val="2020379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i*1_1_1"/>
  <p:tag name="KSO_WM_TEMPLATE_CATEGORY" val="custom"/>
  <p:tag name="KSO_WM_TEMPLATE_INDEX" val="20203790"/>
  <p:tag name="KSO_WM_UNIT_LAYERLEVEL" val="1_1_1"/>
  <p:tag name="KSO_WM_TAG_VERSION" val="1.0"/>
  <p:tag name="KSO_WM_BEAUTIFY_FLAG" val="#wm#"/>
  <p:tag name="KSO_WM_DIAGRAM_GROUP_CODE" val="l1-1"/>
  <p:tag name="KSO_WM_UNIT_TYPE" val="l_h_i"/>
  <p:tag name="KSO_WM_UNIT_INDEX" val="1_1_1"/>
  <p:tag name="KSO_WM_UNIT_TEXT_FILL_FORE_SCHEMECOLOR_INDEX" val="5"/>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a*1_2_1"/>
  <p:tag name="KSO_WM_TEMPLATE_CATEGORY" val="custom"/>
  <p:tag name="KSO_WM_TEMPLATE_INDEX" val="20203790"/>
  <p:tag name="KSO_WM_UNIT_LAYERLEVEL" val="1_1_1"/>
  <p:tag name="KSO_WM_TAG_VERSION" val="1.0"/>
  <p:tag name="KSO_WM_BEAUTIFY_FLAG" val="#wm#"/>
  <p:tag name="KSO_WM_UNIT_ISCONTENTSTITLE" val="0"/>
  <p:tag name="KSO_WM_UNIT_NOCLEAR" val="0"/>
  <p:tag name="KSO_WM_DIAGRAM_GROUP_CODE" val="l1-1"/>
  <p:tag name="KSO_WM_UNIT_TYPE" val="l_h_a"/>
  <p:tag name="KSO_WM_UNIT_INDEX" val="1_2_1"/>
  <p:tag name="KSO_WM_UNIT_PRESET_TEXT" val="单击此处添加标题"/>
  <p:tag name="KSO_WM_UNIT_TEXT_FILL_FORE_SCHEMECOLOR_INDEX" val="5"/>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a*1_3_1"/>
  <p:tag name="KSO_WM_TEMPLATE_CATEGORY" val="custom"/>
  <p:tag name="KSO_WM_TEMPLATE_INDEX" val="20203790"/>
  <p:tag name="KSO_WM_UNIT_LAYERLEVEL" val="1_1_1"/>
  <p:tag name="KSO_WM_TAG_VERSION" val="1.0"/>
  <p:tag name="KSO_WM_BEAUTIFY_FLAG" val="#wm#"/>
  <p:tag name="KSO_WM_UNIT_ISCONTENTSTITLE" val="0"/>
  <p:tag name="KSO_WM_UNIT_NOCLEAR" val="0"/>
  <p:tag name="KSO_WM_DIAGRAM_GROUP_CODE" val="l1-1"/>
  <p:tag name="KSO_WM_UNIT_TYPE" val="l_h_a"/>
  <p:tag name="KSO_WM_UNIT_INDEX" val="1_3_1"/>
  <p:tag name="KSO_WM_UNIT_PRESET_TEXT" val="单击此处添加标题"/>
  <p:tag name="KSO_WM_UNIT_TEXT_FILL_FORE_SCHEMECOLOR_INDEX" val="5"/>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a*1"/>
  <p:tag name="KSO_WM_TEMPLATE_CATEGORY" val="custom"/>
  <p:tag name="KSO_WM_TEMPLATE_INDEX" val="20203790"/>
  <p:tag name="KSO_WM_UNIT_LAYERLEVEL" val="1"/>
  <p:tag name="KSO_WM_TAG_VERSION" val="1.0"/>
  <p:tag name="KSO_WM_BEAUTIFY_FLAG" val="#wm#"/>
  <p:tag name="KSO_WM_UNIT_ISCONTENTSTITLE" val="1"/>
  <p:tag name="KSO_WM_UNIT_PRESET_TEXT" val="目录"/>
  <p:tag name="KSO_WM_UNIT_NOCLEAR" val="0"/>
  <p:tag name="KSO_WM_UNIT_VALUE" val="2"/>
  <p:tag name="KSO_WM_DIAGRAM_GROUP_CODE" val="l1-1"/>
  <p:tag name="KSO_WM_UNIT_TYPE" val="a"/>
  <p:tag name="KSO_WM_UNIT_INDEX" val="1"/>
  <p:tag name="KSO_WM_UNIT_TEXT_FILL_FORE_SCHEMECOLOR_INDEX" val="5"/>
  <p:tag name="KSO_WM_UNIT_TEXT_FILL_TYPE" val="1"/>
  <p:tag name="KSO_WM_UNIT_USESOURCEFORMAT_APPLY" val="1"/>
</p:tagLst>
</file>

<file path=ppt/tags/tag84.xml><?xml version="1.0" encoding="utf-8"?>
<p:tagLst xmlns:p="http://schemas.openxmlformats.org/presentationml/2006/main">
  <p:tag name="KSO_WM_TEMPLATE_CATEGORY" val="custom"/>
  <p:tag name="KSO_WM_TEMPLATE_INDEX" val="20203790"/>
</p:tagLst>
</file>

<file path=ppt/tags/tag85.xml><?xml version="1.0" encoding="utf-8"?>
<p:tagLst xmlns:p="http://schemas.openxmlformats.org/presentationml/2006/main">
  <p:tag name="KSO_WM_TEMPLATE_CATEGORY" val="custom"/>
  <p:tag name="KSO_WM_TEMPLATE_INDEX" val="20203790"/>
</p:tagLst>
</file>

<file path=ppt/tags/tag86.xml><?xml version="1.0" encoding="utf-8"?>
<p:tagLst xmlns:p="http://schemas.openxmlformats.org/presentationml/2006/main">
  <p:tag name="KSO_WM_TEMPLATE_CATEGORY" val="custom"/>
  <p:tag name="KSO_WM_TEMPLATE_INDEX" val="20203790"/>
</p:tagLst>
</file>

<file path=ppt/tags/tag87.xml><?xml version="1.0" encoding="utf-8"?>
<p:tagLst xmlns:p="http://schemas.openxmlformats.org/presentationml/2006/main">
  <p:tag name="MH" val="20200526102612"/>
  <p:tag name="MH_LIBRARY" val="GRAPHIC"/>
  <p:tag name="MH_TYPE" val="SubTitle"/>
  <p:tag name="MH_ORDER" val="1"/>
</p:tagLst>
</file>

<file path=ppt/tags/tag88.xml><?xml version="1.0" encoding="utf-8"?>
<p:tagLst xmlns:p="http://schemas.openxmlformats.org/presentationml/2006/main">
  <p:tag name="KSO_WM_TEMPLATE_CATEGORY" val="custom"/>
  <p:tag name="KSO_WM_TEMPLATE_INDEX" val="20203790"/>
</p:tagLst>
</file>

<file path=ppt/tags/tag89.xml><?xml version="1.0" encoding="utf-8"?>
<p:tagLst xmlns:p="http://schemas.openxmlformats.org/presentationml/2006/main">
  <p:tag name="MH" val="20200526102612"/>
  <p:tag name="MH_LIBRARY" val="GRAPHIC"/>
  <p:tag name="MH_TYPE" val="SubTitle"/>
  <p:tag name="MH_ORDER"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0.xml><?xml version="1.0" encoding="utf-8"?>
<p:tagLst xmlns:p="http://schemas.openxmlformats.org/presentationml/2006/main">
  <p:tag name="KSO_WM_TEMPLATE_CATEGORY" val="custom"/>
  <p:tag name="KSO_WM_TEMPLATE_INDEX" val="20203790"/>
</p:tagLst>
</file>

<file path=ppt/tags/tag91.xml><?xml version="1.0" encoding="utf-8"?>
<p:tagLst xmlns:p="http://schemas.openxmlformats.org/presentationml/2006/main">
  <p:tag name="MH" val="20200526102612"/>
  <p:tag name="MH_LIBRARY" val="GRAPHIC"/>
  <p:tag name="MH_TYPE" val="SubTitle"/>
  <p:tag name="MH_ORDER" val="1"/>
</p:tagLst>
</file>

<file path=ppt/tags/tag92.xml><?xml version="1.0" encoding="utf-8"?>
<p:tagLst xmlns:p="http://schemas.openxmlformats.org/presentationml/2006/main">
  <p:tag name="KSO_WM_TEMPLATE_CATEGORY" val="custom"/>
  <p:tag name="KSO_WM_TEMPLATE_INDEX" val="202037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i*1_1_1"/>
  <p:tag name="KSO_WM_TEMPLATE_CATEGORY" val="custom"/>
  <p:tag name="KSO_WM_TEMPLATE_INDEX" val="20203790"/>
  <p:tag name="KSO_WM_UNIT_LAYERLEVEL" val="1_1_1"/>
  <p:tag name="KSO_WM_TAG_VERSION" val="1.0"/>
  <p:tag name="KSO_WM_BEAUTIFY_FLAG" val="#wm#"/>
  <p:tag name="KSO_WM_DIAGRAM_GROUP_CODE" val="l1-1"/>
  <p:tag name="KSO_WM_UNIT_TYPE" val="l_h_i"/>
  <p:tag name="KSO_WM_UNIT_INDEX" val="1_1_1"/>
  <p:tag name="KSO_WM_UNIT_TEXT_FILL_FORE_SCHEMECOLOR_INDEX" val="5"/>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a*1_2_1"/>
  <p:tag name="KSO_WM_TEMPLATE_CATEGORY" val="custom"/>
  <p:tag name="KSO_WM_TEMPLATE_INDEX" val="20203790"/>
  <p:tag name="KSO_WM_UNIT_LAYERLEVEL" val="1_1_1"/>
  <p:tag name="KSO_WM_TAG_VERSION" val="1.0"/>
  <p:tag name="KSO_WM_BEAUTIFY_FLAG" val="#wm#"/>
  <p:tag name="KSO_WM_UNIT_ISCONTENTSTITLE" val="0"/>
  <p:tag name="KSO_WM_UNIT_NOCLEAR" val="0"/>
  <p:tag name="KSO_WM_DIAGRAM_GROUP_CODE" val="l1-1"/>
  <p:tag name="KSO_WM_UNIT_TYPE" val="l_h_a"/>
  <p:tag name="KSO_WM_UNIT_INDEX" val="1_2_1"/>
  <p:tag name="KSO_WM_UNIT_PRESET_TEXT" val="单击此处添加标题"/>
  <p:tag name="KSO_WM_UNIT_TEXT_FILL_FORE_SCHEMECOLOR_INDEX" val="5"/>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l_h_a*1_3_1"/>
  <p:tag name="KSO_WM_TEMPLATE_CATEGORY" val="custom"/>
  <p:tag name="KSO_WM_TEMPLATE_INDEX" val="20203790"/>
  <p:tag name="KSO_WM_UNIT_LAYERLEVEL" val="1_1_1"/>
  <p:tag name="KSO_WM_TAG_VERSION" val="1.0"/>
  <p:tag name="KSO_WM_BEAUTIFY_FLAG" val="#wm#"/>
  <p:tag name="KSO_WM_UNIT_ISCONTENTSTITLE" val="0"/>
  <p:tag name="KSO_WM_UNIT_NOCLEAR" val="0"/>
  <p:tag name="KSO_WM_DIAGRAM_GROUP_CODE" val="l1-1"/>
  <p:tag name="KSO_WM_UNIT_TYPE" val="l_h_a"/>
  <p:tag name="KSO_WM_UNIT_INDEX" val="1_3_1"/>
  <p:tag name="KSO_WM_UNIT_PRESET_TEXT" val="单击此处添加标题"/>
  <p:tag name="KSO_WM_UNIT_TEXT_FILL_FORE_SCHEMECOLOR_INDEX" val="5"/>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790_3*a*1"/>
  <p:tag name="KSO_WM_TEMPLATE_CATEGORY" val="custom"/>
  <p:tag name="KSO_WM_TEMPLATE_INDEX" val="20203790"/>
  <p:tag name="KSO_WM_UNIT_LAYERLEVEL" val="1"/>
  <p:tag name="KSO_WM_TAG_VERSION" val="1.0"/>
  <p:tag name="KSO_WM_BEAUTIFY_FLAG" val="#wm#"/>
  <p:tag name="KSO_WM_UNIT_ISCONTENTSTITLE" val="1"/>
  <p:tag name="KSO_WM_UNIT_PRESET_TEXT" val="目录"/>
  <p:tag name="KSO_WM_UNIT_NOCLEAR" val="0"/>
  <p:tag name="KSO_WM_UNIT_VALUE" val="2"/>
  <p:tag name="KSO_WM_DIAGRAM_GROUP_CODE" val="l1-1"/>
  <p:tag name="KSO_WM_UNIT_TYPE" val="a"/>
  <p:tag name="KSO_WM_UNIT_INDEX" val="1"/>
  <p:tag name="KSO_WM_UNIT_TEXT_FILL_FORE_SCHEMECOLOR_INDEX" val="5"/>
  <p:tag name="KSO_WM_UNIT_TEXT_FILL_TYPE" val="1"/>
  <p:tag name="KSO_WM_UNIT_USESOURCEFORMAT_APPLY" val="1"/>
</p:tagLst>
</file>

<file path=ppt/tags/tag97.xml><?xml version="1.0" encoding="utf-8"?>
<p:tagLst xmlns:p="http://schemas.openxmlformats.org/presentationml/2006/main">
  <p:tag name="KSO_WM_TEMPLATE_CATEGORY" val="custom"/>
  <p:tag name="KSO_WM_TEMPLATE_INDEX" val="20203790"/>
</p:tagLst>
</file>

<file path=ppt/tags/tag98.xml><?xml version="1.0" encoding="utf-8"?>
<p:tagLst xmlns:p="http://schemas.openxmlformats.org/presentationml/2006/main">
  <p:tag name="KSO_WM_SLIDE_ID" val="custom20203790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3790"/>
  <p:tag name="KSO_WM_SLIDE_TYPE" val="sectionTitle"/>
  <p:tag name="KSO_WM_SLIDE_SUBTYPE" val="pureTxt"/>
  <p:tag name="KSO_WM_SLIDE_LAYOUT" val="a_b_e"/>
  <p:tag name="KSO_WM_SLIDE_LAYOUT_CNT" val="1_1_1"/>
</p:tagLst>
</file>

<file path=ppt/tags/tag99.xml><?xml version="1.0" encoding="utf-8"?>
<p:tagLst xmlns:p="http://schemas.openxmlformats.org/presentationml/2006/main">
  <p:tag name="KSO_WM_TEMPLATE_CATEGORY" val="custom"/>
  <p:tag name="KSO_WM_TEMPLATE_INDEX" val="2020379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2549</Words>
  <Application>WPS 演示</Application>
  <PresentationFormat>自定义</PresentationFormat>
  <Paragraphs>279</Paragraphs>
  <Slides>26</Slides>
  <Notes>11</Notes>
  <HiddenSlides>0</HiddenSlides>
  <MMClips>0</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0</vt:i4>
      </vt:variant>
      <vt:variant>
        <vt:lpstr>幻灯片标题</vt:lpstr>
      </vt:variant>
      <vt:variant>
        <vt:i4>26</vt:i4>
      </vt:variant>
    </vt:vector>
  </HeadingPairs>
  <TitlesOfParts>
    <vt:vector size="52" baseType="lpstr">
      <vt:lpstr>Arial</vt:lpstr>
      <vt:lpstr>宋体</vt:lpstr>
      <vt:lpstr>Wingdings</vt:lpstr>
      <vt:lpstr>微软雅黑</vt:lpstr>
      <vt:lpstr>汉仪旗黑-85S</vt:lpstr>
      <vt:lpstr>黑体</vt:lpstr>
      <vt:lpstr>方正小标宋简体</vt:lpstr>
      <vt:lpstr>华文中宋</vt:lpstr>
      <vt:lpstr>Impact</vt:lpstr>
      <vt:lpstr>Times New Roman</vt:lpstr>
      <vt:lpstr>Calibri</vt:lpstr>
      <vt:lpstr>Century Schoolbook</vt:lpstr>
      <vt:lpstr>Segoe Print</vt:lpstr>
      <vt:lpstr>楷体_GB2312</vt:lpstr>
      <vt:lpstr>新宋体</vt:lpstr>
      <vt:lpstr>等线</vt:lpstr>
      <vt:lpstr>Arial Unicode MS</vt:lpstr>
      <vt:lpstr>Garamond</vt:lpstr>
      <vt:lpstr>PMingLiU-ExtB</vt:lpstr>
      <vt:lpstr>Arial Narrow</vt:lpstr>
      <vt:lpstr>Calibri</vt:lpstr>
      <vt:lpstr>华康俪金黑W8(P)</vt:lpstr>
      <vt:lpstr>经典繁仿黑</vt:lpstr>
      <vt:lpstr>等线 Light</vt:lpstr>
      <vt:lpstr>PMingLiU</vt:lpstr>
      <vt:lpstr>自定义设计方案</vt:lpstr>
      <vt:lpstr>PowerPoint 演示文稿</vt:lpstr>
      <vt:lpstr>PowerPoint 演示文稿</vt:lpstr>
      <vt:lpstr>用台盼蓝染色的细胞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陈伟</cp:lastModifiedBy>
  <cp:revision>37</cp:revision>
  <dcterms:created xsi:type="dcterms:W3CDTF">2019-12-19T00:57:00Z</dcterms:created>
  <dcterms:modified xsi:type="dcterms:W3CDTF">2020-11-02T10:38:04Z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