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heme/theme2.xml" ContentType="application/vnd.openxmlformats-officedocument.them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4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5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6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notesSlides/notesSlide7.xml" ContentType="application/vnd.openxmlformats-officedocument.presentationml.notesSlide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notesSlides/notesSlide8.xml" ContentType="application/vnd.openxmlformats-officedocument.presentationml.notesSlide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9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notesSlides/notesSlide10.xml" ContentType="application/vnd.openxmlformats-officedocument.presentationml.notesSlid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notesSlides/notesSlide11.xml" ContentType="application/vnd.openxmlformats-officedocument.presentationml.notesSlide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1032" r:id="rId2"/>
    <p:sldId id="1053" r:id="rId3"/>
    <p:sldId id="1095" r:id="rId4"/>
    <p:sldId id="1058" r:id="rId5"/>
    <p:sldId id="1059" r:id="rId6"/>
    <p:sldId id="1062" r:id="rId7"/>
    <p:sldId id="1063" r:id="rId8"/>
    <p:sldId id="1085" r:id="rId9"/>
    <p:sldId id="1065" r:id="rId10"/>
    <p:sldId id="1087" r:id="rId11"/>
    <p:sldId id="1088" r:id="rId12"/>
    <p:sldId id="1089" r:id="rId13"/>
    <p:sldId id="1090" r:id="rId14"/>
    <p:sldId id="1091" r:id="rId15"/>
    <p:sldId id="1092" r:id="rId16"/>
    <p:sldId id="1094" r:id="rId17"/>
    <p:sldId id="1020" r:id="rId18"/>
    <p:sldId id="1096" r:id="rId19"/>
    <p:sldId id="1097" r:id="rId20"/>
    <p:sldId id="1098" r:id="rId21"/>
    <p:sldId id="1099" r:id="rId22"/>
    <p:sldId id="1023" r:id="rId23"/>
    <p:sldId id="1104" r:id="rId24"/>
    <p:sldId id="1105" r:id="rId25"/>
    <p:sldId id="1109" r:id="rId26"/>
    <p:sldId id="1102" r:id="rId27"/>
    <p:sldId id="1103" r:id="rId28"/>
    <p:sldId id="1126" r:id="rId29"/>
    <p:sldId id="1127" r:id="rId30"/>
    <p:sldId id="1129" r:id="rId31"/>
    <p:sldId id="1130" r:id="rId32"/>
    <p:sldId id="1131" r:id="rId33"/>
    <p:sldId id="1132" r:id="rId34"/>
    <p:sldId id="1149" r:id="rId35"/>
    <p:sldId id="1128" r:id="rId36"/>
    <p:sldId id="1133" r:id="rId37"/>
    <p:sldId id="1134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2DD10A9-2399-49C8-A86B-8C9A3B6AEF01}">
          <p14:sldIdLst>
            <p14:sldId id="1032"/>
            <p14:sldId id="1053"/>
            <p14:sldId id="1095"/>
            <p14:sldId id="1058"/>
            <p14:sldId id="1059"/>
            <p14:sldId id="1062"/>
            <p14:sldId id="1063"/>
            <p14:sldId id="1085"/>
            <p14:sldId id="1065"/>
            <p14:sldId id="1087"/>
            <p14:sldId id="1088"/>
            <p14:sldId id="1089"/>
            <p14:sldId id="1090"/>
            <p14:sldId id="1091"/>
            <p14:sldId id="1092"/>
            <p14:sldId id="1094"/>
            <p14:sldId id="1020"/>
            <p14:sldId id="1096"/>
            <p14:sldId id="1097"/>
            <p14:sldId id="1098"/>
            <p14:sldId id="1099"/>
            <p14:sldId id="1023"/>
            <p14:sldId id="1104"/>
            <p14:sldId id="1105"/>
            <p14:sldId id="1109"/>
            <p14:sldId id="1102"/>
            <p14:sldId id="1103"/>
            <p14:sldId id="1126"/>
            <p14:sldId id="1127"/>
            <p14:sldId id="1129"/>
            <p14:sldId id="1130"/>
            <p14:sldId id="1131"/>
            <p14:sldId id="1132"/>
            <p14:sldId id="1149"/>
            <p14:sldId id="1128"/>
            <p14:sldId id="1133"/>
            <p14:sldId id="11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ҧǿ" initials="Y" lastIdx="0" clrIdx="0"/>
  <p:cmAuthor id="1" name="陈 羽芃" initials="陈" lastIdx="0" clrIdx="0"/>
  <p:cmAuthor id="2" name="郭小球~" initials="郭小球~" lastIdx="0" clrIdx="1"/>
  <p:cmAuthor id="3" name="dell" initials="d" lastIdx="0" clrIdx="2"/>
  <p:cmAuthor id="4" name="yaosh" initials="y" lastIdx="0" clrIdx="3"/>
  <p:cmAuthor id="5" name="宋洁然" initials="宋" lastIdx="0" clrIdx="1"/>
  <p:cmAuthor id="6" name="雨林木风" initials="" lastIdx="0" clrIdx="0"/>
  <p:cmAuthor id="7" name="Cai" initials="C" lastIdx="0" clrIdx="6"/>
  <p:cmAuthor id="8" name="姜伟光" initials="姜" lastIdx="0" clrIdx="0"/>
  <p:cmAuthor id="9" name="86158" initials="8" lastIdx="0" clrIdx="8"/>
  <p:cmAuthor id="10" name="yyyaogd@126.com" initials="y" lastIdx="0" clrIdx="0"/>
  <p:cmAuthor id="11" name="wucj" initials="w" lastIdx="0" clrIdx="0"/>
  <p:cmAuthor id="12" name="SkyUser" initials="S" lastIdx="0" clrIdx="0"/>
  <p:cmAuthor id="15" name="admin" initials="a" lastIdx="0" clrIdx="14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43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heme" Target="../theme/theme2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4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21.xml"/><Relationship Id="rId2" Type="http://schemas.openxmlformats.org/officeDocument/2006/relationships/tags" Target="../tags/tag620.xml"/><Relationship Id="rId1" Type="http://schemas.openxmlformats.org/officeDocument/2006/relationships/tags" Target="../tags/tag619.xml"/><Relationship Id="rId5" Type="http://schemas.openxmlformats.org/officeDocument/2006/relationships/slide" Target="../slides/slide25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4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4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4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5" Type="http://schemas.openxmlformats.org/officeDocument/2006/relationships/slide" Target="../slides/slide13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4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16386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幻灯片图像占位符 1"/>
          <p:cNvSpPr>
            <a:spLocks noGrp="1" noRot="1" noChangeAspect="1" noTextEdit="1"/>
          </p:cNvSpPr>
          <p:nvPr>
            <p:ph type="sldImg" idx="4294967295"/>
            <p:custDataLst>
              <p:tags r:id="rId1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144386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200"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</a:lstStyle>
          <a:p>
            <a:pPr lvl="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4387" name="灯片编号占位符 3"/>
          <p:cNvSpPr txBox="1">
            <a:spLocks noGrp="1" noChangeArrowheads="1"/>
          </p:cNvSpPr>
          <p:nvPr>
            <p:ph type="sldNum"/>
            <p:custDataLst>
              <p:tags r:id="rId3"/>
            </p:custDataLst>
          </p:nvPr>
        </p:nvSpPr>
        <p:spPr bwMode="auto">
          <a:xfrm>
            <a:off x="3884613" y="8685213"/>
            <a:ext cx="2971800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r"/>
            <a:fld id="{8DC804CA-DF2D-4185-9E80-8A65C99103C8}" type="slidenum">
              <a:rPr lang="en-US" altLang="en-US" sz="1200">
                <a:latin typeface="Calibri"/>
                <a:ea typeface="微软雅黑" panose="020B0503020204020204" charset="-122"/>
              </a:rPr>
              <a:t>25</a:t>
            </a:fld>
            <a:endParaRPr lang="en-US" altLang="en-US" sz="1200">
              <a:latin typeface="Calibri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3.png"/><Relationship Id="rId5" Type="http://schemas.openxmlformats.org/officeDocument/2006/relationships/tags" Target="../tags/tag8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10" Type="http://schemas.openxmlformats.org/officeDocument/2006/relationships/image" Target="../media/image5.png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image" Target="../media/image6.png"/><Relationship Id="rId2" Type="http://schemas.openxmlformats.org/officeDocument/2006/relationships/tags" Target="../tags/tag107.xml"/><Relationship Id="rId16" Type="http://schemas.openxmlformats.org/officeDocument/2006/relationships/slideMaster" Target="../slideMasters/slideMaster1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image" Target="../media/image9.jpeg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../media/image8.png"/><Relationship Id="rId2" Type="http://schemas.openxmlformats.org/officeDocument/2006/relationships/tags" Target="../tags/tag134.xml"/><Relationship Id="rId16" Type="http://schemas.openxmlformats.org/officeDocument/2006/relationships/image" Target="../media/image7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tags" Target="../tags/tag158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5" Type="http://schemas.openxmlformats.org/officeDocument/2006/relationships/image" Target="../media/image9.jpeg"/><Relationship Id="rId10" Type="http://schemas.openxmlformats.org/officeDocument/2006/relationships/tags" Target="../tags/tag156.xml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6"/>
            </p:custDataLst>
          </p:nvPr>
        </p:nvSpPr>
        <p:spPr>
          <a:xfrm>
            <a:off x="-635" y="0"/>
            <a:ext cx="12192635" cy="581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7"/>
            </p:custDataLst>
          </p:nvPr>
        </p:nvSpPr>
        <p:spPr>
          <a:xfrm>
            <a:off x="235010" y="121191"/>
            <a:ext cx="288000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8"/>
            </p:custDataLst>
          </p:nvPr>
        </p:nvSpPr>
        <p:spPr>
          <a:xfrm>
            <a:off x="384130" y="266501"/>
            <a:ext cx="216000" cy="21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功能学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1"/>
          <p:cNvGrpSpPr/>
          <p:nvPr userDrawn="1">
            <p:custDataLst>
              <p:tags r:id="rId1"/>
            </p:custDataLst>
          </p:nvPr>
        </p:nvGrpSpPr>
        <p:grpSpPr>
          <a:xfrm>
            <a:off x="4419648" y="-355199"/>
            <a:ext cx="1742672" cy="1397180"/>
            <a:chOff x="3314736" y="-715238"/>
            <a:chExt cx="1307004" cy="1397180"/>
          </a:xfrm>
        </p:grpSpPr>
        <p:grpSp>
          <p:nvGrpSpPr>
            <p:cNvPr id="3" name="组合 42"/>
            <p:cNvGrpSpPr/>
            <p:nvPr userDrawn="1">
              <p:custDataLst>
                <p:tags r:id="rId2"/>
              </p:custDataLst>
            </p:nvPr>
          </p:nvGrpSpPr>
          <p:grpSpPr>
            <a:xfrm>
              <a:off x="3314736" y="-715238"/>
              <a:ext cx="1307004" cy="1397180"/>
              <a:chOff x="4227737" y="323875"/>
              <a:chExt cx="920327" cy="4473277"/>
            </a:xfrm>
          </p:grpSpPr>
          <p:sp>
            <p:nvSpPr>
              <p:cNvPr id="46" name="圆角矩形 45"/>
              <p:cNvSpPr/>
              <p:nvPr>
                <p:custDataLst>
                  <p:tags r:id="rId5"/>
                </p:custDataLst>
              </p:nvPr>
            </p:nvSpPr>
            <p:spPr>
              <a:xfrm>
                <a:off x="4283968" y="429075"/>
                <a:ext cx="864096" cy="4368077"/>
              </a:xfrm>
              <a:prstGeom prst="roundRect">
                <a:avLst/>
              </a:prstGeom>
              <a:solidFill>
                <a:srgbClr val="BC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7" name="圆角矩形 46"/>
              <p:cNvSpPr/>
              <p:nvPr>
                <p:custDataLst>
                  <p:tags r:id="rId6"/>
                </p:custDataLst>
              </p:nvPr>
            </p:nvSpPr>
            <p:spPr>
              <a:xfrm>
                <a:off x="4227737" y="323875"/>
                <a:ext cx="879048" cy="4323744"/>
              </a:xfrm>
              <a:prstGeom prst="roundRect">
                <a:avLst/>
              </a:prstGeom>
              <a:solidFill>
                <a:srgbClr val="4352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44" name="TextBox 43"/>
            <p:cNvSpPr txBox="1"/>
            <p:nvPr userDrawn="1">
              <p:custDataLst>
                <p:tags r:id="rId3"/>
              </p:custDataLst>
            </p:nvPr>
          </p:nvSpPr>
          <p:spPr>
            <a:xfrm>
              <a:off x="3372889" y="-231406"/>
              <a:ext cx="53371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Gill Sans MT Condensed" panose="020B0506020104020203" pitchFamily="34" charset="0"/>
                  <a:ea typeface="Arial Unicode MS" pitchFamily="34" charset="-122"/>
                  <a:cs typeface="Arial Unicode MS" pitchFamily="34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Gill Sans MT Condensed" panose="020B0506020104020203" pitchFamily="34" charset="0"/>
                <a:ea typeface="Arial Unicode MS" pitchFamily="34" charset="-122"/>
                <a:cs typeface="Arial Unicode MS" pitchFamily="34" charset="-122"/>
              </a:endParaRPr>
            </a:p>
          </p:txBody>
        </p:sp>
        <p:sp>
          <p:nvSpPr>
            <p:cNvPr id="45" name="TextBox 44"/>
            <p:cNvSpPr txBox="1"/>
            <p:nvPr userDrawn="1">
              <p:custDataLst>
                <p:tags r:id="rId4"/>
              </p:custDataLst>
            </p:nvPr>
          </p:nvSpPr>
          <p:spPr>
            <a:xfrm>
              <a:off x="3372889" y="128634"/>
              <a:ext cx="114729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itchFamily="34" charset="-122"/>
                </a:rPr>
                <a:t>功能学习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 Unicode MS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 userDrawn="1">
            <p:custDataLst>
              <p:tags r:id="rId1"/>
            </p:custDataLst>
          </p:nvPr>
        </p:nvSpPr>
        <p:spPr>
          <a:xfrm>
            <a:off x="503853" y="522514"/>
            <a:ext cx="11178073" cy="6083560"/>
          </a:xfrm>
          <a:prstGeom prst="roundRect">
            <a:avLst>
              <a:gd name="adj" fmla="val 1089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2" y="251926"/>
            <a:ext cx="1822862" cy="64623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页-背景2-图书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/>
          <p:cNvGrpSpPr/>
          <p:nvPr userDrawn="1">
            <p:custDataLst>
              <p:tags r:id="rId1"/>
            </p:custDataLst>
          </p:nvPr>
        </p:nvGrpSpPr>
        <p:grpSpPr>
          <a:xfrm>
            <a:off x="0" y="122428"/>
            <a:ext cx="340853" cy="699305"/>
            <a:chOff x="0" y="118204"/>
            <a:chExt cx="340853" cy="699305"/>
          </a:xfrm>
        </p:grpSpPr>
        <p:pic>
          <p:nvPicPr>
            <p:cNvPr id="55" name="图片 54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t="5542" r="81695" b="72735"/>
            <a:stretch>
              <a:fillRect/>
            </a:stretch>
          </p:blipFill>
          <p:spPr>
            <a:xfrm>
              <a:off x="0" y="118206"/>
              <a:ext cx="340853" cy="699303"/>
            </a:xfrm>
            <a:custGeom>
              <a:avLst/>
              <a:gdLst>
                <a:gd name="connsiteX0" fmla="*/ 0 w 340853"/>
                <a:gd name="connsiteY0" fmla="*/ 0 h 699303"/>
                <a:gd name="connsiteX1" fmla="*/ 340853 w 340853"/>
                <a:gd name="connsiteY1" fmla="*/ 0 h 699303"/>
                <a:gd name="connsiteX2" fmla="*/ 195974 w 340853"/>
                <a:gd name="connsiteY2" fmla="*/ 699303 h 699303"/>
                <a:gd name="connsiteX3" fmla="*/ 0 w 340853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853" h="699303">
                  <a:moveTo>
                    <a:pt x="0" y="0"/>
                  </a:moveTo>
                  <a:lnTo>
                    <a:pt x="340853" y="0"/>
                  </a:lnTo>
                  <a:lnTo>
                    <a:pt x="195974" y="699303"/>
                  </a:lnTo>
                  <a:lnTo>
                    <a:pt x="0" y="699303"/>
                  </a:lnTo>
                  <a:close/>
                </a:path>
              </a:pathLst>
            </a:custGeom>
          </p:spPr>
        </p:pic>
        <p:sp>
          <p:nvSpPr>
            <p:cNvPr id="56" name="任意多边形: 形状 55"/>
            <p:cNvSpPr/>
            <p:nvPr userDrawn="1">
              <p:custDataLst>
                <p:tags r:id="rId7"/>
              </p:custDataLst>
            </p:nvPr>
          </p:nvSpPr>
          <p:spPr>
            <a:xfrm>
              <a:off x="0" y="118205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09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7" name="任意多边形: 形状 56"/>
            <p:cNvSpPr/>
            <p:nvPr userDrawn="1">
              <p:custDataLst>
                <p:tags r:id="rId8"/>
              </p:custDataLst>
            </p:nvPr>
          </p:nvSpPr>
          <p:spPr>
            <a:xfrm>
              <a:off x="0" y="118204"/>
              <a:ext cx="340853" cy="699303"/>
            </a:xfrm>
            <a:custGeom>
              <a:avLst/>
              <a:gdLst>
                <a:gd name="connsiteX0" fmla="*/ 0 w 436410"/>
                <a:gd name="connsiteY0" fmla="*/ 0 h 895350"/>
                <a:gd name="connsiteX1" fmla="*/ 436410 w 436410"/>
                <a:gd name="connsiteY1" fmla="*/ 0 h 895350"/>
                <a:gd name="connsiteX2" fmla="*/ 250915 w 436410"/>
                <a:gd name="connsiteY2" fmla="*/ 895350 h 895350"/>
                <a:gd name="connsiteX3" fmla="*/ 0 w 436410"/>
                <a:gd name="connsiteY3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409" h="895350">
                  <a:moveTo>
                    <a:pt x="0" y="0"/>
                  </a:moveTo>
                  <a:lnTo>
                    <a:pt x="436410" y="0"/>
                  </a:lnTo>
                  <a:lnTo>
                    <a:pt x="250915" y="89535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8" name="任意多边形: 形状 57"/>
            <p:cNvSpPr/>
            <p:nvPr userDrawn="1">
              <p:custDataLst>
                <p:tags r:id="rId9"/>
              </p:custDataLst>
            </p:nvPr>
          </p:nvSpPr>
          <p:spPr>
            <a:xfrm>
              <a:off x="238840" y="356903"/>
              <a:ext cx="58818" cy="221903"/>
            </a:xfrm>
            <a:custGeom>
              <a:avLst/>
              <a:gdLst>
                <a:gd name="connsiteX0" fmla="*/ 144879 w 185359"/>
                <a:gd name="connsiteY0" fmla="*/ 0 h 699303"/>
                <a:gd name="connsiteX1" fmla="*/ 185359 w 185359"/>
                <a:gd name="connsiteY1" fmla="*/ 0 h 699303"/>
                <a:gd name="connsiteX2" fmla="*/ 40480 w 185359"/>
                <a:gd name="connsiteY2" fmla="*/ 699303 h 699303"/>
                <a:gd name="connsiteX3" fmla="*/ 0 w 185359"/>
                <a:gd name="connsiteY3" fmla="*/ 699303 h 6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359" h="699303">
                  <a:moveTo>
                    <a:pt x="144879" y="0"/>
                  </a:moveTo>
                  <a:lnTo>
                    <a:pt x="185359" y="0"/>
                  </a:lnTo>
                  <a:lnTo>
                    <a:pt x="40480" y="699303"/>
                  </a:lnTo>
                  <a:lnTo>
                    <a:pt x="0" y="699303"/>
                  </a:ln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cxnSp>
        <p:nvCxnSpPr>
          <p:cNvPr id="86" name="直接连接符 85"/>
          <p:cNvCxnSpPr/>
          <p:nvPr userDrawn="1">
            <p:custDataLst>
              <p:tags r:id="rId2"/>
            </p:custDataLst>
          </p:nvPr>
        </p:nvCxnSpPr>
        <p:spPr>
          <a:xfrm>
            <a:off x="442913" y="821731"/>
            <a:ext cx="113061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85" name="直接连接符 84"/>
          <p:cNvCxnSpPr/>
          <p:nvPr userDrawn="1">
            <p:custDataLst>
              <p:tags r:id="rId4"/>
            </p:custDataLst>
          </p:nvPr>
        </p:nvCxnSpPr>
        <p:spPr>
          <a:xfrm>
            <a:off x="442913" y="6416675"/>
            <a:ext cx="1130617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33400" y="165735"/>
            <a:ext cx="10515600" cy="612775"/>
          </a:xfrm>
        </p:spPr>
        <p:txBody>
          <a:bodyPr/>
          <a:lstStyle>
            <a:lvl1pPr>
              <a:defRPr sz="32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 userDrawn="1">
            <p:custDataLst>
              <p:tags r:id="rId1"/>
            </p:custDataLst>
          </p:nvPr>
        </p:nvSpPr>
        <p:spPr>
          <a:xfrm>
            <a:off x="503853" y="522514"/>
            <a:ext cx="11178073" cy="6083560"/>
          </a:xfrm>
          <a:prstGeom prst="roundRect">
            <a:avLst>
              <a:gd name="adj" fmla="val 1089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32" y="251926"/>
            <a:ext cx="1883827" cy="64623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590552" y="103189"/>
            <a:ext cx="10991849" cy="595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  <p:custDataLst>
              <p:tags r:id="rId3"/>
            </p:custDataLst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45F9EA-23C6-4232-95FD-4750097B497E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/>
          <p:cNvGrpSpPr/>
          <p:nvPr userDrawn="1">
            <p:custDataLst>
              <p:tags r:id="rId1"/>
            </p:custDataLst>
          </p:nvPr>
        </p:nvGrpSpPr>
        <p:grpSpPr>
          <a:xfrm>
            <a:off x="-10633" y="1"/>
            <a:ext cx="12202633" cy="6898943"/>
            <a:chOff x="-10633" y="1"/>
            <a:chExt cx="12202633" cy="6898943"/>
          </a:xfrm>
        </p:grpSpPr>
        <p:grpSp>
          <p:nvGrpSpPr>
            <p:cNvPr id="3" name="组合 24"/>
            <p:cNvGrpSpPr/>
            <p:nvPr>
              <p:custDataLst>
                <p:tags r:id="rId2"/>
              </p:custDataLst>
            </p:nvPr>
          </p:nvGrpSpPr>
          <p:grpSpPr>
            <a:xfrm rot="10800000">
              <a:off x="1176445" y="204715"/>
              <a:ext cx="6411706" cy="194713"/>
              <a:chOff x="10189" y="10291"/>
              <a:chExt cx="8760" cy="295"/>
            </a:xfrm>
          </p:grpSpPr>
          <p:cxnSp>
            <p:nvCxnSpPr>
              <p:cNvPr id="26" name="直接连接符 25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10189" y="10586"/>
                <a:ext cx="8761" cy="0"/>
              </a:xfrm>
              <a:prstGeom prst="line">
                <a:avLst/>
              </a:prstGeom>
              <a:ln w="63500">
                <a:solidFill>
                  <a:srgbClr val="00B05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12389" y="10291"/>
                <a:ext cx="6561" cy="0"/>
              </a:xfrm>
              <a:prstGeom prst="line">
                <a:avLst/>
              </a:prstGeom>
              <a:ln w="63500">
                <a:solidFill>
                  <a:srgbClr val="00B05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8" name="椭圆 27"/>
            <p:cNvSpPr/>
            <p:nvPr>
              <p:custDataLst>
                <p:tags r:id="rId3"/>
              </p:custDataLst>
            </p:nvPr>
          </p:nvSpPr>
          <p:spPr>
            <a:xfrm>
              <a:off x="-10633" y="1"/>
              <a:ext cx="1443648" cy="139207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biao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0944" y="54592"/>
              <a:ext cx="1330555" cy="1265280"/>
            </a:xfrm>
            <a:prstGeom prst="rect">
              <a:avLst/>
            </a:prstGeom>
          </p:spPr>
        </p:pic>
        <p:sp>
          <p:nvSpPr>
            <p:cNvPr id="33" name="圆角矩形 32"/>
            <p:cNvSpPr/>
            <p:nvPr>
              <p:custDataLst>
                <p:tags r:id="rId5"/>
              </p:custDataLst>
            </p:nvPr>
          </p:nvSpPr>
          <p:spPr>
            <a:xfrm>
              <a:off x="8338783" y="6509983"/>
              <a:ext cx="3853217" cy="388961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Box 34"/>
            <p:cNvSpPr txBox="1"/>
            <p:nvPr>
              <p:custDataLst>
                <p:tags r:id="rId6"/>
              </p:custDataLst>
            </p:nvPr>
          </p:nvSpPr>
          <p:spPr>
            <a:xfrm>
              <a:off x="8639037" y="6509981"/>
              <a:ext cx="3534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rgbClr val="FFFFFF"/>
                  </a:solidFill>
                </a:rPr>
                <a:t>红山教育   高中生物名师工作室</a:t>
              </a:r>
              <a:endParaRPr lang="zh-CN" altLang="en-US" b="1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ea typeface="Gulim" panose="020B0600000101010101" pitchFamily="34" charset="-127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A8D47BB-2D08-4409-96EE-57EA1D74E377}" type="datetime1"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ulim" panose="020B0600000101010101" pitchFamily="34" charset="-127"/>
                <a:cs typeface="+mn-cs"/>
              </a:rPr>
              <a:t>2022/7/27</a:t>
            </a:fld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ea typeface="Gulim" panose="020B0600000101010101" pitchFamily="34" charset="-127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ulim" panose="020B0600000101010101" pitchFamily="34" charset="-127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zh-CN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>
            <p:custDataLst>
              <p:tags r:id="rId1"/>
            </p:custDataLst>
          </p:nvPr>
        </p:nvSpPr>
        <p:spPr>
          <a:xfrm>
            <a:off x="1788346" y="91"/>
            <a:ext cx="6323879" cy="586517"/>
          </a:xfrm>
          <a:custGeom>
            <a:avLst/>
            <a:gdLst>
              <a:gd name="connsiteX0" fmla="*/ 0 w 2548277"/>
              <a:gd name="connsiteY0" fmla="*/ 0 h 586515"/>
              <a:gd name="connsiteX1" fmla="*/ 2255020 w 2548277"/>
              <a:gd name="connsiteY1" fmla="*/ 0 h 586515"/>
              <a:gd name="connsiteX2" fmla="*/ 2548277 w 2548277"/>
              <a:gd name="connsiteY2" fmla="*/ 293258 h 586515"/>
              <a:gd name="connsiteX3" fmla="*/ 2255020 w 2548277"/>
              <a:gd name="connsiteY3" fmla="*/ 586515 h 586515"/>
              <a:gd name="connsiteX4" fmla="*/ 0 w 2548277"/>
              <a:gd name="connsiteY4" fmla="*/ 586515 h 586515"/>
              <a:gd name="connsiteX5" fmla="*/ 0 w 2548277"/>
              <a:gd name="connsiteY5" fmla="*/ 0 h 58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277" h="586515">
                <a:moveTo>
                  <a:pt x="2548277" y="586514"/>
                </a:moveTo>
                <a:lnTo>
                  <a:pt x="293257" y="586514"/>
                </a:lnTo>
                <a:lnTo>
                  <a:pt x="0" y="293257"/>
                </a:lnTo>
                <a:lnTo>
                  <a:pt x="293257" y="1"/>
                </a:lnTo>
                <a:lnTo>
                  <a:pt x="2548277" y="1"/>
                </a:lnTo>
                <a:lnTo>
                  <a:pt x="2548277" y="586514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3951" tIns="68581" rIns="128016" bIns="68581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1800" kern="1200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122047" y="-12700"/>
            <a:ext cx="720725" cy="696595"/>
            <a:chOff x="3303416" y="720051"/>
            <a:chExt cx="5585166" cy="5416218"/>
          </a:xfrm>
        </p:grpSpPr>
        <p:sp>
          <p:nvSpPr>
            <p:cNvPr id="7" name="任意多边形: 形状 6"/>
            <p:cNvSpPr/>
            <p:nvPr>
              <p:custDataLst>
                <p:tags r:id="rId6"/>
              </p:custDataLst>
            </p:nvPr>
          </p:nvSpPr>
          <p:spPr>
            <a:xfrm>
              <a:off x="6736665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8" name="箭头: 环形 7"/>
            <p:cNvSpPr/>
            <p:nvPr>
              <p:custDataLst>
                <p:tags r:id="rId7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9" name="任意多边形: 形状 8"/>
            <p:cNvSpPr/>
            <p:nvPr>
              <p:custDataLst>
                <p:tags r:id="rId8"/>
              </p:custDataLst>
            </p:nvPr>
          </p:nvSpPr>
          <p:spPr>
            <a:xfrm>
              <a:off x="7547145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0" name="箭头: 环形 9"/>
            <p:cNvSpPr/>
            <p:nvPr>
              <p:custDataLst>
                <p:tags r:id="rId9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450223"/>
                <a:satOff val="-10176"/>
                <a:lumOff val="2402"/>
                <a:alphaOff val="0"/>
              </a:schemeClr>
            </a:fillRef>
            <a:effectRef idx="0">
              <a:schemeClr val="accent4">
                <a:hueOff val="2450223"/>
                <a:satOff val="-10176"/>
                <a:lumOff val="240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1" name="任意多边形: 形状 10"/>
            <p:cNvSpPr/>
            <p:nvPr>
              <p:custDataLst>
                <p:tags r:id="rId10"/>
              </p:custDataLst>
            </p:nvPr>
          </p:nvSpPr>
          <p:spPr>
            <a:xfrm>
              <a:off x="5425281" y="4794832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2" name="箭头: 环形 11"/>
            <p:cNvSpPr/>
            <p:nvPr>
              <p:custDataLst>
                <p:tags r:id="rId11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900445"/>
                <a:satOff val="-20370"/>
                <a:lumOff val="4804"/>
                <a:alphaOff val="0"/>
              </a:schemeClr>
            </a:fillRef>
            <a:effectRef idx="0">
              <a:schemeClr val="accent4">
                <a:hueOff val="4900445"/>
                <a:satOff val="-20370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3" name="任意多边形: 形状 12"/>
            <p:cNvSpPr/>
            <p:nvPr>
              <p:custDataLst>
                <p:tags r:id="rId12"/>
              </p:custDataLst>
            </p:nvPr>
          </p:nvSpPr>
          <p:spPr>
            <a:xfrm>
              <a:off x="3303416" y="3253207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4" name="箭头: 环形 13"/>
            <p:cNvSpPr/>
            <p:nvPr>
              <p:custDataLst>
                <p:tags r:id="rId13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350668"/>
                <a:satOff val="-30565"/>
                <a:lumOff val="7206"/>
                <a:alphaOff val="0"/>
              </a:schemeClr>
            </a:fillRef>
            <a:effectRef idx="0">
              <a:schemeClr val="accent4">
                <a:hueOff val="7350668"/>
                <a:satOff val="-30565"/>
                <a:lumOff val="72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任意多边形: 形状 14"/>
            <p:cNvSpPr/>
            <p:nvPr>
              <p:custDataLst>
                <p:tags r:id="rId14"/>
              </p:custDataLst>
            </p:nvPr>
          </p:nvSpPr>
          <p:spPr>
            <a:xfrm>
              <a:off x="4113896" y="758806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14001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3150" kern="1200">
                <a:solidFill>
                  <a:schemeClr val="bg1"/>
                </a:solidFill>
              </a:endParaRPr>
            </a:p>
          </p:txBody>
        </p:sp>
        <p:sp>
          <p:nvSpPr>
            <p:cNvPr id="16" name="箭头: 环形 15"/>
            <p:cNvSpPr/>
            <p:nvPr>
              <p:custDataLst>
                <p:tags r:id="rId15"/>
              </p:custDataLst>
            </p:nvPr>
          </p:nvSpPr>
          <p:spPr>
            <a:xfrm>
              <a:off x="3581560" y="720051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9800891"/>
                <a:satOff val="-40759"/>
                <a:lumOff val="9608"/>
                <a:alphaOff val="0"/>
              </a:schemeClr>
            </a:fillRef>
            <a:effectRef idx="0">
              <a:schemeClr val="accent4">
                <a:hueOff val="9800891"/>
                <a:satOff val="-40759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17" name="文本占位符 28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227992" y="68409"/>
            <a:ext cx="501015" cy="37274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文本占位符 30"/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>
          <a:xfrm>
            <a:off x="2231382" y="27572"/>
            <a:ext cx="5880844" cy="49212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2344"/>
          <a:stretch>
            <a:fillRect/>
          </a:stretch>
        </p:blipFill>
        <p:spPr bwMode="auto">
          <a:xfrm>
            <a:off x="5621" y="-5490"/>
            <a:ext cx="648940" cy="6489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83" y="364968"/>
            <a:ext cx="10516635" cy="14641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810" y="6356351"/>
            <a:ext cx="411501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1048" y="6356351"/>
            <a:ext cx="2743343" cy="365125"/>
          </a:xfrm>
        </p:spPr>
        <p:txBody>
          <a:bodyPr/>
          <a:lstStyle/>
          <a:p>
            <a:fld id="{0190E24F-9E8B-42AB-8498-D2F6CCCA65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83" y="364968"/>
            <a:ext cx="10516635" cy="14641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810" y="6356351"/>
            <a:ext cx="411501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1048" y="6356351"/>
            <a:ext cx="2743343" cy="365125"/>
          </a:xfrm>
        </p:spPr>
        <p:txBody>
          <a:bodyPr/>
          <a:lstStyle/>
          <a:p>
            <a:fld id="{0190E24F-9E8B-42AB-8498-D2F6CCCA65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83" y="364968"/>
            <a:ext cx="10516635" cy="14641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810" y="6356351"/>
            <a:ext cx="4115014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1048" y="6356351"/>
            <a:ext cx="2743343" cy="365125"/>
          </a:xfrm>
        </p:spPr>
        <p:txBody>
          <a:bodyPr/>
          <a:lstStyle/>
          <a:p>
            <a:fld id="{0190E24F-9E8B-42AB-8498-D2F6CCCA657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2000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13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Placeholder 7"/>
          <p:cNvSpPr txBox="1"/>
          <p:nvPr userDrawn="1">
            <p:custDataLst>
              <p:tags r:id="rId5"/>
            </p:custDataLst>
          </p:nvPr>
        </p:nvSpPr>
        <p:spPr>
          <a:xfrm>
            <a:off x="1597108" y="136043"/>
            <a:ext cx="2459133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问题</a:t>
            </a:r>
            <a:r>
              <a:rPr lang="en-US" altLang="zh-CN" sz="2800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·</a:t>
            </a: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探讨</a:t>
            </a:r>
            <a:endParaRPr lang="en-US" altLang="zh-CN" b="1">
              <a:solidFill>
                <a:srgbClr val="1080BE"/>
              </a:solidFill>
              <a:latin typeface="Times New Roman" panose="02020603050405020304" pitchFamily="18" charset="0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菱形 2"/>
          <p:cNvSpPr/>
          <p:nvPr userDrawn="1">
            <p:custDataLst>
              <p:tags r:id="rId6"/>
            </p:custDataLst>
          </p:nvPr>
        </p:nvSpPr>
        <p:spPr>
          <a:xfrm>
            <a:off x="404129" y="214239"/>
            <a:ext cx="263601" cy="33152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/>
            </a:endParaRPr>
          </a:p>
        </p:txBody>
      </p:sp>
      <p:pic>
        <p:nvPicPr>
          <p:cNvPr id="13" name="图片 12" descr="常见问题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51643" y="110878"/>
            <a:ext cx="545465" cy="545465"/>
          </a:xfrm>
          <a:prstGeom prst="rect">
            <a:avLst/>
          </a:prstGeom>
        </p:spPr>
      </p:pic>
      <p:cxnSp>
        <p:nvCxnSpPr>
          <p:cNvPr id="15" name="肘形连接符 14"/>
          <p:cNvCxnSpPr/>
          <p:nvPr userDrawn="1">
            <p:custDataLst>
              <p:tags r:id="rId9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6" name="菱形 15"/>
          <p:cNvSpPr/>
          <p:nvPr userDrawn="1">
            <p:custDataLst>
              <p:tags r:id="rId11"/>
            </p:custDataLst>
          </p:nvPr>
        </p:nvSpPr>
        <p:spPr>
          <a:xfrm>
            <a:off x="461279" y="214239"/>
            <a:ext cx="263601" cy="331523"/>
          </a:xfrm>
          <a:prstGeom prst="diamon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 userDrawn="1">
            <p:custDataLst>
              <p:tags r:id="rId12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>
            <p:custDataLst>
              <p:tags r:id="rId1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3"/>
            </p:custDataLst>
          </p:nvPr>
        </p:nvGrpSpPr>
        <p:grpSpPr>
          <a:xfrm>
            <a:off x="1924" y="71275"/>
            <a:ext cx="1198226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11"/>
              </p:custDataLst>
            </p:nvPr>
          </p:nvSpPr>
          <p:spPr>
            <a:xfrm>
              <a:off x="1924" y="71275"/>
              <a:ext cx="804411" cy="617452"/>
            </a:xfrm>
            <a:custGeom>
              <a:avLst/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4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5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Arial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67" y="73024"/>
            <a:ext cx="888532" cy="682625"/>
          </a:xfrm>
          <a:prstGeom prst="rect">
            <a:avLst/>
          </a:prstGeom>
        </p:spPr>
      </p:pic>
      <p:sp>
        <p:nvSpPr>
          <p:cNvPr id="14" name="Text Placeholder 7"/>
          <p:cNvSpPr txBox="1"/>
          <p:nvPr userDrawn="1">
            <p:custDataLst>
              <p:tags r:id="rId7"/>
            </p:custDataLst>
          </p:nvPr>
        </p:nvSpPr>
        <p:spPr>
          <a:xfrm>
            <a:off x="-56702" y="77580"/>
            <a:ext cx="1447352" cy="552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800" b="1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+mn-ea"/>
                <a:sym typeface="+mn-lt"/>
              </a:rPr>
              <a:t>考点二</a:t>
            </a:r>
            <a:endParaRPr lang="en-US" altLang="zh-CN" sz="2800" b="1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cs typeface="+mn-ea"/>
              <a:sym typeface="+mn-lt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8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/>
          <p:cNvSpPr txBox="1"/>
          <p:nvPr userDrawn="1">
            <p:custDataLst>
              <p:tags r:id="rId9"/>
            </p:custDataLst>
          </p:nvPr>
        </p:nvSpPr>
        <p:spPr>
          <a:xfrm>
            <a:off x="1252220" y="137160"/>
            <a:ext cx="698500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b="1" smtClean="0">
                <a:solidFill>
                  <a:srgbClr val="1080BE"/>
                </a:solidFill>
                <a:latin typeface="Times New Roman" panose="02020603050405020304" pitchFamily="18" charset="0"/>
                <a:ea typeface="微软雅黑" panose="020B0503020204020204" charset="-122"/>
                <a:cs typeface="+mn-ea"/>
                <a:sym typeface="+mn-lt"/>
              </a:rPr>
              <a:t>非条件反射与条件反射</a:t>
            </a:r>
          </a:p>
        </p:txBody>
      </p:sp>
      <p:sp>
        <p:nvSpPr>
          <p:cNvPr id="13" name="TextBox 12"/>
          <p:cNvSpPr txBox="1"/>
          <p:nvPr userDrawn="1">
            <p:custDataLst>
              <p:tags r:id="rId10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5.xml"/><Relationship Id="rId38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4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35" Type="http://schemas.openxmlformats.org/officeDocument/2006/relationships/tags" Target="../tags/tag7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image" Target="file:///D:\Temp\wps\INetCache\e92dfdc4b11d9b6f3c93f493a98dd4d4" TargetMode="Externa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12.jpe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image" Target="../media/image11.gif"/><Relationship Id="rId5" Type="http://schemas.openxmlformats.org/officeDocument/2006/relationships/tags" Target="../tags/tag169.xml"/><Relationship Id="rId10" Type="http://schemas.openxmlformats.org/officeDocument/2006/relationships/image" Target="../media/image10.gif"/><Relationship Id="rId4" Type="http://schemas.openxmlformats.org/officeDocument/2006/relationships/tags" Target="../tags/tag168.xml"/><Relationship Id="rId9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tags" Target="../tags/tag289.xml"/><Relationship Id="rId18" Type="http://schemas.openxmlformats.org/officeDocument/2006/relationships/image" Target="../media/image10.gif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tags" Target="../tags/tag288.xml"/><Relationship Id="rId17" Type="http://schemas.openxmlformats.org/officeDocument/2006/relationships/slideLayout" Target="../slideLayouts/slideLayout12.xml"/><Relationship Id="rId2" Type="http://schemas.openxmlformats.org/officeDocument/2006/relationships/tags" Target="../tags/tag278.xml"/><Relationship Id="rId16" Type="http://schemas.openxmlformats.org/officeDocument/2006/relationships/tags" Target="../tags/tag292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5" Type="http://schemas.openxmlformats.org/officeDocument/2006/relationships/tags" Target="../tags/tag281.xml"/><Relationship Id="rId15" Type="http://schemas.openxmlformats.org/officeDocument/2006/relationships/tags" Target="../tags/tag291.xml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tags" Target="../tags/tag29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12" Type="http://schemas.openxmlformats.org/officeDocument/2006/relationships/tags" Target="../tags/tag304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tags" Target="../tags/tag303.xml"/><Relationship Id="rId5" Type="http://schemas.openxmlformats.org/officeDocument/2006/relationships/tags" Target="../tags/tag297.xml"/><Relationship Id="rId10" Type="http://schemas.openxmlformats.org/officeDocument/2006/relationships/tags" Target="../tags/tag302.xml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10" Type="http://schemas.openxmlformats.org/officeDocument/2006/relationships/image" Target="../media/image24.png"/><Relationship Id="rId4" Type="http://schemas.openxmlformats.org/officeDocument/2006/relationships/tags" Target="../tags/tag308.xml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tags" Target="../tags/tag330.xml"/><Relationship Id="rId3" Type="http://schemas.openxmlformats.org/officeDocument/2006/relationships/tags" Target="../tags/tag315.xml"/><Relationship Id="rId21" Type="http://schemas.openxmlformats.org/officeDocument/2006/relationships/tags" Target="../tags/tag333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5" Type="http://schemas.openxmlformats.org/officeDocument/2006/relationships/image" Target="../media/image26.png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tags" Target="../tags/tag332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24" Type="http://schemas.openxmlformats.org/officeDocument/2006/relationships/image" Target="../media/image25.png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322.xml"/><Relationship Id="rId19" Type="http://schemas.openxmlformats.org/officeDocument/2006/relationships/tags" Target="../tags/tag331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Relationship Id="rId2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49.xml"/><Relationship Id="rId18" Type="http://schemas.openxmlformats.org/officeDocument/2006/relationships/tags" Target="../tags/tag354.xml"/><Relationship Id="rId26" Type="http://schemas.openxmlformats.org/officeDocument/2006/relationships/tags" Target="../tags/tag362.xml"/><Relationship Id="rId39" Type="http://schemas.openxmlformats.org/officeDocument/2006/relationships/tags" Target="../tags/tag375.xml"/><Relationship Id="rId21" Type="http://schemas.openxmlformats.org/officeDocument/2006/relationships/tags" Target="../tags/tag357.xml"/><Relationship Id="rId34" Type="http://schemas.openxmlformats.org/officeDocument/2006/relationships/tags" Target="../tags/tag370.xml"/><Relationship Id="rId42" Type="http://schemas.openxmlformats.org/officeDocument/2006/relationships/tags" Target="../tags/tag378.xml"/><Relationship Id="rId47" Type="http://schemas.openxmlformats.org/officeDocument/2006/relationships/tags" Target="../tags/tag383.xml"/><Relationship Id="rId50" Type="http://schemas.openxmlformats.org/officeDocument/2006/relationships/tags" Target="../tags/tag386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6" Type="http://schemas.openxmlformats.org/officeDocument/2006/relationships/tags" Target="../tags/tag352.xml"/><Relationship Id="rId29" Type="http://schemas.openxmlformats.org/officeDocument/2006/relationships/tags" Target="../tags/tag365.xml"/><Relationship Id="rId11" Type="http://schemas.openxmlformats.org/officeDocument/2006/relationships/tags" Target="../tags/tag347.xml"/><Relationship Id="rId24" Type="http://schemas.openxmlformats.org/officeDocument/2006/relationships/tags" Target="../tags/tag360.xml"/><Relationship Id="rId32" Type="http://schemas.openxmlformats.org/officeDocument/2006/relationships/tags" Target="../tags/tag368.xml"/><Relationship Id="rId37" Type="http://schemas.openxmlformats.org/officeDocument/2006/relationships/tags" Target="../tags/tag373.xml"/><Relationship Id="rId40" Type="http://schemas.openxmlformats.org/officeDocument/2006/relationships/tags" Target="../tags/tag376.xml"/><Relationship Id="rId45" Type="http://schemas.openxmlformats.org/officeDocument/2006/relationships/tags" Target="../tags/tag381.xml"/><Relationship Id="rId53" Type="http://schemas.openxmlformats.org/officeDocument/2006/relationships/tags" Target="../tags/tag389.xml"/><Relationship Id="rId5" Type="http://schemas.openxmlformats.org/officeDocument/2006/relationships/tags" Target="../tags/tag341.xml"/><Relationship Id="rId10" Type="http://schemas.openxmlformats.org/officeDocument/2006/relationships/tags" Target="../tags/tag346.xml"/><Relationship Id="rId19" Type="http://schemas.openxmlformats.org/officeDocument/2006/relationships/tags" Target="../tags/tag355.xml"/><Relationship Id="rId31" Type="http://schemas.openxmlformats.org/officeDocument/2006/relationships/tags" Target="../tags/tag367.xml"/><Relationship Id="rId44" Type="http://schemas.openxmlformats.org/officeDocument/2006/relationships/tags" Target="../tags/tag380.xml"/><Relationship Id="rId52" Type="http://schemas.openxmlformats.org/officeDocument/2006/relationships/tags" Target="../tags/tag388.xml"/><Relationship Id="rId4" Type="http://schemas.openxmlformats.org/officeDocument/2006/relationships/tags" Target="../tags/tag340.xml"/><Relationship Id="rId9" Type="http://schemas.openxmlformats.org/officeDocument/2006/relationships/tags" Target="../tags/tag345.xml"/><Relationship Id="rId14" Type="http://schemas.openxmlformats.org/officeDocument/2006/relationships/tags" Target="../tags/tag350.xml"/><Relationship Id="rId22" Type="http://schemas.openxmlformats.org/officeDocument/2006/relationships/tags" Target="../tags/tag358.xml"/><Relationship Id="rId27" Type="http://schemas.openxmlformats.org/officeDocument/2006/relationships/tags" Target="../tags/tag363.xml"/><Relationship Id="rId30" Type="http://schemas.openxmlformats.org/officeDocument/2006/relationships/tags" Target="../tags/tag366.xml"/><Relationship Id="rId35" Type="http://schemas.openxmlformats.org/officeDocument/2006/relationships/tags" Target="../tags/tag371.xml"/><Relationship Id="rId43" Type="http://schemas.openxmlformats.org/officeDocument/2006/relationships/tags" Target="../tags/tag379.xml"/><Relationship Id="rId48" Type="http://schemas.openxmlformats.org/officeDocument/2006/relationships/tags" Target="../tags/tag384.xml"/><Relationship Id="rId8" Type="http://schemas.openxmlformats.org/officeDocument/2006/relationships/tags" Target="../tags/tag344.xml"/><Relationship Id="rId51" Type="http://schemas.openxmlformats.org/officeDocument/2006/relationships/tags" Target="../tags/tag387.xml"/><Relationship Id="rId3" Type="http://schemas.openxmlformats.org/officeDocument/2006/relationships/tags" Target="../tags/tag339.xml"/><Relationship Id="rId12" Type="http://schemas.openxmlformats.org/officeDocument/2006/relationships/tags" Target="../tags/tag348.xml"/><Relationship Id="rId17" Type="http://schemas.openxmlformats.org/officeDocument/2006/relationships/tags" Target="../tags/tag353.xml"/><Relationship Id="rId25" Type="http://schemas.openxmlformats.org/officeDocument/2006/relationships/tags" Target="../tags/tag361.xml"/><Relationship Id="rId33" Type="http://schemas.openxmlformats.org/officeDocument/2006/relationships/tags" Target="../tags/tag369.xml"/><Relationship Id="rId38" Type="http://schemas.openxmlformats.org/officeDocument/2006/relationships/tags" Target="../tags/tag374.xml"/><Relationship Id="rId46" Type="http://schemas.openxmlformats.org/officeDocument/2006/relationships/tags" Target="../tags/tag382.xml"/><Relationship Id="rId20" Type="http://schemas.openxmlformats.org/officeDocument/2006/relationships/tags" Target="../tags/tag356.xml"/><Relationship Id="rId41" Type="http://schemas.openxmlformats.org/officeDocument/2006/relationships/tags" Target="../tags/tag377.xml"/><Relationship Id="rId54" Type="http://schemas.openxmlformats.org/officeDocument/2006/relationships/slideLayout" Target="../slideLayouts/slideLayout7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5" Type="http://schemas.openxmlformats.org/officeDocument/2006/relationships/tags" Target="../tags/tag351.xml"/><Relationship Id="rId23" Type="http://schemas.openxmlformats.org/officeDocument/2006/relationships/tags" Target="../tags/tag359.xml"/><Relationship Id="rId28" Type="http://schemas.openxmlformats.org/officeDocument/2006/relationships/tags" Target="../tags/tag364.xml"/><Relationship Id="rId36" Type="http://schemas.openxmlformats.org/officeDocument/2006/relationships/tags" Target="../tags/tag372.xml"/><Relationship Id="rId49" Type="http://schemas.openxmlformats.org/officeDocument/2006/relationships/tags" Target="../tags/tag38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image" Target="../media/image28.png"/><Relationship Id="rId5" Type="http://schemas.openxmlformats.org/officeDocument/2006/relationships/tags" Target="../tags/tag394.xml"/><Relationship Id="rId10" Type="http://schemas.openxmlformats.org/officeDocument/2006/relationships/image" Target="../media/image27.png"/><Relationship Id="rId4" Type="http://schemas.openxmlformats.org/officeDocument/2006/relationships/tags" Target="../tags/tag393.xml"/><Relationship Id="rId9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424.xml"/><Relationship Id="rId21" Type="http://schemas.openxmlformats.org/officeDocument/2006/relationships/tags" Target="../tags/tag419.xml"/><Relationship Id="rId42" Type="http://schemas.openxmlformats.org/officeDocument/2006/relationships/tags" Target="../tags/tag440.xml"/><Relationship Id="rId47" Type="http://schemas.openxmlformats.org/officeDocument/2006/relationships/tags" Target="../tags/tag445.xml"/><Relationship Id="rId63" Type="http://schemas.openxmlformats.org/officeDocument/2006/relationships/tags" Target="../tags/tag461.xml"/><Relationship Id="rId68" Type="http://schemas.openxmlformats.org/officeDocument/2006/relationships/tags" Target="../tags/tag466.xml"/><Relationship Id="rId84" Type="http://schemas.openxmlformats.org/officeDocument/2006/relationships/slideLayout" Target="../slideLayouts/slideLayout7.xml"/><Relationship Id="rId16" Type="http://schemas.openxmlformats.org/officeDocument/2006/relationships/tags" Target="../tags/tag414.xml"/><Relationship Id="rId11" Type="http://schemas.openxmlformats.org/officeDocument/2006/relationships/tags" Target="../tags/tag409.xml"/><Relationship Id="rId32" Type="http://schemas.openxmlformats.org/officeDocument/2006/relationships/tags" Target="../tags/tag430.xml"/><Relationship Id="rId37" Type="http://schemas.openxmlformats.org/officeDocument/2006/relationships/tags" Target="../tags/tag435.xml"/><Relationship Id="rId53" Type="http://schemas.openxmlformats.org/officeDocument/2006/relationships/tags" Target="../tags/tag451.xml"/><Relationship Id="rId58" Type="http://schemas.openxmlformats.org/officeDocument/2006/relationships/tags" Target="../tags/tag456.xml"/><Relationship Id="rId74" Type="http://schemas.openxmlformats.org/officeDocument/2006/relationships/tags" Target="../tags/tag472.xml"/><Relationship Id="rId79" Type="http://schemas.openxmlformats.org/officeDocument/2006/relationships/tags" Target="../tags/tag477.xml"/><Relationship Id="rId5" Type="http://schemas.openxmlformats.org/officeDocument/2006/relationships/tags" Target="../tags/tag403.xml"/><Relationship Id="rId61" Type="http://schemas.openxmlformats.org/officeDocument/2006/relationships/tags" Target="../tags/tag459.xml"/><Relationship Id="rId82" Type="http://schemas.openxmlformats.org/officeDocument/2006/relationships/tags" Target="../tags/tag480.xml"/><Relationship Id="rId19" Type="http://schemas.openxmlformats.org/officeDocument/2006/relationships/tags" Target="../tags/tag417.xml"/><Relationship Id="rId14" Type="http://schemas.openxmlformats.org/officeDocument/2006/relationships/tags" Target="../tags/tag412.xml"/><Relationship Id="rId22" Type="http://schemas.openxmlformats.org/officeDocument/2006/relationships/tags" Target="../tags/tag420.xml"/><Relationship Id="rId27" Type="http://schemas.openxmlformats.org/officeDocument/2006/relationships/tags" Target="../tags/tag425.xml"/><Relationship Id="rId30" Type="http://schemas.openxmlformats.org/officeDocument/2006/relationships/tags" Target="../tags/tag428.xml"/><Relationship Id="rId35" Type="http://schemas.openxmlformats.org/officeDocument/2006/relationships/tags" Target="../tags/tag433.xml"/><Relationship Id="rId43" Type="http://schemas.openxmlformats.org/officeDocument/2006/relationships/tags" Target="../tags/tag441.xml"/><Relationship Id="rId48" Type="http://schemas.openxmlformats.org/officeDocument/2006/relationships/tags" Target="../tags/tag446.xml"/><Relationship Id="rId56" Type="http://schemas.openxmlformats.org/officeDocument/2006/relationships/tags" Target="../tags/tag454.xml"/><Relationship Id="rId64" Type="http://schemas.openxmlformats.org/officeDocument/2006/relationships/tags" Target="../tags/tag462.xml"/><Relationship Id="rId69" Type="http://schemas.openxmlformats.org/officeDocument/2006/relationships/tags" Target="../tags/tag467.xml"/><Relationship Id="rId77" Type="http://schemas.openxmlformats.org/officeDocument/2006/relationships/tags" Target="../tags/tag475.xml"/><Relationship Id="rId8" Type="http://schemas.openxmlformats.org/officeDocument/2006/relationships/tags" Target="../tags/tag406.xml"/><Relationship Id="rId51" Type="http://schemas.openxmlformats.org/officeDocument/2006/relationships/tags" Target="../tags/tag449.xml"/><Relationship Id="rId72" Type="http://schemas.openxmlformats.org/officeDocument/2006/relationships/tags" Target="../tags/tag470.xml"/><Relationship Id="rId80" Type="http://schemas.openxmlformats.org/officeDocument/2006/relationships/tags" Target="../tags/tag478.xml"/><Relationship Id="rId3" Type="http://schemas.openxmlformats.org/officeDocument/2006/relationships/tags" Target="../tags/tag401.xml"/><Relationship Id="rId12" Type="http://schemas.openxmlformats.org/officeDocument/2006/relationships/tags" Target="../tags/tag410.xml"/><Relationship Id="rId17" Type="http://schemas.openxmlformats.org/officeDocument/2006/relationships/tags" Target="../tags/tag415.xml"/><Relationship Id="rId25" Type="http://schemas.openxmlformats.org/officeDocument/2006/relationships/tags" Target="../tags/tag423.xml"/><Relationship Id="rId33" Type="http://schemas.openxmlformats.org/officeDocument/2006/relationships/tags" Target="../tags/tag431.xml"/><Relationship Id="rId38" Type="http://schemas.openxmlformats.org/officeDocument/2006/relationships/tags" Target="../tags/tag436.xml"/><Relationship Id="rId46" Type="http://schemas.openxmlformats.org/officeDocument/2006/relationships/tags" Target="../tags/tag444.xml"/><Relationship Id="rId59" Type="http://schemas.openxmlformats.org/officeDocument/2006/relationships/tags" Target="../tags/tag457.xml"/><Relationship Id="rId67" Type="http://schemas.openxmlformats.org/officeDocument/2006/relationships/tags" Target="../tags/tag465.xml"/><Relationship Id="rId20" Type="http://schemas.openxmlformats.org/officeDocument/2006/relationships/tags" Target="../tags/tag418.xml"/><Relationship Id="rId41" Type="http://schemas.openxmlformats.org/officeDocument/2006/relationships/tags" Target="../tags/tag439.xml"/><Relationship Id="rId54" Type="http://schemas.openxmlformats.org/officeDocument/2006/relationships/tags" Target="../tags/tag452.xml"/><Relationship Id="rId62" Type="http://schemas.openxmlformats.org/officeDocument/2006/relationships/tags" Target="../tags/tag460.xml"/><Relationship Id="rId70" Type="http://schemas.openxmlformats.org/officeDocument/2006/relationships/tags" Target="../tags/tag468.xml"/><Relationship Id="rId75" Type="http://schemas.openxmlformats.org/officeDocument/2006/relationships/tags" Target="../tags/tag473.xml"/><Relationship Id="rId83" Type="http://schemas.openxmlformats.org/officeDocument/2006/relationships/tags" Target="../tags/tag481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5" Type="http://schemas.openxmlformats.org/officeDocument/2006/relationships/tags" Target="../tags/tag413.xml"/><Relationship Id="rId23" Type="http://schemas.openxmlformats.org/officeDocument/2006/relationships/tags" Target="../tags/tag421.xml"/><Relationship Id="rId28" Type="http://schemas.openxmlformats.org/officeDocument/2006/relationships/tags" Target="../tags/tag426.xml"/><Relationship Id="rId36" Type="http://schemas.openxmlformats.org/officeDocument/2006/relationships/tags" Target="../tags/tag434.xml"/><Relationship Id="rId49" Type="http://schemas.openxmlformats.org/officeDocument/2006/relationships/tags" Target="../tags/tag447.xml"/><Relationship Id="rId57" Type="http://schemas.openxmlformats.org/officeDocument/2006/relationships/tags" Target="../tags/tag455.xml"/><Relationship Id="rId10" Type="http://schemas.openxmlformats.org/officeDocument/2006/relationships/tags" Target="../tags/tag408.xml"/><Relationship Id="rId31" Type="http://schemas.openxmlformats.org/officeDocument/2006/relationships/tags" Target="../tags/tag429.xml"/><Relationship Id="rId44" Type="http://schemas.openxmlformats.org/officeDocument/2006/relationships/tags" Target="../tags/tag442.xml"/><Relationship Id="rId52" Type="http://schemas.openxmlformats.org/officeDocument/2006/relationships/tags" Target="../tags/tag450.xml"/><Relationship Id="rId60" Type="http://schemas.openxmlformats.org/officeDocument/2006/relationships/tags" Target="../tags/tag458.xml"/><Relationship Id="rId65" Type="http://schemas.openxmlformats.org/officeDocument/2006/relationships/tags" Target="../tags/tag463.xml"/><Relationship Id="rId73" Type="http://schemas.openxmlformats.org/officeDocument/2006/relationships/tags" Target="../tags/tag471.xml"/><Relationship Id="rId78" Type="http://schemas.openxmlformats.org/officeDocument/2006/relationships/tags" Target="../tags/tag476.xml"/><Relationship Id="rId81" Type="http://schemas.openxmlformats.org/officeDocument/2006/relationships/tags" Target="../tags/tag479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3" Type="http://schemas.openxmlformats.org/officeDocument/2006/relationships/tags" Target="../tags/tag411.xml"/><Relationship Id="rId18" Type="http://schemas.openxmlformats.org/officeDocument/2006/relationships/tags" Target="../tags/tag416.xml"/><Relationship Id="rId39" Type="http://schemas.openxmlformats.org/officeDocument/2006/relationships/tags" Target="../tags/tag437.xml"/><Relationship Id="rId34" Type="http://schemas.openxmlformats.org/officeDocument/2006/relationships/tags" Target="../tags/tag432.xml"/><Relationship Id="rId50" Type="http://schemas.openxmlformats.org/officeDocument/2006/relationships/tags" Target="../tags/tag448.xml"/><Relationship Id="rId55" Type="http://schemas.openxmlformats.org/officeDocument/2006/relationships/tags" Target="../tags/tag453.xml"/><Relationship Id="rId76" Type="http://schemas.openxmlformats.org/officeDocument/2006/relationships/tags" Target="../tags/tag474.xml"/><Relationship Id="rId7" Type="http://schemas.openxmlformats.org/officeDocument/2006/relationships/tags" Target="../tags/tag405.xml"/><Relationship Id="rId71" Type="http://schemas.openxmlformats.org/officeDocument/2006/relationships/tags" Target="../tags/tag469.xml"/><Relationship Id="rId2" Type="http://schemas.openxmlformats.org/officeDocument/2006/relationships/tags" Target="../tags/tag400.xml"/><Relationship Id="rId29" Type="http://schemas.openxmlformats.org/officeDocument/2006/relationships/tags" Target="../tags/tag427.xml"/><Relationship Id="rId24" Type="http://schemas.openxmlformats.org/officeDocument/2006/relationships/tags" Target="../tags/tag422.xml"/><Relationship Id="rId40" Type="http://schemas.openxmlformats.org/officeDocument/2006/relationships/tags" Target="../tags/tag438.xml"/><Relationship Id="rId45" Type="http://schemas.openxmlformats.org/officeDocument/2006/relationships/tags" Target="../tags/tag443.xml"/><Relationship Id="rId66" Type="http://schemas.openxmlformats.org/officeDocument/2006/relationships/tags" Target="../tags/tag46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89.xml"/><Relationship Id="rId13" Type="http://schemas.openxmlformats.org/officeDocument/2006/relationships/tags" Target="../tags/tag494.xml"/><Relationship Id="rId18" Type="http://schemas.openxmlformats.org/officeDocument/2006/relationships/image" Target="../media/image29.gif"/><Relationship Id="rId3" Type="http://schemas.openxmlformats.org/officeDocument/2006/relationships/tags" Target="../tags/tag484.xml"/><Relationship Id="rId21" Type="http://schemas.openxmlformats.org/officeDocument/2006/relationships/image" Target="../media/image12.jpeg"/><Relationship Id="rId7" Type="http://schemas.openxmlformats.org/officeDocument/2006/relationships/tags" Target="../tags/tag488.xml"/><Relationship Id="rId12" Type="http://schemas.openxmlformats.org/officeDocument/2006/relationships/tags" Target="../tags/tag493.xml"/><Relationship Id="rId17" Type="http://schemas.openxmlformats.org/officeDocument/2006/relationships/image" Target="../media/image11.gif"/><Relationship Id="rId2" Type="http://schemas.openxmlformats.org/officeDocument/2006/relationships/tags" Target="../tags/tag483.xml"/><Relationship Id="rId16" Type="http://schemas.openxmlformats.org/officeDocument/2006/relationships/slideLayout" Target="../slideLayouts/slideLayout12.xml"/><Relationship Id="rId20" Type="http://schemas.openxmlformats.org/officeDocument/2006/relationships/image" Target="../media/image31.png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tags" Target="../tags/tag492.xml"/><Relationship Id="rId5" Type="http://schemas.openxmlformats.org/officeDocument/2006/relationships/tags" Target="../tags/tag486.xml"/><Relationship Id="rId15" Type="http://schemas.openxmlformats.org/officeDocument/2006/relationships/tags" Target="../tags/tag496.xml"/><Relationship Id="rId23" Type="http://schemas.openxmlformats.org/officeDocument/2006/relationships/image" Target="../media/image32.png"/><Relationship Id="rId10" Type="http://schemas.openxmlformats.org/officeDocument/2006/relationships/tags" Target="../tags/tag491.xml"/><Relationship Id="rId19" Type="http://schemas.openxmlformats.org/officeDocument/2006/relationships/image" Target="../media/image30.gif"/><Relationship Id="rId4" Type="http://schemas.openxmlformats.org/officeDocument/2006/relationships/tags" Target="../tags/tag485.xml"/><Relationship Id="rId9" Type="http://schemas.openxmlformats.org/officeDocument/2006/relationships/tags" Target="../tags/tag490.xml"/><Relationship Id="rId14" Type="http://schemas.openxmlformats.org/officeDocument/2006/relationships/tags" Target="../tags/tag495.xml"/><Relationship Id="rId22" Type="http://schemas.openxmlformats.org/officeDocument/2006/relationships/image" Target="file:///D:\Temp\wps\INetCache\e92dfdc4b11d9b6f3c93f493a98dd4d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image" Target="../media/image33.gif"/><Relationship Id="rId3" Type="http://schemas.openxmlformats.org/officeDocument/2006/relationships/tags" Target="../tags/tag499.xml"/><Relationship Id="rId7" Type="http://schemas.openxmlformats.org/officeDocument/2006/relationships/tags" Target="../tags/tag503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tags" Target="../tags/tag507.xml"/><Relationship Id="rId5" Type="http://schemas.openxmlformats.org/officeDocument/2006/relationships/tags" Target="../tags/tag501.xml"/><Relationship Id="rId15" Type="http://schemas.openxmlformats.org/officeDocument/2006/relationships/image" Target="../media/image30.gif"/><Relationship Id="rId10" Type="http://schemas.openxmlformats.org/officeDocument/2006/relationships/tags" Target="../tags/tag506.xml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15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34.png"/><Relationship Id="rId3" Type="http://schemas.openxmlformats.org/officeDocument/2006/relationships/tags" Target="../tags/tag510.xml"/><Relationship Id="rId7" Type="http://schemas.openxmlformats.org/officeDocument/2006/relationships/tags" Target="../tags/tag514.xml"/><Relationship Id="rId12" Type="http://schemas.openxmlformats.org/officeDocument/2006/relationships/tags" Target="../tags/tag519.xml"/><Relationship Id="rId17" Type="http://schemas.openxmlformats.org/officeDocument/2006/relationships/image" Target="../media/image32.png"/><Relationship Id="rId2" Type="http://schemas.openxmlformats.org/officeDocument/2006/relationships/tags" Target="../tags/tag509.xml"/><Relationship Id="rId16" Type="http://schemas.openxmlformats.org/officeDocument/2006/relationships/image" Target="file:///D:\Temp\wps\INetCache\e92dfdc4b11d9b6f3c93f493a98dd4d4" TargetMode="External"/><Relationship Id="rId1" Type="http://schemas.openxmlformats.org/officeDocument/2006/relationships/tags" Target="../tags/tag508.xml"/><Relationship Id="rId6" Type="http://schemas.openxmlformats.org/officeDocument/2006/relationships/tags" Target="../tags/tag513.xml"/><Relationship Id="rId11" Type="http://schemas.openxmlformats.org/officeDocument/2006/relationships/tags" Target="../tags/tag518.xml"/><Relationship Id="rId5" Type="http://schemas.openxmlformats.org/officeDocument/2006/relationships/tags" Target="../tags/tag512.xml"/><Relationship Id="rId15" Type="http://schemas.openxmlformats.org/officeDocument/2006/relationships/image" Target="../media/image12.jpeg"/><Relationship Id="rId10" Type="http://schemas.openxmlformats.org/officeDocument/2006/relationships/tags" Target="../tags/tag517.xml"/><Relationship Id="rId4" Type="http://schemas.openxmlformats.org/officeDocument/2006/relationships/tags" Target="../tags/tag511.xml"/><Relationship Id="rId9" Type="http://schemas.openxmlformats.org/officeDocument/2006/relationships/tags" Target="../tags/tag516.xml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7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27.xml"/><Relationship Id="rId13" Type="http://schemas.openxmlformats.org/officeDocument/2006/relationships/image" Target="../media/image35.png"/><Relationship Id="rId3" Type="http://schemas.openxmlformats.org/officeDocument/2006/relationships/tags" Target="../tags/tag522.xml"/><Relationship Id="rId7" Type="http://schemas.openxmlformats.org/officeDocument/2006/relationships/tags" Target="../tags/tag526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521.xml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524.xml"/><Relationship Id="rId10" Type="http://schemas.openxmlformats.org/officeDocument/2006/relationships/tags" Target="../tags/tag529.xml"/><Relationship Id="rId4" Type="http://schemas.openxmlformats.org/officeDocument/2006/relationships/tags" Target="../tags/tag523.xml"/><Relationship Id="rId9" Type="http://schemas.openxmlformats.org/officeDocument/2006/relationships/tags" Target="../tags/tag5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40.xml"/><Relationship Id="rId13" Type="http://schemas.openxmlformats.org/officeDocument/2006/relationships/tags" Target="../tags/tag545.xml"/><Relationship Id="rId18" Type="http://schemas.openxmlformats.org/officeDocument/2006/relationships/tags" Target="../tags/tag550.xml"/><Relationship Id="rId26" Type="http://schemas.openxmlformats.org/officeDocument/2006/relationships/notesSlide" Target="../notesSlides/notesSlide10.xml"/><Relationship Id="rId3" Type="http://schemas.openxmlformats.org/officeDocument/2006/relationships/tags" Target="../tags/tag535.xml"/><Relationship Id="rId21" Type="http://schemas.openxmlformats.org/officeDocument/2006/relationships/tags" Target="../tags/tag553.xml"/><Relationship Id="rId7" Type="http://schemas.openxmlformats.org/officeDocument/2006/relationships/tags" Target="../tags/tag539.xml"/><Relationship Id="rId12" Type="http://schemas.openxmlformats.org/officeDocument/2006/relationships/tags" Target="../tags/tag544.xml"/><Relationship Id="rId17" Type="http://schemas.openxmlformats.org/officeDocument/2006/relationships/tags" Target="../tags/tag549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534.xml"/><Relationship Id="rId16" Type="http://schemas.openxmlformats.org/officeDocument/2006/relationships/tags" Target="../tags/tag548.xml"/><Relationship Id="rId20" Type="http://schemas.openxmlformats.org/officeDocument/2006/relationships/tags" Target="../tags/tag552.xml"/><Relationship Id="rId1" Type="http://schemas.openxmlformats.org/officeDocument/2006/relationships/tags" Target="../tags/tag533.xml"/><Relationship Id="rId6" Type="http://schemas.openxmlformats.org/officeDocument/2006/relationships/tags" Target="../tags/tag538.xml"/><Relationship Id="rId11" Type="http://schemas.openxmlformats.org/officeDocument/2006/relationships/tags" Target="../tags/tag543.xml"/><Relationship Id="rId24" Type="http://schemas.openxmlformats.org/officeDocument/2006/relationships/tags" Target="../tags/tag556.xml"/><Relationship Id="rId5" Type="http://schemas.openxmlformats.org/officeDocument/2006/relationships/tags" Target="../tags/tag537.xml"/><Relationship Id="rId15" Type="http://schemas.openxmlformats.org/officeDocument/2006/relationships/tags" Target="../tags/tag547.xml"/><Relationship Id="rId23" Type="http://schemas.openxmlformats.org/officeDocument/2006/relationships/tags" Target="../tags/tag555.xml"/><Relationship Id="rId10" Type="http://schemas.openxmlformats.org/officeDocument/2006/relationships/tags" Target="../tags/tag542.xml"/><Relationship Id="rId19" Type="http://schemas.openxmlformats.org/officeDocument/2006/relationships/tags" Target="../tags/tag551.xml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tags" Target="../tags/tag546.xml"/><Relationship Id="rId22" Type="http://schemas.openxmlformats.org/officeDocument/2006/relationships/tags" Target="../tags/tag554.xml"/><Relationship Id="rId27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67.xml"/><Relationship Id="rId13" Type="http://schemas.openxmlformats.org/officeDocument/2006/relationships/tags" Target="../tags/tag572.xml"/><Relationship Id="rId18" Type="http://schemas.openxmlformats.org/officeDocument/2006/relationships/tags" Target="../tags/tag577.xml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12" Type="http://schemas.openxmlformats.org/officeDocument/2006/relationships/tags" Target="../tags/tag571.xml"/><Relationship Id="rId17" Type="http://schemas.openxmlformats.org/officeDocument/2006/relationships/tags" Target="../tags/tag576.xml"/><Relationship Id="rId2" Type="http://schemas.openxmlformats.org/officeDocument/2006/relationships/tags" Target="../tags/tag561.xml"/><Relationship Id="rId16" Type="http://schemas.openxmlformats.org/officeDocument/2006/relationships/tags" Target="../tags/tag575.xml"/><Relationship Id="rId20" Type="http://schemas.openxmlformats.org/officeDocument/2006/relationships/slideLayout" Target="../slideLayouts/slideLayout12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11" Type="http://schemas.openxmlformats.org/officeDocument/2006/relationships/tags" Target="../tags/tag570.xml"/><Relationship Id="rId5" Type="http://schemas.openxmlformats.org/officeDocument/2006/relationships/tags" Target="../tags/tag564.xml"/><Relationship Id="rId15" Type="http://schemas.openxmlformats.org/officeDocument/2006/relationships/tags" Target="../tags/tag574.xml"/><Relationship Id="rId10" Type="http://schemas.openxmlformats.org/officeDocument/2006/relationships/tags" Target="../tags/tag569.xml"/><Relationship Id="rId19" Type="http://schemas.openxmlformats.org/officeDocument/2006/relationships/tags" Target="../tags/tag578.xml"/><Relationship Id="rId4" Type="http://schemas.openxmlformats.org/officeDocument/2006/relationships/tags" Target="../tags/tag563.xml"/><Relationship Id="rId9" Type="http://schemas.openxmlformats.org/officeDocument/2006/relationships/tags" Target="../tags/tag568.xml"/><Relationship Id="rId14" Type="http://schemas.openxmlformats.org/officeDocument/2006/relationships/tags" Target="../tags/tag57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tags" Target="../tags/tag591.xml"/><Relationship Id="rId18" Type="http://schemas.openxmlformats.org/officeDocument/2006/relationships/image" Target="../media/image39.png"/><Relationship Id="rId3" Type="http://schemas.openxmlformats.org/officeDocument/2006/relationships/tags" Target="../tags/tag581.xml"/><Relationship Id="rId21" Type="http://schemas.openxmlformats.org/officeDocument/2006/relationships/image" Target="../media/image42.jpeg"/><Relationship Id="rId7" Type="http://schemas.openxmlformats.org/officeDocument/2006/relationships/tags" Target="../tags/tag585.xml"/><Relationship Id="rId12" Type="http://schemas.openxmlformats.org/officeDocument/2006/relationships/tags" Target="../tags/tag590.xml"/><Relationship Id="rId17" Type="http://schemas.openxmlformats.org/officeDocument/2006/relationships/image" Target="../media/image38.png"/><Relationship Id="rId2" Type="http://schemas.openxmlformats.org/officeDocument/2006/relationships/tags" Target="../tags/tag58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tags" Target="../tags/tag589.xml"/><Relationship Id="rId5" Type="http://schemas.openxmlformats.org/officeDocument/2006/relationships/tags" Target="../tags/tag58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588.xml"/><Relationship Id="rId19" Type="http://schemas.openxmlformats.org/officeDocument/2006/relationships/image" Target="../media/image40.png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tags" Target="../tags/tag59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600.xml"/><Relationship Id="rId13" Type="http://schemas.openxmlformats.org/officeDocument/2006/relationships/tags" Target="../tags/tag605.xml"/><Relationship Id="rId18" Type="http://schemas.openxmlformats.org/officeDocument/2006/relationships/tags" Target="../tags/tag610.xml"/><Relationship Id="rId3" Type="http://schemas.openxmlformats.org/officeDocument/2006/relationships/tags" Target="../tags/tag595.xml"/><Relationship Id="rId21" Type="http://schemas.openxmlformats.org/officeDocument/2006/relationships/image" Target="../media/image44.jpeg"/><Relationship Id="rId7" Type="http://schemas.openxmlformats.org/officeDocument/2006/relationships/tags" Target="../tags/tag599.xml"/><Relationship Id="rId12" Type="http://schemas.openxmlformats.org/officeDocument/2006/relationships/tags" Target="../tags/tag604.xml"/><Relationship Id="rId17" Type="http://schemas.openxmlformats.org/officeDocument/2006/relationships/tags" Target="../tags/tag609.xml"/><Relationship Id="rId2" Type="http://schemas.openxmlformats.org/officeDocument/2006/relationships/tags" Target="../tags/tag594.xml"/><Relationship Id="rId16" Type="http://schemas.openxmlformats.org/officeDocument/2006/relationships/tags" Target="../tags/tag608.xml"/><Relationship Id="rId20" Type="http://schemas.openxmlformats.org/officeDocument/2006/relationships/image" Target="../media/image43.jpeg"/><Relationship Id="rId1" Type="http://schemas.openxmlformats.org/officeDocument/2006/relationships/tags" Target="../tags/tag593.xml"/><Relationship Id="rId6" Type="http://schemas.openxmlformats.org/officeDocument/2006/relationships/tags" Target="../tags/tag598.xml"/><Relationship Id="rId11" Type="http://schemas.openxmlformats.org/officeDocument/2006/relationships/tags" Target="../tags/tag603.xml"/><Relationship Id="rId5" Type="http://schemas.openxmlformats.org/officeDocument/2006/relationships/tags" Target="../tags/tag597.xml"/><Relationship Id="rId15" Type="http://schemas.openxmlformats.org/officeDocument/2006/relationships/tags" Target="../tags/tag607.xml"/><Relationship Id="rId10" Type="http://schemas.openxmlformats.org/officeDocument/2006/relationships/tags" Target="../tags/tag602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596.xml"/><Relationship Id="rId9" Type="http://schemas.openxmlformats.org/officeDocument/2006/relationships/tags" Target="../tags/tag601.xml"/><Relationship Id="rId14" Type="http://schemas.openxmlformats.org/officeDocument/2006/relationships/tags" Target="../tags/tag606.xml"/><Relationship Id="rId22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618.xml"/><Relationship Id="rId3" Type="http://schemas.openxmlformats.org/officeDocument/2006/relationships/tags" Target="../tags/tag613.xml"/><Relationship Id="rId7" Type="http://schemas.openxmlformats.org/officeDocument/2006/relationships/tags" Target="../tags/tag617.xml"/><Relationship Id="rId2" Type="http://schemas.openxmlformats.org/officeDocument/2006/relationships/tags" Target="../tags/tag612.xml"/><Relationship Id="rId1" Type="http://schemas.openxmlformats.org/officeDocument/2006/relationships/tags" Target="../tags/tag611.xml"/><Relationship Id="rId6" Type="http://schemas.openxmlformats.org/officeDocument/2006/relationships/tags" Target="../tags/tag616.xml"/><Relationship Id="rId5" Type="http://schemas.openxmlformats.org/officeDocument/2006/relationships/tags" Target="../tags/tag615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614.xml"/><Relationship Id="rId9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tags" Target="../tags/tag634.xml"/><Relationship Id="rId3" Type="http://schemas.openxmlformats.org/officeDocument/2006/relationships/tags" Target="../tags/tag624.xml"/><Relationship Id="rId7" Type="http://schemas.openxmlformats.org/officeDocument/2006/relationships/tags" Target="../tags/tag628.xml"/><Relationship Id="rId12" Type="http://schemas.openxmlformats.org/officeDocument/2006/relationships/tags" Target="../tags/tag633.xml"/><Relationship Id="rId2" Type="http://schemas.openxmlformats.org/officeDocument/2006/relationships/tags" Target="../tags/tag623.xml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tags" Target="../tags/tag632.xml"/><Relationship Id="rId5" Type="http://schemas.openxmlformats.org/officeDocument/2006/relationships/tags" Target="../tags/tag626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31.xml"/><Relationship Id="rId4" Type="http://schemas.openxmlformats.org/officeDocument/2006/relationships/tags" Target="../tags/tag625.xml"/><Relationship Id="rId9" Type="http://schemas.openxmlformats.org/officeDocument/2006/relationships/tags" Target="../tags/tag630.xml"/><Relationship Id="rId14" Type="http://schemas.openxmlformats.org/officeDocument/2006/relationships/tags" Target="../tags/tag6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643.xml"/><Relationship Id="rId13" Type="http://schemas.openxmlformats.org/officeDocument/2006/relationships/tags" Target="../tags/tag648.xml"/><Relationship Id="rId3" Type="http://schemas.openxmlformats.org/officeDocument/2006/relationships/tags" Target="../tags/tag638.xml"/><Relationship Id="rId7" Type="http://schemas.openxmlformats.org/officeDocument/2006/relationships/tags" Target="../tags/tag642.xml"/><Relationship Id="rId12" Type="http://schemas.openxmlformats.org/officeDocument/2006/relationships/tags" Target="../tags/tag647.xml"/><Relationship Id="rId2" Type="http://schemas.openxmlformats.org/officeDocument/2006/relationships/tags" Target="../tags/tag637.xml"/><Relationship Id="rId16" Type="http://schemas.openxmlformats.org/officeDocument/2006/relationships/image" Target="../media/image46.png"/><Relationship Id="rId1" Type="http://schemas.openxmlformats.org/officeDocument/2006/relationships/tags" Target="../tags/tag636.xml"/><Relationship Id="rId6" Type="http://schemas.openxmlformats.org/officeDocument/2006/relationships/tags" Target="../tags/tag641.xml"/><Relationship Id="rId11" Type="http://schemas.openxmlformats.org/officeDocument/2006/relationships/tags" Target="../tags/tag646.xml"/><Relationship Id="rId5" Type="http://schemas.openxmlformats.org/officeDocument/2006/relationships/tags" Target="../tags/tag64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45.xml"/><Relationship Id="rId4" Type="http://schemas.openxmlformats.org/officeDocument/2006/relationships/tags" Target="../tags/tag639.xml"/><Relationship Id="rId9" Type="http://schemas.openxmlformats.org/officeDocument/2006/relationships/tags" Target="../tags/tag644.xml"/><Relationship Id="rId14" Type="http://schemas.openxmlformats.org/officeDocument/2006/relationships/tags" Target="../tags/tag6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81.xml"/><Relationship Id="rId7" Type="http://schemas.openxmlformats.org/officeDocument/2006/relationships/image" Target="../media/image15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660.xml"/><Relationship Id="rId7" Type="http://schemas.openxmlformats.org/officeDocument/2006/relationships/image" Target="../media/image47.gif"/><Relationship Id="rId2" Type="http://schemas.openxmlformats.org/officeDocument/2006/relationships/tags" Target="../tags/tag659.xml"/><Relationship Id="rId1" Type="http://schemas.openxmlformats.org/officeDocument/2006/relationships/tags" Target="../tags/tag6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2.xml"/><Relationship Id="rId4" Type="http://schemas.openxmlformats.org/officeDocument/2006/relationships/tags" Target="../tags/tag66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665.xml"/><Relationship Id="rId7" Type="http://schemas.openxmlformats.org/officeDocument/2006/relationships/image" Target="../media/image47.gif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7.xml"/><Relationship Id="rId4" Type="http://schemas.openxmlformats.org/officeDocument/2006/relationships/tags" Target="../tags/tag6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670.xml"/><Relationship Id="rId7" Type="http://schemas.openxmlformats.org/officeDocument/2006/relationships/image" Target="../media/image47.gif"/><Relationship Id="rId2" Type="http://schemas.openxmlformats.org/officeDocument/2006/relationships/tags" Target="../tags/tag669.xml"/><Relationship Id="rId1" Type="http://schemas.openxmlformats.org/officeDocument/2006/relationships/tags" Target="../tags/tag6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2.xml"/><Relationship Id="rId4" Type="http://schemas.openxmlformats.org/officeDocument/2006/relationships/tags" Target="../tags/tag67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675.xml"/><Relationship Id="rId7" Type="http://schemas.openxmlformats.org/officeDocument/2006/relationships/image" Target="../media/image47.gif"/><Relationship Id="rId2" Type="http://schemas.openxmlformats.org/officeDocument/2006/relationships/tags" Target="../tags/tag674.xml"/><Relationship Id="rId1" Type="http://schemas.openxmlformats.org/officeDocument/2006/relationships/tags" Target="../tags/tag6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77.xml"/><Relationship Id="rId4" Type="http://schemas.openxmlformats.org/officeDocument/2006/relationships/tags" Target="../tags/tag6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680.xml"/><Relationship Id="rId7" Type="http://schemas.openxmlformats.org/officeDocument/2006/relationships/image" Target="../media/image47.gif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82.xml"/><Relationship Id="rId4" Type="http://schemas.openxmlformats.org/officeDocument/2006/relationships/tags" Target="../tags/tag6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689.xml"/><Relationship Id="rId2" Type="http://schemas.openxmlformats.org/officeDocument/2006/relationships/tags" Target="../tags/tag688.xml"/><Relationship Id="rId1" Type="http://schemas.openxmlformats.org/officeDocument/2006/relationships/tags" Target="../tags/tag687.xml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693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image" Target="../media/image47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8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image" Target="../media/image18.gif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207.xml"/><Relationship Id="rId15" Type="http://schemas.openxmlformats.org/officeDocument/2006/relationships/image" Target="../media/image10.gif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image" Target="../media/image21.gif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image" Target="../media/image20.gif"/><Relationship Id="rId5" Type="http://schemas.openxmlformats.org/officeDocument/2006/relationships/tags" Target="../tags/tag219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218.xml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37.xml"/><Relationship Id="rId18" Type="http://schemas.openxmlformats.org/officeDocument/2006/relationships/tags" Target="../tags/tag242.xml"/><Relationship Id="rId26" Type="http://schemas.openxmlformats.org/officeDocument/2006/relationships/tags" Target="../tags/tag250.xml"/><Relationship Id="rId21" Type="http://schemas.openxmlformats.org/officeDocument/2006/relationships/tags" Target="../tags/tag245.xml"/><Relationship Id="rId34" Type="http://schemas.openxmlformats.org/officeDocument/2006/relationships/notesSlide" Target="../notesSlides/notesSlide6.xml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5" Type="http://schemas.openxmlformats.org/officeDocument/2006/relationships/tags" Target="../tags/tag249.xml"/><Relationship Id="rId33" Type="http://schemas.openxmlformats.org/officeDocument/2006/relationships/slideLayout" Target="../slideLayouts/slideLayout12.xml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0" Type="http://schemas.openxmlformats.org/officeDocument/2006/relationships/tags" Target="../tags/tag244.xml"/><Relationship Id="rId29" Type="http://schemas.openxmlformats.org/officeDocument/2006/relationships/tags" Target="../tags/tag253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24" Type="http://schemas.openxmlformats.org/officeDocument/2006/relationships/tags" Target="../tags/tag248.xml"/><Relationship Id="rId32" Type="http://schemas.openxmlformats.org/officeDocument/2006/relationships/tags" Target="../tags/tag256.xml"/><Relationship Id="rId37" Type="http://schemas.openxmlformats.org/officeDocument/2006/relationships/image" Target="../media/image23.png"/><Relationship Id="rId5" Type="http://schemas.openxmlformats.org/officeDocument/2006/relationships/tags" Target="../tags/tag229.xml"/><Relationship Id="rId15" Type="http://schemas.openxmlformats.org/officeDocument/2006/relationships/tags" Target="../tags/tag239.xml"/><Relationship Id="rId23" Type="http://schemas.openxmlformats.org/officeDocument/2006/relationships/tags" Target="../tags/tag247.xml"/><Relationship Id="rId28" Type="http://schemas.openxmlformats.org/officeDocument/2006/relationships/tags" Target="../tags/tag252.xml"/><Relationship Id="rId36" Type="http://schemas.openxmlformats.org/officeDocument/2006/relationships/image" Target="../media/image22.png"/><Relationship Id="rId10" Type="http://schemas.openxmlformats.org/officeDocument/2006/relationships/tags" Target="../tags/tag234.xml"/><Relationship Id="rId19" Type="http://schemas.openxmlformats.org/officeDocument/2006/relationships/tags" Target="../tags/tag243.xml"/><Relationship Id="rId31" Type="http://schemas.openxmlformats.org/officeDocument/2006/relationships/tags" Target="../tags/tag255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Relationship Id="rId22" Type="http://schemas.openxmlformats.org/officeDocument/2006/relationships/tags" Target="../tags/tag246.xml"/><Relationship Id="rId27" Type="http://schemas.openxmlformats.org/officeDocument/2006/relationships/tags" Target="../tags/tag251.xml"/><Relationship Id="rId30" Type="http://schemas.openxmlformats.org/officeDocument/2006/relationships/tags" Target="../tags/tag254.xml"/><Relationship Id="rId35" Type="http://schemas.openxmlformats.org/officeDocument/2006/relationships/image" Target="../media/image10.gif"/><Relationship Id="rId8" Type="http://schemas.openxmlformats.org/officeDocument/2006/relationships/tags" Target="../tags/tag232.xml"/><Relationship Id="rId3" Type="http://schemas.openxmlformats.org/officeDocument/2006/relationships/tags" Target="../tags/tag2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0" Type="http://schemas.openxmlformats.org/officeDocument/2006/relationships/image" Target="../media/image10.gif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10" Type="http://schemas.openxmlformats.org/officeDocument/2006/relationships/tags" Target="../tags/tag268.xml"/><Relationship Id="rId19" Type="http://schemas.openxmlformats.org/officeDocument/2006/relationships/slideLayout" Target="../slideLayouts/slideLayout12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>
            <p:custDataLst>
              <p:tags r:id="rId2"/>
            </p:custDataLst>
          </p:nvPr>
        </p:nvSpPr>
        <p:spPr>
          <a:xfrm>
            <a:off x="965835" y="724535"/>
            <a:ext cx="9912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zh-CN" altLang="en-US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+mn-ea"/>
              </a:rPr>
              <a:t>第二章</a:t>
            </a:r>
            <a:r>
              <a:rPr lang="en-US" altLang="zh-CN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+mn-ea"/>
              </a:rPr>
              <a:t> </a:t>
            </a:r>
            <a:r>
              <a:rPr lang="zh-CN" altLang="en-US" sz="6000" b="1" strike="noStrike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+mn-ea"/>
              </a:rPr>
              <a:t>神经调节</a:t>
            </a: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620010" y="2072005"/>
            <a:ext cx="7134225" cy="970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auto" latinLnBrk="0" hangingPunct="1">
              <a:lnSpc>
                <a:spcPct val="130000"/>
              </a:lnSpc>
            </a:pP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第</a:t>
            </a:r>
            <a:r>
              <a:rPr lang="en-US" altLang="zh-CN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4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节 神经调节的基本方式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114300" y="2917190"/>
            <a:ext cx="3982085" cy="3864610"/>
            <a:chOff x="1886" y="2532"/>
            <a:chExt cx="8820" cy="7828"/>
          </a:xfrm>
        </p:grpSpPr>
        <p:pic>
          <p:nvPicPr>
            <p:cNvPr id="4" name="图片 3" descr="微信图片_2021061210044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886" y="3774"/>
              <a:ext cx="8820" cy="658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8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56075" y="3529965"/>
            <a:ext cx="3743960" cy="3251835"/>
          </a:xfrm>
          <a:prstGeom prst="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12" r:link="rId13"/>
          <a:srcRect b="5202"/>
          <a:stretch>
            <a:fillRect/>
          </a:stretch>
        </p:blipFill>
        <p:spPr>
          <a:xfrm>
            <a:off x="7974330" y="3528695"/>
            <a:ext cx="4193540" cy="32531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4150" y="1541780"/>
            <a:ext cx="44265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）反射弧各部分的功能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820420" y="282257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ym typeface="+mn-ea"/>
              </a:rPr>
              <a:t>结构：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820420" y="344678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功能：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224905" y="2814955"/>
            <a:ext cx="5707380" cy="3981450"/>
            <a:chOff x="1886" y="2532"/>
            <a:chExt cx="8820" cy="7828"/>
          </a:xfrm>
        </p:grpSpPr>
        <p:pic>
          <p:nvPicPr>
            <p:cNvPr id="4" name="图片 3" descr="微信图片_2021061210044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1886" y="3774"/>
              <a:ext cx="8820" cy="658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16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775970" y="49999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ym typeface="+mn-ea"/>
              </a:rPr>
              <a:t>结构：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75970" y="562419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功能：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: 圆角 7"/>
          <p:cNvSpPr/>
          <p:nvPr>
            <p:custDataLst>
              <p:tags r:id="rId9"/>
            </p:custDataLst>
          </p:nvPr>
        </p:nvSpPr>
        <p:spPr>
          <a:xfrm>
            <a:off x="727710" y="2233295"/>
            <a:ext cx="2261235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③神经中枢</a:t>
            </a:r>
          </a:p>
        </p:txBody>
      </p:sp>
      <p:sp>
        <p:nvSpPr>
          <p:cNvPr id="15" name="矩形: 圆角 6"/>
          <p:cNvSpPr/>
          <p:nvPr>
            <p:custDataLst>
              <p:tags r:id="rId10"/>
            </p:custDataLst>
          </p:nvPr>
        </p:nvSpPr>
        <p:spPr>
          <a:xfrm>
            <a:off x="727710" y="4344035"/>
            <a:ext cx="2261235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④传出神经</a:t>
            </a: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1831340" y="3344545"/>
            <a:ext cx="40449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对传入的兴奋进行分析、综合与处理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1898650" y="2822575"/>
            <a:ext cx="166052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i="0">
                <a:solidFill>
                  <a:srgbClr val="FF0000"/>
                </a:solidFill>
                <a:effectLst/>
                <a:latin typeface="Arial Black" panose="020B0A04020102020204" charset="0"/>
                <a:ea typeface="微软雅黑" panose="020B0503020204020204" charset="-122"/>
              </a:rPr>
              <a:t>脑或脊髓</a:t>
            </a:r>
          </a:p>
        </p:txBody>
      </p:sp>
      <p:sp>
        <p:nvSpPr>
          <p:cNvPr id="23" name="矩形 22"/>
          <p:cNvSpPr/>
          <p:nvPr>
            <p:custDataLst>
              <p:tags r:id="rId13"/>
            </p:custDataLst>
          </p:nvPr>
        </p:nvSpPr>
        <p:spPr>
          <a:xfrm>
            <a:off x="1802765" y="4999990"/>
            <a:ext cx="16637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运动神经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1802765" y="5654675"/>
            <a:ext cx="4126230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将兴奋由神经中枢传至效应器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4" grpId="0"/>
      <p:bldP spid="17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4150" y="1541780"/>
            <a:ext cx="44265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）反射弧各部分的功能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84505" y="294322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ym typeface="+mn-ea"/>
              </a:rPr>
              <a:t>结构：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484505" y="414528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功能：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6104255" y="2763520"/>
            <a:ext cx="5828030" cy="3981450"/>
            <a:chOff x="1886" y="2532"/>
            <a:chExt cx="8820" cy="7828"/>
          </a:xfrm>
        </p:grpSpPr>
        <p:pic>
          <p:nvPicPr>
            <p:cNvPr id="4" name="图片 3" descr="微信图片_2021061210044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886" y="3774"/>
              <a:ext cx="8820" cy="658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12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sp>
        <p:nvSpPr>
          <p:cNvPr id="13" name="矩形: 圆角 7"/>
          <p:cNvSpPr/>
          <p:nvPr>
            <p:custDataLst>
              <p:tags r:id="rId7"/>
            </p:custDataLst>
          </p:nvPr>
        </p:nvSpPr>
        <p:spPr>
          <a:xfrm>
            <a:off x="591820" y="2233295"/>
            <a:ext cx="1826260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⑤效应器</a:t>
            </a:r>
            <a:endParaRPr lang="en-US" alt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578610" y="2950845"/>
            <a:ext cx="4200525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传出神经末梢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和它支配的</a:t>
            </a:r>
            <a:r>
              <a:rPr lang="zh-CN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肌肉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或</a:t>
            </a:r>
            <a:r>
              <a:rPr lang="zh-CN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腺体</a:t>
            </a:r>
            <a:endParaRPr lang="zh-CN" sz="2800" b="1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1" name="矩形 30"/>
          <p:cNvSpPr/>
          <p:nvPr>
            <p:custDataLst>
              <p:tags r:id="rId9"/>
            </p:custDataLst>
          </p:nvPr>
        </p:nvSpPr>
        <p:spPr>
          <a:xfrm>
            <a:off x="1489075" y="4145280"/>
            <a:ext cx="452628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对内外刺激做出相应的应答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95885" y="4964430"/>
            <a:ext cx="5918835" cy="127254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合作探究八：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Arial Black" panose="020B0A04020102020204" charset="0"/>
                <a:sym typeface="+mn-ea"/>
              </a:rPr>
              <a:t>反射弧中某一结构缺失还能完成反射活动吗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/>
      <p:bldP spid="3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01650" y="1543685"/>
            <a:ext cx="343725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(4)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反射完成的条件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:</a:t>
            </a: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979805" y="2111375"/>
            <a:ext cx="3475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①需要完整的反射弧；</a:t>
            </a: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79805" y="2678430"/>
            <a:ext cx="3475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②需要适宜的刺激。</a:t>
            </a: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86715" y="3201035"/>
            <a:ext cx="10999470" cy="607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注意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如果反射弧中任何环节在结构、功能上受损,反射就不能完成。</a:t>
            </a: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86715" y="3881755"/>
            <a:ext cx="5906770" cy="297624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396355" y="4050665"/>
            <a:ext cx="5568950" cy="127254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合作探究九：</a:t>
            </a:r>
            <a:r>
              <a:rPr lang="zh-CN" altLang="en-US" sz="32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Arial Black" panose="020B0A04020102020204" charset="0"/>
                <a:sym typeface="+mn-ea"/>
              </a:rPr>
              <a:t>反射弧中某一结构异常会导致哪些功能障碍？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1"/>
      <p:bldP spid="2" grpId="12"/>
      <p:bldP spid="1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>
            <p:custDataLst>
              <p:tags r:id="rId1"/>
            </p:custDataLst>
          </p:nvPr>
        </p:nvGrpSpPr>
        <p:grpSpPr>
          <a:xfrm>
            <a:off x="2712648" y="493655"/>
            <a:ext cx="7244684" cy="6308709"/>
            <a:chOff x="2355778" y="508260"/>
            <a:chExt cx="7244684" cy="6308709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4" r="44222" b="62984"/>
            <a:stretch>
              <a:fillRect/>
            </a:stretch>
          </p:blipFill>
          <p:spPr>
            <a:xfrm>
              <a:off x="2355778" y="508260"/>
              <a:ext cx="2347415" cy="2052147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6" t="27465" r="48" b="4421"/>
            <a:stretch>
              <a:fillRect/>
            </a:stretch>
          </p:blipFill>
          <p:spPr>
            <a:xfrm>
              <a:off x="2459729" y="2373960"/>
              <a:ext cx="7140733" cy="4443009"/>
            </a:xfrm>
            <a:prstGeom prst="rect">
              <a:avLst/>
            </a:prstGeom>
          </p:spPr>
        </p:pic>
        <p:sp>
          <p:nvSpPr>
            <p:cNvPr id="42" name="任意多边形 41"/>
            <p:cNvSpPr/>
            <p:nvPr>
              <p:custDataLst>
                <p:tags r:id="rId21"/>
              </p:custDataLst>
            </p:nvPr>
          </p:nvSpPr>
          <p:spPr>
            <a:xfrm>
              <a:off x="3612580" y="2060812"/>
              <a:ext cx="245660" cy="1740042"/>
            </a:xfrm>
            <a:custGeom>
              <a:avLst/>
              <a:gdLst>
                <a:gd name="connsiteX0" fmla="*/ 0 w 245660"/>
                <a:gd name="connsiteY0" fmla="*/ 0 h 1433015"/>
                <a:gd name="connsiteX1" fmla="*/ 218364 w 245660"/>
                <a:gd name="connsiteY1" fmla="*/ 1433015 h 1433015"/>
                <a:gd name="connsiteX2" fmla="*/ 218364 w 245660"/>
                <a:gd name="connsiteY2" fmla="*/ 1433015 h 1433015"/>
                <a:gd name="connsiteX3" fmla="*/ 245660 w 245660"/>
                <a:gd name="connsiteY3" fmla="*/ 1433015 h 143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60" h="1433015">
                  <a:moveTo>
                    <a:pt x="0" y="0"/>
                  </a:moveTo>
                  <a:lnTo>
                    <a:pt x="218364" y="1433015"/>
                  </a:lnTo>
                  <a:lnTo>
                    <a:pt x="218364" y="1433015"/>
                  </a:lnTo>
                  <a:lnTo>
                    <a:pt x="245660" y="1433015"/>
                  </a:lnTo>
                </a:path>
              </a:pathLst>
            </a:custGeom>
            <a:ln w="28575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Text Placeholder 7"/>
          <p:cNvSpPr txBox="1"/>
          <p:nvPr>
            <p:custDataLst>
              <p:tags r:id="rId2"/>
            </p:custDataLst>
          </p:nvPr>
        </p:nvSpPr>
        <p:spPr>
          <a:xfrm>
            <a:off x="87630" y="66675"/>
            <a:ext cx="512699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（</a:t>
            </a:r>
            <a:r>
              <a:rPr lang="en-US" altLang="zh-CN" b="1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4</a:t>
            </a:r>
            <a:r>
              <a:rPr lang="zh-CN" altLang="en-US" b="1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）</a:t>
            </a:r>
            <a:r>
              <a:rPr lang="en-US" altLang="zh-CN" b="1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结构破坏对反射的影响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</a:pP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8852006" y="1118903"/>
            <a:ext cx="307007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既无感觉又无效应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8906201" y="1634905"/>
            <a:ext cx="234872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感受器</a:t>
            </a:r>
            <a:r>
              <a:rPr lang="zh-CN" altLang="en-US" sz="2800" b="1" kern="100" smtClean="0">
                <a:latin typeface="楷体" panose="02010609060101010101" charset="-122"/>
                <a:ea typeface="楷体" panose="02010609060101010101" charset="-122"/>
              </a:rPr>
              <a:t>被破坏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7" name="直接箭头连接符 6"/>
          <p:cNvCxnSpPr/>
          <p:nvPr>
            <p:custDataLst>
              <p:tags r:id="rId5"/>
            </p:custDataLst>
          </p:nvPr>
        </p:nvCxnSpPr>
        <p:spPr>
          <a:xfrm flipH="1">
            <a:off x="8823431" y="2172730"/>
            <a:ext cx="470695" cy="7753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5009697" y="1108108"/>
            <a:ext cx="307007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既无感觉又无效应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060063" y="1662142"/>
            <a:ext cx="270939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en-US" sz="2800" b="1" kern="100" smtClean="0">
                <a:latin typeface="楷体" panose="02010609060101010101" charset="-122"/>
                <a:ea typeface="楷体" panose="02010609060101010101" charset="-122"/>
              </a:rPr>
              <a:t>传入神经被破坏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>
            <a:off x="6021896" y="2172729"/>
            <a:ext cx="1" cy="77535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816171" y="3952356"/>
            <a:ext cx="307007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既无感觉又无效应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1176959" y="3331473"/>
            <a:ext cx="270939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神经中枢</a:t>
            </a:r>
            <a:r>
              <a:rPr lang="zh-CN" altLang="en-US" sz="2800" b="1" kern="100" smtClean="0">
                <a:latin typeface="楷体" panose="02010609060101010101" charset="-122"/>
                <a:ea typeface="楷体" panose="02010609060101010101" charset="-122"/>
              </a:rPr>
              <a:t>被破坏</a:t>
            </a:r>
            <a:endParaRPr lang="zh-CN" altLang="zh-CN" sz="2800" b="1" kern="100" smtClean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乘号 14"/>
          <p:cNvSpPr/>
          <p:nvPr>
            <p:custDataLst>
              <p:tags r:id="rId11"/>
            </p:custDataLst>
          </p:nvPr>
        </p:nvSpPr>
        <p:spPr>
          <a:xfrm>
            <a:off x="3747058" y="2560407"/>
            <a:ext cx="936104" cy="23042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3405772" y="5544728"/>
            <a:ext cx="2709396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en-US" sz="2800" b="1" kern="100" smtClean="0">
                <a:latin typeface="楷体" panose="02010609060101010101" charset="-122"/>
                <a:ea typeface="楷体" panose="02010609060101010101" charset="-122"/>
              </a:rPr>
              <a:t>传出神经被破坏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>
            <a:off x="3405807" y="6067948"/>
            <a:ext cx="3070071" cy="52322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只有感觉但无效应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14"/>
            </p:custDataLst>
          </p:nvPr>
        </p:nvCxnSpPr>
        <p:spPr>
          <a:xfrm flipV="1">
            <a:off x="4875572" y="4880419"/>
            <a:ext cx="504056" cy="6480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乘号 18"/>
          <p:cNvSpPr/>
          <p:nvPr>
            <p:custDataLst>
              <p:tags r:id="rId15"/>
            </p:custDataLst>
          </p:nvPr>
        </p:nvSpPr>
        <p:spPr>
          <a:xfrm>
            <a:off x="7459113" y="3862313"/>
            <a:ext cx="936104" cy="230425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8476635" y="4482807"/>
            <a:ext cx="234872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latin typeface="楷体" panose="02010609060101010101" charset="-122"/>
                <a:ea typeface="楷体" panose="02010609060101010101" charset="-122"/>
              </a:rPr>
              <a:t>效应器</a:t>
            </a:r>
            <a:r>
              <a:rPr lang="zh-CN" altLang="en-US" sz="2800" b="1" kern="100" smtClean="0">
                <a:latin typeface="楷体" panose="02010609060101010101" charset="-122"/>
                <a:ea typeface="楷体" panose="02010609060101010101" charset="-122"/>
              </a:rPr>
              <a:t>被破坏</a:t>
            </a:r>
            <a:endParaRPr lang="zh-CN" altLang="zh-CN" sz="2800" b="1" kern="100"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8906616" y="5021775"/>
            <a:ext cx="3070071" cy="52322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lang="zh-CN" altLang="zh-CN" sz="2800" b="1" kern="1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只有感觉但无效应</a:t>
            </a:r>
            <a:endParaRPr lang="zh-CN" altLang="zh-CN" sz="2800" b="1" kern="10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Courier New" panose="02070309020205020404" pitchFamily="49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8"/>
            </p:custDataLst>
          </p:nvPr>
        </p:nvSpPr>
        <p:spPr>
          <a:xfrm>
            <a:off x="87630" y="4639945"/>
            <a:ext cx="3105785" cy="206121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合作探究十：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如何判断反射活动中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兴奋传导的方向？</a:t>
            </a:r>
            <a:endParaRPr lang="en-US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  <p:cond evt="onBegin" delay="0">
                          <p:tn val="52"/>
                        </p:cond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48129"/>
          <p:cNvGrpSpPr/>
          <p:nvPr>
            <p:custDataLst>
              <p:tags r:id="rId1"/>
            </p:custDataLst>
          </p:nvPr>
        </p:nvGrpSpPr>
        <p:grpSpPr>
          <a:xfrm>
            <a:off x="81915" y="2903220"/>
            <a:ext cx="2014538" cy="760413"/>
            <a:chOff x="1383" y="1616"/>
            <a:chExt cx="816" cy="317"/>
          </a:xfrm>
        </p:grpSpPr>
        <p:sp>
          <p:nvSpPr>
            <p:cNvPr id="23554" name="矩形 48130"/>
            <p:cNvSpPr/>
            <p:nvPr>
              <p:custDataLst>
                <p:tags r:id="rId52"/>
              </p:custDataLst>
            </p:nvPr>
          </p:nvSpPr>
          <p:spPr>
            <a:xfrm>
              <a:off x="1519" y="1616"/>
              <a:ext cx="590" cy="317"/>
            </a:xfrm>
            <a:prstGeom prst="rect">
              <a:avLst/>
            </a:prstGeom>
            <a:solidFill>
              <a:srgbClr val="FFCC00"/>
            </a:solidFill>
            <a:ln w="9525" cap="flat" cmpd="sng">
              <a:solidFill>
                <a:srgbClr val="FFCC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55" name="文本框 48131"/>
            <p:cNvSpPr txBox="1"/>
            <p:nvPr>
              <p:custDataLst>
                <p:tags r:id="rId53"/>
              </p:custDataLst>
            </p:nvPr>
          </p:nvSpPr>
          <p:spPr>
            <a:xfrm>
              <a:off x="1383" y="1661"/>
              <a:ext cx="816" cy="2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>
                  <a:latin typeface="Times New Roman" panose="02020603050405020304" pitchFamily="18" charset="0"/>
                  <a:ea typeface="黑体" panose="02010609060101010101" pitchFamily="2" charset="-122"/>
                </a:rPr>
                <a:t>感受器</a:t>
              </a:r>
            </a:p>
          </p:txBody>
        </p:sp>
      </p:grpSp>
      <p:grpSp>
        <p:nvGrpSpPr>
          <p:cNvPr id="23556" name="组合 48132"/>
          <p:cNvGrpSpPr/>
          <p:nvPr>
            <p:custDataLst>
              <p:tags r:id="rId2"/>
            </p:custDataLst>
          </p:nvPr>
        </p:nvGrpSpPr>
        <p:grpSpPr>
          <a:xfrm>
            <a:off x="3663315" y="3055620"/>
            <a:ext cx="3429000" cy="3816350"/>
            <a:chOff x="2790" y="1600"/>
            <a:chExt cx="1511" cy="2147"/>
          </a:xfrm>
        </p:grpSpPr>
        <p:sp>
          <p:nvSpPr>
            <p:cNvPr id="23557" name="任意多边形 48133"/>
            <p:cNvSpPr/>
            <p:nvPr>
              <p:custDataLst>
                <p:tags r:id="rId46"/>
              </p:custDataLst>
            </p:nvPr>
          </p:nvSpPr>
          <p:spPr>
            <a:xfrm>
              <a:off x="2790" y="1600"/>
              <a:ext cx="1511" cy="2147"/>
            </a:xfrm>
            <a:custGeom>
              <a:avLst/>
              <a:gdLst/>
              <a:ahLst/>
              <a:cxnLst/>
              <a:rect l="l" t="t" r="r" b="b"/>
              <a:pathLst>
                <a:path w="1511" h="2147">
                  <a:moveTo>
                    <a:pt x="317" y="333"/>
                  </a:moveTo>
                  <a:cubicBezTo>
                    <a:pt x="355" y="280"/>
                    <a:pt x="363" y="287"/>
                    <a:pt x="408" y="242"/>
                  </a:cubicBezTo>
                  <a:cubicBezTo>
                    <a:pt x="453" y="197"/>
                    <a:pt x="529" y="76"/>
                    <a:pt x="589" y="61"/>
                  </a:cubicBezTo>
                  <a:cubicBezTo>
                    <a:pt x="649" y="46"/>
                    <a:pt x="717" y="152"/>
                    <a:pt x="770" y="152"/>
                  </a:cubicBezTo>
                  <a:cubicBezTo>
                    <a:pt x="823" y="152"/>
                    <a:pt x="868" y="84"/>
                    <a:pt x="906" y="61"/>
                  </a:cubicBezTo>
                  <a:cubicBezTo>
                    <a:pt x="944" y="38"/>
                    <a:pt x="952" y="16"/>
                    <a:pt x="997" y="16"/>
                  </a:cubicBezTo>
                  <a:cubicBezTo>
                    <a:pt x="1042" y="16"/>
                    <a:pt x="1111" y="0"/>
                    <a:pt x="1179" y="61"/>
                  </a:cubicBezTo>
                  <a:cubicBezTo>
                    <a:pt x="1247" y="122"/>
                    <a:pt x="1352" y="266"/>
                    <a:pt x="1405" y="379"/>
                  </a:cubicBezTo>
                  <a:cubicBezTo>
                    <a:pt x="1458" y="492"/>
                    <a:pt x="1481" y="620"/>
                    <a:pt x="1496" y="741"/>
                  </a:cubicBezTo>
                  <a:cubicBezTo>
                    <a:pt x="1511" y="862"/>
                    <a:pt x="1496" y="1006"/>
                    <a:pt x="1496" y="1104"/>
                  </a:cubicBezTo>
                  <a:cubicBezTo>
                    <a:pt x="1496" y="1202"/>
                    <a:pt x="1503" y="1218"/>
                    <a:pt x="1496" y="1331"/>
                  </a:cubicBezTo>
                  <a:cubicBezTo>
                    <a:pt x="1489" y="1444"/>
                    <a:pt x="1511" y="1657"/>
                    <a:pt x="1451" y="1785"/>
                  </a:cubicBezTo>
                  <a:cubicBezTo>
                    <a:pt x="1391" y="1913"/>
                    <a:pt x="1209" y="2057"/>
                    <a:pt x="1133" y="2102"/>
                  </a:cubicBezTo>
                  <a:cubicBezTo>
                    <a:pt x="1057" y="2147"/>
                    <a:pt x="1072" y="2102"/>
                    <a:pt x="997" y="2057"/>
                  </a:cubicBezTo>
                  <a:cubicBezTo>
                    <a:pt x="922" y="2012"/>
                    <a:pt x="763" y="1845"/>
                    <a:pt x="680" y="1830"/>
                  </a:cubicBezTo>
                  <a:cubicBezTo>
                    <a:pt x="597" y="1815"/>
                    <a:pt x="558" y="1943"/>
                    <a:pt x="498" y="1966"/>
                  </a:cubicBezTo>
                  <a:cubicBezTo>
                    <a:pt x="438" y="1989"/>
                    <a:pt x="392" y="2004"/>
                    <a:pt x="317" y="1966"/>
                  </a:cubicBezTo>
                  <a:cubicBezTo>
                    <a:pt x="242" y="1928"/>
                    <a:pt x="90" y="1814"/>
                    <a:pt x="45" y="1739"/>
                  </a:cubicBezTo>
                  <a:cubicBezTo>
                    <a:pt x="0" y="1664"/>
                    <a:pt x="38" y="1611"/>
                    <a:pt x="45" y="1513"/>
                  </a:cubicBezTo>
                  <a:cubicBezTo>
                    <a:pt x="52" y="1415"/>
                    <a:pt x="75" y="1248"/>
                    <a:pt x="90" y="1150"/>
                  </a:cubicBezTo>
                  <a:cubicBezTo>
                    <a:pt x="105" y="1052"/>
                    <a:pt x="120" y="983"/>
                    <a:pt x="135" y="923"/>
                  </a:cubicBezTo>
                  <a:cubicBezTo>
                    <a:pt x="150" y="863"/>
                    <a:pt x="173" y="847"/>
                    <a:pt x="181" y="787"/>
                  </a:cubicBezTo>
                  <a:cubicBezTo>
                    <a:pt x="189" y="727"/>
                    <a:pt x="158" y="636"/>
                    <a:pt x="181" y="560"/>
                  </a:cubicBezTo>
                  <a:cubicBezTo>
                    <a:pt x="204" y="484"/>
                    <a:pt x="279" y="386"/>
                    <a:pt x="317" y="333"/>
                  </a:cubicBezTo>
                  <a:close/>
                </a:path>
              </a:pathLst>
            </a:custGeom>
            <a:solidFill>
              <a:schemeClr val="bg1"/>
            </a:solidFill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58" name="任意多边形 48134"/>
            <p:cNvSpPr/>
            <p:nvPr>
              <p:custDataLst>
                <p:tags r:id="rId47"/>
              </p:custDataLst>
            </p:nvPr>
          </p:nvSpPr>
          <p:spPr>
            <a:xfrm>
              <a:off x="2925" y="1895"/>
              <a:ext cx="1119" cy="1558"/>
            </a:xfrm>
            <a:custGeom>
              <a:avLst/>
              <a:gdLst/>
              <a:ahLst/>
              <a:cxnLst/>
              <a:rect l="l" t="t" r="r" b="b"/>
              <a:pathLst>
                <a:path w="1119" h="1558">
                  <a:moveTo>
                    <a:pt x="227" y="38"/>
                  </a:moveTo>
                  <a:cubicBezTo>
                    <a:pt x="287" y="45"/>
                    <a:pt x="469" y="106"/>
                    <a:pt x="545" y="174"/>
                  </a:cubicBezTo>
                  <a:cubicBezTo>
                    <a:pt x="621" y="242"/>
                    <a:pt x="643" y="401"/>
                    <a:pt x="681" y="446"/>
                  </a:cubicBezTo>
                  <a:cubicBezTo>
                    <a:pt x="719" y="491"/>
                    <a:pt x="748" y="483"/>
                    <a:pt x="771" y="446"/>
                  </a:cubicBezTo>
                  <a:cubicBezTo>
                    <a:pt x="794" y="409"/>
                    <a:pt x="794" y="288"/>
                    <a:pt x="817" y="220"/>
                  </a:cubicBezTo>
                  <a:cubicBezTo>
                    <a:pt x="840" y="152"/>
                    <a:pt x="878" y="68"/>
                    <a:pt x="908" y="38"/>
                  </a:cubicBezTo>
                  <a:cubicBezTo>
                    <a:pt x="938" y="8"/>
                    <a:pt x="975" y="0"/>
                    <a:pt x="998" y="38"/>
                  </a:cubicBezTo>
                  <a:cubicBezTo>
                    <a:pt x="1021" y="76"/>
                    <a:pt x="1044" y="174"/>
                    <a:pt x="1044" y="265"/>
                  </a:cubicBezTo>
                  <a:cubicBezTo>
                    <a:pt x="1044" y="356"/>
                    <a:pt x="1021" y="500"/>
                    <a:pt x="998" y="583"/>
                  </a:cubicBezTo>
                  <a:cubicBezTo>
                    <a:pt x="975" y="666"/>
                    <a:pt x="893" y="681"/>
                    <a:pt x="908" y="764"/>
                  </a:cubicBezTo>
                  <a:cubicBezTo>
                    <a:pt x="923" y="847"/>
                    <a:pt x="1059" y="983"/>
                    <a:pt x="1089" y="1081"/>
                  </a:cubicBezTo>
                  <a:cubicBezTo>
                    <a:pt x="1119" y="1179"/>
                    <a:pt x="1119" y="1278"/>
                    <a:pt x="1089" y="1354"/>
                  </a:cubicBezTo>
                  <a:cubicBezTo>
                    <a:pt x="1059" y="1430"/>
                    <a:pt x="969" y="1512"/>
                    <a:pt x="908" y="1535"/>
                  </a:cubicBezTo>
                  <a:cubicBezTo>
                    <a:pt x="847" y="1558"/>
                    <a:pt x="771" y="1535"/>
                    <a:pt x="726" y="1490"/>
                  </a:cubicBezTo>
                  <a:cubicBezTo>
                    <a:pt x="681" y="1445"/>
                    <a:pt x="650" y="1339"/>
                    <a:pt x="635" y="1263"/>
                  </a:cubicBezTo>
                  <a:cubicBezTo>
                    <a:pt x="620" y="1187"/>
                    <a:pt x="658" y="1089"/>
                    <a:pt x="635" y="1036"/>
                  </a:cubicBezTo>
                  <a:cubicBezTo>
                    <a:pt x="612" y="983"/>
                    <a:pt x="537" y="930"/>
                    <a:pt x="499" y="945"/>
                  </a:cubicBezTo>
                  <a:cubicBezTo>
                    <a:pt x="461" y="960"/>
                    <a:pt x="432" y="1059"/>
                    <a:pt x="409" y="1127"/>
                  </a:cubicBezTo>
                  <a:cubicBezTo>
                    <a:pt x="386" y="1195"/>
                    <a:pt x="378" y="1294"/>
                    <a:pt x="363" y="1354"/>
                  </a:cubicBezTo>
                  <a:cubicBezTo>
                    <a:pt x="348" y="1414"/>
                    <a:pt x="363" y="1483"/>
                    <a:pt x="318" y="1490"/>
                  </a:cubicBezTo>
                  <a:cubicBezTo>
                    <a:pt x="273" y="1497"/>
                    <a:pt x="144" y="1444"/>
                    <a:pt x="91" y="1399"/>
                  </a:cubicBezTo>
                  <a:cubicBezTo>
                    <a:pt x="38" y="1354"/>
                    <a:pt x="0" y="1286"/>
                    <a:pt x="0" y="1218"/>
                  </a:cubicBezTo>
                  <a:cubicBezTo>
                    <a:pt x="0" y="1150"/>
                    <a:pt x="53" y="1066"/>
                    <a:pt x="91" y="991"/>
                  </a:cubicBezTo>
                  <a:cubicBezTo>
                    <a:pt x="129" y="916"/>
                    <a:pt x="197" y="824"/>
                    <a:pt x="227" y="764"/>
                  </a:cubicBezTo>
                  <a:cubicBezTo>
                    <a:pt x="257" y="704"/>
                    <a:pt x="273" y="688"/>
                    <a:pt x="273" y="628"/>
                  </a:cubicBezTo>
                  <a:cubicBezTo>
                    <a:pt x="273" y="568"/>
                    <a:pt x="242" y="461"/>
                    <a:pt x="227" y="401"/>
                  </a:cubicBezTo>
                  <a:cubicBezTo>
                    <a:pt x="212" y="341"/>
                    <a:pt x="189" y="310"/>
                    <a:pt x="182" y="265"/>
                  </a:cubicBezTo>
                  <a:cubicBezTo>
                    <a:pt x="175" y="220"/>
                    <a:pt x="175" y="167"/>
                    <a:pt x="182" y="129"/>
                  </a:cubicBezTo>
                  <a:cubicBezTo>
                    <a:pt x="189" y="91"/>
                    <a:pt x="167" y="31"/>
                    <a:pt x="227" y="38"/>
                  </a:cubicBezTo>
                  <a:close/>
                </a:path>
              </a:pathLst>
            </a:custGeom>
            <a:solidFill>
              <a:srgbClr val="969696"/>
            </a:solidFill>
            <a:ln w="9525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59" name="椭圆 48135"/>
            <p:cNvSpPr/>
            <p:nvPr>
              <p:custDataLst>
                <p:tags r:id="rId48"/>
              </p:custDataLst>
            </p:nvPr>
          </p:nvSpPr>
          <p:spPr>
            <a:xfrm>
              <a:off x="3334" y="2160"/>
              <a:ext cx="90" cy="181"/>
            </a:xfrm>
            <a:prstGeom prst="ellipse">
              <a:avLst/>
            </a:prstGeom>
            <a:solidFill>
              <a:srgbClr val="0000FF"/>
            </a:solidFill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0" name="直接连接符 48136"/>
            <p:cNvSpPr/>
            <p:nvPr>
              <p:custDataLst>
                <p:tags r:id="rId49"/>
              </p:custDataLst>
            </p:nvPr>
          </p:nvSpPr>
          <p:spPr>
            <a:xfrm flipH="1">
              <a:off x="3379" y="2341"/>
              <a:ext cx="0" cy="363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61" name="直接连接符 48137"/>
            <p:cNvSpPr/>
            <p:nvPr>
              <p:custDataLst>
                <p:tags r:id="rId50"/>
              </p:custDataLst>
            </p:nvPr>
          </p:nvSpPr>
          <p:spPr>
            <a:xfrm flipH="1">
              <a:off x="3243" y="2704"/>
              <a:ext cx="136" cy="46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62" name="直接连接符 48138"/>
            <p:cNvSpPr/>
            <p:nvPr>
              <p:custDataLst>
                <p:tags r:id="rId51"/>
              </p:custDataLst>
            </p:nvPr>
          </p:nvSpPr>
          <p:spPr>
            <a:xfrm flipH="1">
              <a:off x="3379" y="2704"/>
              <a:ext cx="0" cy="136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3563" name="组合 48139"/>
          <p:cNvGrpSpPr/>
          <p:nvPr>
            <p:custDataLst>
              <p:tags r:id="rId3"/>
            </p:custDataLst>
          </p:nvPr>
        </p:nvGrpSpPr>
        <p:grpSpPr>
          <a:xfrm>
            <a:off x="2105025" y="5136833"/>
            <a:ext cx="2592388" cy="1150937"/>
            <a:chOff x="2200" y="2795"/>
            <a:chExt cx="1134" cy="590"/>
          </a:xfrm>
        </p:grpSpPr>
        <p:sp>
          <p:nvSpPr>
            <p:cNvPr id="23564" name="椭圆 48140"/>
            <p:cNvSpPr/>
            <p:nvPr>
              <p:custDataLst>
                <p:tags r:id="rId43"/>
              </p:custDataLst>
            </p:nvPr>
          </p:nvSpPr>
          <p:spPr>
            <a:xfrm>
              <a:off x="3243" y="2795"/>
              <a:ext cx="91" cy="91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5" name="任意多边形 48141"/>
            <p:cNvSpPr/>
            <p:nvPr>
              <p:custDataLst>
                <p:tags r:id="rId44"/>
              </p:custDataLst>
            </p:nvPr>
          </p:nvSpPr>
          <p:spPr>
            <a:xfrm>
              <a:off x="2200" y="2886"/>
              <a:ext cx="1088" cy="423"/>
            </a:xfrm>
            <a:custGeom>
              <a:avLst/>
              <a:gdLst/>
              <a:ahLst/>
              <a:cxnLst/>
              <a:rect l="l" t="t" r="r" b="b"/>
              <a:pathLst>
                <a:path w="1088" h="422">
                  <a:moveTo>
                    <a:pt x="1088" y="0"/>
                  </a:moveTo>
                  <a:cubicBezTo>
                    <a:pt x="1042" y="64"/>
                    <a:pt x="997" y="128"/>
                    <a:pt x="952" y="181"/>
                  </a:cubicBezTo>
                  <a:cubicBezTo>
                    <a:pt x="907" y="234"/>
                    <a:pt x="876" y="287"/>
                    <a:pt x="816" y="317"/>
                  </a:cubicBezTo>
                  <a:cubicBezTo>
                    <a:pt x="756" y="347"/>
                    <a:pt x="657" y="348"/>
                    <a:pt x="589" y="363"/>
                  </a:cubicBezTo>
                  <a:cubicBezTo>
                    <a:pt x="521" y="378"/>
                    <a:pt x="476" y="400"/>
                    <a:pt x="408" y="408"/>
                  </a:cubicBezTo>
                  <a:cubicBezTo>
                    <a:pt x="340" y="416"/>
                    <a:pt x="234" y="408"/>
                    <a:pt x="181" y="408"/>
                  </a:cubicBezTo>
                  <a:cubicBezTo>
                    <a:pt x="128" y="408"/>
                    <a:pt x="120" y="423"/>
                    <a:pt x="90" y="408"/>
                  </a:cubicBezTo>
                  <a:cubicBezTo>
                    <a:pt x="60" y="393"/>
                    <a:pt x="15" y="332"/>
                    <a:pt x="0" y="317"/>
                  </a:cubicBezTo>
                </a:path>
              </a:pathLst>
            </a:cu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66" name="直接连接符 48142"/>
            <p:cNvSpPr/>
            <p:nvPr>
              <p:custDataLst>
                <p:tags r:id="rId45"/>
              </p:custDataLst>
            </p:nvPr>
          </p:nvSpPr>
          <p:spPr>
            <a:xfrm flipH="1">
              <a:off x="2200" y="3294"/>
              <a:ext cx="90" cy="91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48144" name="组合 48143"/>
          <p:cNvGrpSpPr/>
          <p:nvPr>
            <p:custDataLst>
              <p:tags r:id="rId4"/>
            </p:custDataLst>
          </p:nvPr>
        </p:nvGrpSpPr>
        <p:grpSpPr>
          <a:xfrm>
            <a:off x="81915" y="5798820"/>
            <a:ext cx="2087563" cy="665163"/>
            <a:chOff x="1565" y="3158"/>
            <a:chExt cx="681" cy="272"/>
          </a:xfrm>
        </p:grpSpPr>
        <p:sp>
          <p:nvSpPr>
            <p:cNvPr id="23568" name="矩形 48144"/>
            <p:cNvSpPr/>
            <p:nvPr>
              <p:custDataLst>
                <p:tags r:id="rId41"/>
              </p:custDataLst>
            </p:nvPr>
          </p:nvSpPr>
          <p:spPr>
            <a:xfrm>
              <a:off x="1610" y="3158"/>
              <a:ext cx="590" cy="272"/>
            </a:xfrm>
            <a:prstGeom prst="rect">
              <a:avLst/>
            </a:prstGeom>
            <a:solidFill>
              <a:srgbClr val="993300"/>
            </a:solidFill>
            <a:ln w="9525" cap="flat" cmpd="sng">
              <a:solidFill>
                <a:srgbClr val="9933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569" name="文本框 48145"/>
            <p:cNvSpPr txBox="1"/>
            <p:nvPr>
              <p:custDataLst>
                <p:tags r:id="rId42"/>
              </p:custDataLst>
            </p:nvPr>
          </p:nvSpPr>
          <p:spPr>
            <a:xfrm>
              <a:off x="1565" y="3158"/>
              <a:ext cx="681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b="1">
                  <a:latin typeface="Times New Roman" panose="02020603050405020304" pitchFamily="18" charset="0"/>
                  <a:ea typeface="黑体" panose="02010609060101010101" pitchFamily="2" charset="-122"/>
                </a:rPr>
                <a:t>效应器</a:t>
              </a:r>
            </a:p>
          </p:txBody>
        </p:sp>
      </p:grpSp>
      <p:grpSp>
        <p:nvGrpSpPr>
          <p:cNvPr id="23570" name="组合 48146"/>
          <p:cNvGrpSpPr/>
          <p:nvPr>
            <p:custDataLst>
              <p:tags r:id="rId5"/>
            </p:custDataLst>
          </p:nvPr>
        </p:nvGrpSpPr>
        <p:grpSpPr>
          <a:xfrm>
            <a:off x="1953578" y="3192145"/>
            <a:ext cx="2879725" cy="936625"/>
            <a:chOff x="2109" y="1616"/>
            <a:chExt cx="1315" cy="635"/>
          </a:xfrm>
        </p:grpSpPr>
        <p:sp>
          <p:nvSpPr>
            <p:cNvPr id="23571" name="任意多边形 48147"/>
            <p:cNvSpPr/>
            <p:nvPr>
              <p:custDataLst>
                <p:tags r:id="rId34"/>
              </p:custDataLst>
            </p:nvPr>
          </p:nvSpPr>
          <p:spPr>
            <a:xfrm>
              <a:off x="2200" y="1737"/>
              <a:ext cx="1088" cy="378"/>
            </a:xfrm>
            <a:custGeom>
              <a:avLst/>
              <a:gdLst/>
              <a:ahLst/>
              <a:cxnLst/>
              <a:rect l="l" t="t" r="r" b="b"/>
              <a:pathLst>
                <a:path w="1088" h="378">
                  <a:moveTo>
                    <a:pt x="0" y="15"/>
                  </a:moveTo>
                  <a:cubicBezTo>
                    <a:pt x="98" y="7"/>
                    <a:pt x="196" y="0"/>
                    <a:pt x="317" y="15"/>
                  </a:cubicBezTo>
                  <a:cubicBezTo>
                    <a:pt x="438" y="30"/>
                    <a:pt x="597" y="45"/>
                    <a:pt x="725" y="105"/>
                  </a:cubicBezTo>
                  <a:cubicBezTo>
                    <a:pt x="853" y="165"/>
                    <a:pt x="1028" y="333"/>
                    <a:pt x="1088" y="378"/>
                  </a:cubicBezTo>
                </a:path>
              </a:pathLst>
            </a:custGeom>
            <a:noFill/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572" name="直接连接符 48148"/>
            <p:cNvSpPr/>
            <p:nvPr>
              <p:custDataLst>
                <p:tags r:id="rId35"/>
              </p:custDataLst>
            </p:nvPr>
          </p:nvSpPr>
          <p:spPr>
            <a:xfrm>
              <a:off x="2109" y="1661"/>
              <a:ext cx="91" cy="91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3" name="直接连接符 48149"/>
            <p:cNvSpPr/>
            <p:nvPr>
              <p:custDataLst>
                <p:tags r:id="rId36"/>
              </p:custDataLst>
            </p:nvPr>
          </p:nvSpPr>
          <p:spPr>
            <a:xfrm flipH="1">
              <a:off x="2109" y="1752"/>
              <a:ext cx="91" cy="45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4" name="直接连接符 48150"/>
            <p:cNvSpPr/>
            <p:nvPr>
              <p:custDataLst>
                <p:tags r:id="rId37"/>
              </p:custDataLst>
            </p:nvPr>
          </p:nvSpPr>
          <p:spPr>
            <a:xfrm>
              <a:off x="3288" y="2115"/>
              <a:ext cx="136" cy="0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5" name="直接连接符 48151"/>
            <p:cNvSpPr/>
            <p:nvPr>
              <p:custDataLst>
                <p:tags r:id="rId38"/>
              </p:custDataLst>
            </p:nvPr>
          </p:nvSpPr>
          <p:spPr>
            <a:xfrm flipH="1">
              <a:off x="3288" y="2115"/>
              <a:ext cx="0" cy="136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6" name="直接连接符 48152"/>
            <p:cNvSpPr/>
            <p:nvPr>
              <p:custDataLst>
                <p:tags r:id="rId39"/>
              </p:custDataLst>
            </p:nvPr>
          </p:nvSpPr>
          <p:spPr>
            <a:xfrm flipH="1">
              <a:off x="2925" y="1706"/>
              <a:ext cx="46" cy="136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77" name="椭圆 48153"/>
            <p:cNvSpPr/>
            <p:nvPr>
              <p:custDataLst>
                <p:tags r:id="rId40"/>
              </p:custDataLst>
            </p:nvPr>
          </p:nvSpPr>
          <p:spPr>
            <a:xfrm>
              <a:off x="2925" y="1616"/>
              <a:ext cx="136" cy="9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8156" name="组合 48155"/>
          <p:cNvGrpSpPr/>
          <p:nvPr>
            <p:custDataLst>
              <p:tags r:id="rId6"/>
            </p:custDataLst>
          </p:nvPr>
        </p:nvGrpSpPr>
        <p:grpSpPr>
          <a:xfrm>
            <a:off x="2063115" y="2446020"/>
            <a:ext cx="2952750" cy="962025"/>
            <a:chOff x="1837" y="1146"/>
            <a:chExt cx="1860" cy="606"/>
          </a:xfrm>
        </p:grpSpPr>
        <p:sp>
          <p:nvSpPr>
            <p:cNvPr id="23580" name="直接连接符 48156"/>
            <p:cNvSpPr/>
            <p:nvPr>
              <p:custDataLst>
                <p:tags r:id="rId32"/>
              </p:custDataLst>
            </p:nvPr>
          </p:nvSpPr>
          <p:spPr>
            <a:xfrm flipH="1">
              <a:off x="2608" y="1389"/>
              <a:ext cx="91" cy="363"/>
            </a:xfrm>
            <a:prstGeom prst="line">
              <a:avLst/>
            </a:prstGeom>
            <a:ln w="31750" cap="flat" cmpd="sng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81" name="文本框 48157"/>
            <p:cNvSpPr txBox="1"/>
            <p:nvPr>
              <p:custDataLst>
                <p:tags r:id="rId33"/>
              </p:custDataLst>
            </p:nvPr>
          </p:nvSpPr>
          <p:spPr>
            <a:xfrm>
              <a:off x="1837" y="1146"/>
              <a:ext cx="186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传入神经</a:t>
              </a:r>
            </a:p>
          </p:txBody>
        </p:sp>
      </p:grpSp>
      <p:grpSp>
        <p:nvGrpSpPr>
          <p:cNvPr id="48159" name="组合 48158"/>
          <p:cNvGrpSpPr/>
          <p:nvPr>
            <p:custDataLst>
              <p:tags r:id="rId7"/>
            </p:custDataLst>
          </p:nvPr>
        </p:nvGrpSpPr>
        <p:grpSpPr>
          <a:xfrm>
            <a:off x="6177915" y="4503420"/>
            <a:ext cx="1944688" cy="2592388"/>
            <a:chOff x="4059" y="1752"/>
            <a:chExt cx="908" cy="1633"/>
          </a:xfrm>
        </p:grpSpPr>
        <p:sp>
          <p:nvSpPr>
            <p:cNvPr id="23583" name="直接连接符 48159"/>
            <p:cNvSpPr/>
            <p:nvPr>
              <p:custDataLst>
                <p:tags r:id="rId30"/>
              </p:custDataLst>
            </p:nvPr>
          </p:nvSpPr>
          <p:spPr>
            <a:xfrm flipH="1">
              <a:off x="4059" y="2568"/>
              <a:ext cx="590" cy="0"/>
            </a:xfrm>
            <a:prstGeom prst="line">
              <a:avLst/>
            </a:prstGeom>
            <a:ln w="31750" cap="flat" cmpd="sng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84" name="文本框 48160"/>
            <p:cNvSpPr txBox="1"/>
            <p:nvPr>
              <p:custDataLst>
                <p:tags r:id="rId31"/>
              </p:custDataLst>
            </p:nvPr>
          </p:nvSpPr>
          <p:spPr>
            <a:xfrm>
              <a:off x="4652" y="1752"/>
              <a:ext cx="315" cy="163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神经中枢</a:t>
              </a:r>
            </a:p>
          </p:txBody>
        </p:sp>
      </p:grpSp>
      <p:grpSp>
        <p:nvGrpSpPr>
          <p:cNvPr id="48162" name="组合 48161"/>
          <p:cNvGrpSpPr/>
          <p:nvPr>
            <p:custDataLst>
              <p:tags r:id="rId8"/>
            </p:custDataLst>
          </p:nvPr>
        </p:nvGrpSpPr>
        <p:grpSpPr>
          <a:xfrm>
            <a:off x="1682115" y="5113020"/>
            <a:ext cx="1944688" cy="936625"/>
            <a:chOff x="1837" y="2659"/>
            <a:chExt cx="907" cy="590"/>
          </a:xfrm>
        </p:grpSpPr>
        <p:sp>
          <p:nvSpPr>
            <p:cNvPr id="23586" name="直接连接符 48162"/>
            <p:cNvSpPr/>
            <p:nvPr>
              <p:custDataLst>
                <p:tags r:id="rId28"/>
              </p:custDataLst>
            </p:nvPr>
          </p:nvSpPr>
          <p:spPr>
            <a:xfrm>
              <a:off x="2336" y="2931"/>
              <a:ext cx="272" cy="318"/>
            </a:xfrm>
            <a:prstGeom prst="line">
              <a:avLst/>
            </a:prstGeom>
            <a:ln w="31750" cap="flat" cmpd="sng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3587" name="文本框 48163"/>
            <p:cNvSpPr txBox="1"/>
            <p:nvPr>
              <p:custDataLst>
                <p:tags r:id="rId29"/>
              </p:custDataLst>
            </p:nvPr>
          </p:nvSpPr>
          <p:spPr>
            <a:xfrm>
              <a:off x="1837" y="2659"/>
              <a:ext cx="907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latin typeface="Times New Roman" panose="02020603050405020304" pitchFamily="18" charset="0"/>
                  <a:ea typeface="黑体" panose="02010609060101010101" pitchFamily="2" charset="-122"/>
                </a:rPr>
                <a:t>传出神经</a:t>
              </a:r>
            </a:p>
          </p:txBody>
        </p:sp>
      </p:grpSp>
      <p:sp>
        <p:nvSpPr>
          <p:cNvPr id="23588" name="矩形 48164"/>
          <p:cNvSpPr/>
          <p:nvPr>
            <p:custDataLst>
              <p:tags r:id="rId9"/>
            </p:custDataLst>
          </p:nvPr>
        </p:nvSpPr>
        <p:spPr>
          <a:xfrm>
            <a:off x="219710" y="1561465"/>
            <a:ext cx="54870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）兴奋传导的方向的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判断</a:t>
            </a:r>
          </a:p>
        </p:txBody>
      </p:sp>
      <p:sp>
        <p:nvSpPr>
          <p:cNvPr id="48166" name="矩形 48165"/>
          <p:cNvSpPr/>
          <p:nvPr>
            <p:custDataLst>
              <p:tags r:id="rId10"/>
            </p:custDataLst>
          </p:nvPr>
        </p:nvSpPr>
        <p:spPr>
          <a:xfrm>
            <a:off x="7324090" y="1143635"/>
            <a:ext cx="3498850" cy="939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1.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神经节的位置   </a:t>
            </a:r>
          </a:p>
        </p:txBody>
      </p:sp>
      <p:grpSp>
        <p:nvGrpSpPr>
          <p:cNvPr id="48178" name="组合 48177"/>
          <p:cNvGrpSpPr/>
          <p:nvPr>
            <p:custDataLst>
              <p:tags r:id="rId11"/>
            </p:custDataLst>
          </p:nvPr>
        </p:nvGrpSpPr>
        <p:grpSpPr>
          <a:xfrm>
            <a:off x="7642225" y="3016885"/>
            <a:ext cx="2849245" cy="304800"/>
            <a:chOff x="3312" y="3888"/>
            <a:chExt cx="1584" cy="192"/>
          </a:xfrm>
        </p:grpSpPr>
        <p:grpSp>
          <p:nvGrpSpPr>
            <p:cNvPr id="23591" name="组合 48166"/>
            <p:cNvGrpSpPr/>
            <p:nvPr>
              <p:custDataLst>
                <p:tags r:id="rId18"/>
              </p:custDataLst>
            </p:nvPr>
          </p:nvGrpSpPr>
          <p:grpSpPr>
            <a:xfrm>
              <a:off x="3312" y="3888"/>
              <a:ext cx="720" cy="192"/>
              <a:chOff x="246" y="159"/>
              <a:chExt cx="58" cy="15"/>
            </a:xfrm>
          </p:grpSpPr>
          <p:sp>
            <p:nvSpPr>
              <p:cNvPr id="23592" name="任意多边形 48167"/>
              <p:cNvSpPr/>
              <p:nvPr>
                <p:custDataLst>
                  <p:tags r:id="rId24"/>
                </p:custDataLst>
              </p:nvPr>
            </p:nvSpPr>
            <p:spPr>
              <a:xfrm>
                <a:off x="246" y="159"/>
                <a:ext cx="15" cy="14"/>
              </a:xfrm>
              <a:custGeom>
                <a:avLst/>
                <a:gdLst/>
                <a:ahLst/>
                <a:cxnLst>
                  <a:cxn ang="270">
                    <a:pos x="10800" y="0"/>
                  </a:cxn>
                  <a:cxn ang="270">
                    <a:pos x="3163" y="3163"/>
                  </a:cxn>
                  <a:cxn ang="180">
                    <a:pos x="0" y="10800"/>
                  </a:cxn>
                  <a:cxn ang="90">
                    <a:pos x="3163" y="18437"/>
                  </a:cxn>
                  <a:cxn ang="90">
                    <a:pos x="10800" y="21600"/>
                  </a:cxn>
                  <a:cxn ang="90">
                    <a:pos x="18437" y="18437"/>
                  </a:cxn>
                  <a:cxn ang="0">
                    <a:pos x="21600" y="10800"/>
                  </a:cxn>
                  <a:cxn ang="270">
                    <a:pos x="18437" y="3163"/>
                  </a:cxn>
                </a:cxnLst>
                <a:rect l="l" t="t" r="r" b="b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080" y="10800"/>
                    </a:moveTo>
                    <a:cubicBezTo>
                      <a:pt x="10080" y="11198"/>
                      <a:pt x="10402" y="11520"/>
                      <a:pt x="10800" y="11520"/>
                    </a:cubicBezTo>
                    <a:cubicBezTo>
                      <a:pt x="11198" y="11520"/>
                      <a:pt x="11520" y="11198"/>
                      <a:pt x="11520" y="10800"/>
                    </a:cubicBezTo>
                    <a:cubicBezTo>
                      <a:pt x="11520" y="10402"/>
                      <a:pt x="11198" y="10080"/>
                      <a:pt x="10800" y="10080"/>
                    </a:cubicBezTo>
                    <a:cubicBezTo>
                      <a:pt x="10402" y="10080"/>
                      <a:pt x="10080" y="10402"/>
                      <a:pt x="1008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93" name="直接连接符 48168"/>
              <p:cNvSpPr/>
              <p:nvPr>
                <p:custDataLst>
                  <p:tags r:id="rId25"/>
                </p:custDataLst>
              </p:nvPr>
            </p:nvSpPr>
            <p:spPr>
              <a:xfrm>
                <a:off x="261" y="167"/>
                <a:ext cx="36" cy="0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594" name="直接连接符 48169"/>
              <p:cNvSpPr/>
              <p:nvPr>
                <p:custDataLst>
                  <p:tags r:id="rId26"/>
                </p:custDataLst>
              </p:nvPr>
            </p:nvSpPr>
            <p:spPr>
              <a:xfrm flipV="1">
                <a:off x="297" y="160"/>
                <a:ext cx="7" cy="7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595" name="直接连接符 48170"/>
              <p:cNvSpPr/>
              <p:nvPr>
                <p:custDataLst>
                  <p:tags r:id="rId27"/>
                </p:custDataLst>
              </p:nvPr>
            </p:nvSpPr>
            <p:spPr>
              <a:xfrm>
                <a:off x="297" y="167"/>
                <a:ext cx="7" cy="7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3596" name="组合 48171"/>
            <p:cNvGrpSpPr/>
            <p:nvPr>
              <p:custDataLst>
                <p:tags r:id="rId19"/>
              </p:custDataLst>
            </p:nvPr>
          </p:nvGrpSpPr>
          <p:grpSpPr>
            <a:xfrm>
              <a:off x="4176" y="3888"/>
              <a:ext cx="720" cy="192"/>
              <a:chOff x="246" y="159"/>
              <a:chExt cx="58" cy="15"/>
            </a:xfrm>
          </p:grpSpPr>
          <p:sp>
            <p:nvSpPr>
              <p:cNvPr id="23597" name="任意多边形 48172"/>
              <p:cNvSpPr/>
              <p:nvPr>
                <p:custDataLst>
                  <p:tags r:id="rId20"/>
                </p:custDataLst>
              </p:nvPr>
            </p:nvSpPr>
            <p:spPr>
              <a:xfrm>
                <a:off x="246" y="159"/>
                <a:ext cx="15" cy="14"/>
              </a:xfrm>
              <a:custGeom>
                <a:avLst/>
                <a:gdLst/>
                <a:ahLst/>
                <a:cxnLst>
                  <a:cxn ang="270">
                    <a:pos x="10800" y="0"/>
                  </a:cxn>
                  <a:cxn ang="270">
                    <a:pos x="3163" y="3163"/>
                  </a:cxn>
                  <a:cxn ang="180">
                    <a:pos x="0" y="10800"/>
                  </a:cxn>
                  <a:cxn ang="90">
                    <a:pos x="3163" y="18437"/>
                  </a:cxn>
                  <a:cxn ang="90">
                    <a:pos x="10800" y="21600"/>
                  </a:cxn>
                  <a:cxn ang="90">
                    <a:pos x="18437" y="18437"/>
                  </a:cxn>
                  <a:cxn ang="0">
                    <a:pos x="21600" y="10800"/>
                  </a:cxn>
                  <a:cxn ang="270">
                    <a:pos x="18437" y="3163"/>
                  </a:cxn>
                </a:cxnLst>
                <a:rect l="l" t="t" r="r" b="b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080" y="10800"/>
                    </a:moveTo>
                    <a:cubicBezTo>
                      <a:pt x="10080" y="11198"/>
                      <a:pt x="10402" y="11520"/>
                      <a:pt x="10800" y="11520"/>
                    </a:cubicBezTo>
                    <a:cubicBezTo>
                      <a:pt x="11198" y="11520"/>
                      <a:pt x="11520" y="11198"/>
                      <a:pt x="11520" y="10800"/>
                    </a:cubicBezTo>
                    <a:cubicBezTo>
                      <a:pt x="11520" y="10402"/>
                      <a:pt x="11198" y="10080"/>
                      <a:pt x="10800" y="10080"/>
                    </a:cubicBezTo>
                    <a:cubicBezTo>
                      <a:pt x="10402" y="10080"/>
                      <a:pt x="10080" y="10402"/>
                      <a:pt x="10080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98" name="直接连接符 48173"/>
              <p:cNvSpPr/>
              <p:nvPr>
                <p:custDataLst>
                  <p:tags r:id="rId21"/>
                </p:custDataLst>
              </p:nvPr>
            </p:nvSpPr>
            <p:spPr>
              <a:xfrm>
                <a:off x="261" y="167"/>
                <a:ext cx="36" cy="0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599" name="直接连接符 48174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297" y="160"/>
                <a:ext cx="7" cy="7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00" name="直接连接符 48175"/>
              <p:cNvSpPr/>
              <p:nvPr>
                <p:custDataLst>
                  <p:tags r:id="rId23"/>
                </p:custDataLst>
              </p:nvPr>
            </p:nvSpPr>
            <p:spPr>
              <a:xfrm>
                <a:off x="297" y="167"/>
                <a:ext cx="7" cy="7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48177" name="直接连接符 48176"/>
          <p:cNvSpPr/>
          <p:nvPr>
            <p:custDataLst>
              <p:tags r:id="rId12"/>
            </p:custDataLst>
          </p:nvPr>
        </p:nvSpPr>
        <p:spPr>
          <a:xfrm>
            <a:off x="8484870" y="3440430"/>
            <a:ext cx="1524000" cy="0"/>
          </a:xfrm>
          <a:prstGeom prst="line">
            <a:avLst/>
          </a:prstGeom>
          <a:ln w="57150" cap="flat" cmpd="thickThin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" name="矩形 1"/>
          <p:cNvSpPr/>
          <p:nvPr>
            <p:custDataLst>
              <p:tags r:id="rId13"/>
            </p:custDataLst>
          </p:nvPr>
        </p:nvSpPr>
        <p:spPr>
          <a:xfrm>
            <a:off x="7324090" y="1896745"/>
            <a:ext cx="7543800" cy="12954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2.</a:t>
            </a:r>
            <a:r>
              <a:rPr lang="zh-CN" altLang="zh-CN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看突触找信号传递方向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</a:p>
        </p:txBody>
      </p:sp>
      <p:sp>
        <p:nvSpPr>
          <p:cNvPr id="3" name="矩形 2"/>
          <p:cNvSpPr/>
          <p:nvPr>
            <p:custDataLst>
              <p:tags r:id="rId14"/>
            </p:custDataLst>
          </p:nvPr>
        </p:nvSpPr>
        <p:spPr>
          <a:xfrm>
            <a:off x="7454900" y="3521075"/>
            <a:ext cx="7543800" cy="90233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marL="342900" indent="-342900">
              <a:lnSpc>
                <a:spcPct val="180000"/>
              </a:lnSpc>
            </a:pPr>
            <a:r>
              <a:rPr lang="en-US" altLang="zh-CN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3.</a:t>
            </a:r>
            <a:r>
              <a:rPr lang="zh-CN" altLang="zh-CN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看脊髓前后角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</a:t>
            </a: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8122920" y="4503420"/>
            <a:ext cx="3825875" cy="206121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合作探究十：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一个完整的反射活动仅靠一个神经元能完成吗？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6" grpId="0"/>
      <p:bldP spid="2" grpId="0"/>
      <p:bldP spid="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rcRect b="13723"/>
          <a:stretch>
            <a:fillRect/>
          </a:stretch>
        </p:blipFill>
        <p:spPr>
          <a:xfrm>
            <a:off x="6012815" y="1993265"/>
            <a:ext cx="5436235" cy="2457450"/>
          </a:xfrm>
          <a:prstGeom prst="rect">
            <a:avLst/>
          </a:prstGeom>
          <a:ln>
            <a:noFill/>
          </a:ln>
        </p:spPr>
      </p:pic>
      <p:sp>
        <p:nvSpPr>
          <p:cNvPr id="10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17570" y="1055370"/>
            <a:ext cx="6078220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仔细观察下列膝跳反射的示意图</a:t>
            </a:r>
            <a:endParaRPr lang="zh-CN" altLang="en-US" sz="3200" b="1" smtClean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3"/>
          <a:stretch>
            <a:fillRect/>
          </a:stretch>
        </p:blipFill>
        <p:spPr>
          <a:xfrm>
            <a:off x="353060" y="1998345"/>
            <a:ext cx="5041900" cy="2452370"/>
          </a:xfrm>
          <a:prstGeom prst="rect">
            <a:avLst/>
          </a:prstGeom>
          <a:ln>
            <a:noFill/>
          </a:ln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95885" y="4516755"/>
            <a:ext cx="11888470" cy="1124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b="1">
                <a:sym typeface="+mn-ea"/>
              </a:rPr>
              <a:t>完整的反射活动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至少</a:t>
            </a:r>
            <a:r>
              <a:rPr lang="zh-CN" altLang="en-US" sz="2800" b="1">
                <a:sym typeface="+mn-ea"/>
              </a:rPr>
              <a:t>需要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传入神经元</a:t>
            </a:r>
            <a:r>
              <a:rPr lang="zh-CN" altLang="en-US" sz="2800" b="1">
                <a:sym typeface="+mn-ea"/>
              </a:rPr>
              <a:t>与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传出神经元两个神经元参与</a:t>
            </a:r>
            <a:r>
              <a:rPr lang="zh-CN" altLang="en-US" sz="2800" b="1">
                <a:sym typeface="+mn-ea"/>
              </a:rPr>
              <a:t>。大多数情况下还需要中间神经元的参与。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95885" y="5865495"/>
            <a:ext cx="11296650" cy="58356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合作探究十一：</a:t>
            </a:r>
            <a:r>
              <a:rPr 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+mn-ea"/>
              </a:rPr>
              <a:t>兴奋除了在反射弧中传导，还会在其他部位传导吗？</a:t>
            </a:r>
            <a:endParaRPr lang="en-US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圆柱形 24577"/>
          <p:cNvSpPr/>
          <p:nvPr>
            <p:custDataLst>
              <p:tags r:id="rId1"/>
            </p:custDataLst>
          </p:nvPr>
        </p:nvSpPr>
        <p:spPr>
          <a:xfrm>
            <a:off x="7986713" y="4489450"/>
            <a:ext cx="2354262" cy="1655763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579" name="组合 24578"/>
          <p:cNvGrpSpPr/>
          <p:nvPr>
            <p:custDataLst>
              <p:tags r:id="rId2"/>
            </p:custDataLst>
          </p:nvPr>
        </p:nvGrpSpPr>
        <p:grpSpPr>
          <a:xfrm>
            <a:off x="8649653" y="3500438"/>
            <a:ext cx="188912" cy="1152525"/>
            <a:chOff x="3351" y="2069"/>
            <a:chExt cx="119" cy="726"/>
          </a:xfrm>
        </p:grpSpPr>
        <p:sp>
          <p:nvSpPr>
            <p:cNvPr id="24580" name="直接连接符 24579"/>
            <p:cNvSpPr/>
            <p:nvPr>
              <p:custDataLst>
                <p:tags r:id="rId82"/>
              </p:custDataLst>
            </p:nvPr>
          </p:nvSpPr>
          <p:spPr>
            <a:xfrm flipH="1" flipV="1">
              <a:off x="3410" y="2069"/>
              <a:ext cx="0" cy="612"/>
            </a:xfrm>
            <a:prstGeom prst="line">
              <a:avLst/>
            </a:prstGeom>
            <a:ln w="5715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581" name="椭圆 24580"/>
            <p:cNvSpPr/>
            <p:nvPr>
              <p:custDataLst>
                <p:tags r:id="rId83"/>
              </p:custDataLst>
            </p:nvPr>
          </p:nvSpPr>
          <p:spPr>
            <a:xfrm>
              <a:off x="3351" y="2681"/>
              <a:ext cx="119" cy="114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582" name="文本框 24581"/>
          <p:cNvSpPr txBox="1"/>
          <p:nvPr>
            <p:custDataLst>
              <p:tags r:id="rId3"/>
            </p:custDataLst>
          </p:nvPr>
        </p:nvSpPr>
        <p:spPr>
          <a:xfrm>
            <a:off x="5970905" y="3683000"/>
            <a:ext cx="1272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9060101010101" pitchFamily="2" charset="-122"/>
                <a:ea typeface="微软雅黑" panose="020B0503020204020204" charset="-122"/>
              </a:rPr>
              <a:t>感受器</a:t>
            </a:r>
          </a:p>
        </p:txBody>
      </p:sp>
      <p:grpSp>
        <p:nvGrpSpPr>
          <p:cNvPr id="24583" name="组合 24582"/>
          <p:cNvGrpSpPr/>
          <p:nvPr>
            <p:custDataLst>
              <p:tags r:id="rId4"/>
            </p:custDataLst>
          </p:nvPr>
        </p:nvGrpSpPr>
        <p:grpSpPr>
          <a:xfrm>
            <a:off x="6222365" y="5006975"/>
            <a:ext cx="2641600" cy="1423988"/>
            <a:chOff x="503" y="2940"/>
            <a:chExt cx="1664" cy="897"/>
          </a:xfrm>
        </p:grpSpPr>
        <p:sp>
          <p:nvSpPr>
            <p:cNvPr id="24584" name="椭圆 24583"/>
            <p:cNvSpPr/>
            <p:nvPr>
              <p:custDataLst>
                <p:tags r:id="rId71"/>
              </p:custDataLst>
            </p:nvPr>
          </p:nvSpPr>
          <p:spPr>
            <a:xfrm>
              <a:off x="2046" y="2997"/>
              <a:ext cx="121" cy="96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5" name="任意多边形 24584"/>
            <p:cNvSpPr/>
            <p:nvPr>
              <p:custDataLst>
                <p:tags r:id="rId72"/>
              </p:custDataLst>
            </p:nvPr>
          </p:nvSpPr>
          <p:spPr>
            <a:xfrm>
              <a:off x="748" y="2940"/>
              <a:ext cx="1324" cy="720"/>
            </a:xfrm>
            <a:custGeom>
              <a:avLst/>
              <a:gdLst/>
              <a:ahLst/>
              <a:cxnLst/>
              <a:rect l="0" t="0" r="0" b="0"/>
              <a:pathLst>
                <a:path w="1324" h="720">
                  <a:moveTo>
                    <a:pt x="1324" y="144"/>
                  </a:moveTo>
                  <a:cubicBezTo>
                    <a:pt x="1309" y="158"/>
                    <a:pt x="1277" y="206"/>
                    <a:pt x="1231" y="228"/>
                  </a:cubicBezTo>
                  <a:cubicBezTo>
                    <a:pt x="1185" y="250"/>
                    <a:pt x="1120" y="277"/>
                    <a:pt x="1045" y="274"/>
                  </a:cubicBezTo>
                  <a:cubicBezTo>
                    <a:pt x="970" y="271"/>
                    <a:pt x="894" y="244"/>
                    <a:pt x="781" y="209"/>
                  </a:cubicBezTo>
                  <a:cubicBezTo>
                    <a:pt x="668" y="174"/>
                    <a:pt x="442" y="0"/>
                    <a:pt x="367" y="61"/>
                  </a:cubicBezTo>
                  <a:cubicBezTo>
                    <a:pt x="292" y="122"/>
                    <a:pt x="364" y="479"/>
                    <a:pt x="333" y="576"/>
                  </a:cubicBezTo>
                  <a:cubicBezTo>
                    <a:pt x="302" y="673"/>
                    <a:pt x="236" y="622"/>
                    <a:pt x="181" y="646"/>
                  </a:cubicBezTo>
                  <a:cubicBezTo>
                    <a:pt x="126" y="670"/>
                    <a:pt x="38" y="705"/>
                    <a:pt x="0" y="72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586" name="组合 24585"/>
            <p:cNvGrpSpPr/>
            <p:nvPr>
              <p:custDataLst>
                <p:tags r:id="rId73"/>
              </p:custDataLst>
            </p:nvPr>
          </p:nvGrpSpPr>
          <p:grpSpPr>
            <a:xfrm>
              <a:off x="503" y="3573"/>
              <a:ext cx="699" cy="264"/>
              <a:chOff x="503" y="3573"/>
              <a:chExt cx="699" cy="264"/>
            </a:xfrm>
          </p:grpSpPr>
          <p:sp>
            <p:nvSpPr>
              <p:cNvPr id="24587" name="任意多边形 24586"/>
              <p:cNvSpPr/>
              <p:nvPr>
                <p:custDataLst>
                  <p:tags r:id="rId74"/>
                </p:custDataLst>
              </p:nvPr>
            </p:nvSpPr>
            <p:spPr>
              <a:xfrm rot="34864364">
                <a:off x="817" y="3573"/>
                <a:ext cx="24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288" h="200">
                    <a:moveTo>
                      <a:pt x="288" y="0"/>
                    </a:moveTo>
                    <a:cubicBezTo>
                      <a:pt x="248" y="32"/>
                      <a:pt x="208" y="64"/>
                      <a:pt x="192" y="96"/>
                    </a:cubicBezTo>
                    <a:cubicBezTo>
                      <a:pt x="176" y="128"/>
                      <a:pt x="224" y="184"/>
                      <a:pt x="192" y="192"/>
                    </a:cubicBezTo>
                    <a:cubicBezTo>
                      <a:pt x="160" y="200"/>
                      <a:pt x="32" y="152"/>
                      <a:pt x="0" y="144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88" name="圆柱形 24587"/>
              <p:cNvSpPr/>
              <p:nvPr>
                <p:custDataLst>
                  <p:tags r:id="rId75"/>
                </p:custDataLst>
              </p:nvPr>
            </p:nvSpPr>
            <p:spPr>
              <a:xfrm rot="-5400000">
                <a:off x="758" y="3420"/>
                <a:ext cx="161" cy="672"/>
              </a:xfrm>
              <a:prstGeom prst="can">
                <a:avLst>
                  <a:gd name="adj" fmla="val 29194"/>
                </a:avLst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89" name="椭圆 24588"/>
              <p:cNvSpPr/>
              <p:nvPr>
                <p:custDataLst>
                  <p:tags r:id="rId76"/>
                </p:custDataLst>
              </p:nvPr>
            </p:nvSpPr>
            <p:spPr>
              <a:xfrm rot="-5400000">
                <a:off x="617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0" name="椭圆 24589"/>
              <p:cNvSpPr/>
              <p:nvPr>
                <p:custDataLst>
                  <p:tags r:id="rId77"/>
                </p:custDataLst>
              </p:nvPr>
            </p:nvSpPr>
            <p:spPr>
              <a:xfrm rot="-5400000">
                <a:off x="665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1" name="椭圆 24590"/>
              <p:cNvSpPr/>
              <p:nvPr>
                <p:custDataLst>
                  <p:tags r:id="rId78"/>
                </p:custDataLst>
              </p:nvPr>
            </p:nvSpPr>
            <p:spPr>
              <a:xfrm rot="-5400000">
                <a:off x="761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2" name="椭圆 24591"/>
              <p:cNvSpPr/>
              <p:nvPr>
                <p:custDataLst>
                  <p:tags r:id="rId79"/>
                </p:custDataLst>
              </p:nvPr>
            </p:nvSpPr>
            <p:spPr>
              <a:xfrm rot="-5400000">
                <a:off x="857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3" name="椭圆 24592"/>
              <p:cNvSpPr/>
              <p:nvPr>
                <p:custDataLst>
                  <p:tags r:id="rId80"/>
                </p:custDataLst>
              </p:nvPr>
            </p:nvSpPr>
            <p:spPr>
              <a:xfrm rot="-5400000">
                <a:off x="953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94" name="椭圆 24593"/>
              <p:cNvSpPr/>
              <p:nvPr>
                <p:custDataLst>
                  <p:tags r:id="rId81"/>
                </p:custDataLst>
              </p:nvPr>
            </p:nvSpPr>
            <p:spPr>
              <a:xfrm rot="-5400000">
                <a:off x="1097" y="3732"/>
                <a:ext cx="161" cy="48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24595" name="文本框 24594"/>
          <p:cNvSpPr txBox="1"/>
          <p:nvPr>
            <p:custDataLst>
              <p:tags r:id="rId5"/>
            </p:custDataLst>
          </p:nvPr>
        </p:nvSpPr>
        <p:spPr>
          <a:xfrm>
            <a:off x="6217285" y="6336030"/>
            <a:ext cx="1374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黑体" panose="02010609060101010101" pitchFamily="2" charset="-122"/>
                <a:ea typeface="微软雅黑" panose="020B0503020204020204" charset="-122"/>
              </a:rPr>
              <a:t>效应器</a:t>
            </a:r>
          </a:p>
        </p:txBody>
      </p:sp>
      <p:sp>
        <p:nvSpPr>
          <p:cNvPr id="24596" name="椭圆 24595"/>
          <p:cNvSpPr/>
          <p:nvPr>
            <p:custDataLst>
              <p:tags r:id="rId6"/>
            </p:custDataLst>
          </p:nvPr>
        </p:nvSpPr>
        <p:spPr>
          <a:xfrm>
            <a:off x="7619365" y="600075"/>
            <a:ext cx="2943225" cy="12954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597" name="组合 24596"/>
          <p:cNvGrpSpPr/>
          <p:nvPr>
            <p:custDataLst>
              <p:tags r:id="rId7"/>
            </p:custDataLst>
          </p:nvPr>
        </p:nvGrpSpPr>
        <p:grpSpPr>
          <a:xfrm>
            <a:off x="8713788" y="1150938"/>
            <a:ext cx="152400" cy="1371600"/>
            <a:chOff x="1247" y="511"/>
            <a:chExt cx="96" cy="864"/>
          </a:xfrm>
        </p:grpSpPr>
        <p:sp>
          <p:nvSpPr>
            <p:cNvPr id="24598" name="椭圆 24597"/>
            <p:cNvSpPr/>
            <p:nvPr>
              <p:custDataLst>
                <p:tags r:id="rId67"/>
              </p:custDataLst>
            </p:nvPr>
          </p:nvSpPr>
          <p:spPr>
            <a:xfrm>
              <a:off x="1247" y="1231"/>
              <a:ext cx="96" cy="144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99" name="直接连接符 24598"/>
            <p:cNvSpPr/>
            <p:nvPr>
              <p:custDataLst>
                <p:tags r:id="rId68"/>
              </p:custDataLst>
            </p:nvPr>
          </p:nvSpPr>
          <p:spPr>
            <a:xfrm flipH="1" flipV="1">
              <a:off x="1295" y="559"/>
              <a:ext cx="0" cy="672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0" name="直接连接符 24599"/>
            <p:cNvSpPr/>
            <p:nvPr>
              <p:custDataLst>
                <p:tags r:id="rId69"/>
              </p:custDataLst>
            </p:nvPr>
          </p:nvSpPr>
          <p:spPr>
            <a:xfrm flipH="1" flipV="1">
              <a:off x="1247" y="511"/>
              <a:ext cx="48" cy="48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1" name="直接连接符 24600"/>
            <p:cNvSpPr/>
            <p:nvPr>
              <p:custDataLst>
                <p:tags r:id="rId70"/>
              </p:custDataLst>
            </p:nvPr>
          </p:nvSpPr>
          <p:spPr>
            <a:xfrm flipH="1">
              <a:off x="1292" y="511"/>
              <a:ext cx="48" cy="48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4602" name="组合 24601"/>
          <p:cNvGrpSpPr/>
          <p:nvPr>
            <p:custDataLst>
              <p:tags r:id="rId8"/>
            </p:custDataLst>
          </p:nvPr>
        </p:nvGrpSpPr>
        <p:grpSpPr>
          <a:xfrm>
            <a:off x="8702040" y="852488"/>
            <a:ext cx="849313" cy="1524000"/>
            <a:chOff x="2164" y="323"/>
            <a:chExt cx="535" cy="960"/>
          </a:xfrm>
        </p:grpSpPr>
        <p:sp>
          <p:nvSpPr>
            <p:cNvPr id="24603" name="椭圆 24602"/>
            <p:cNvSpPr/>
            <p:nvPr>
              <p:custDataLst>
                <p:tags r:id="rId53"/>
              </p:custDataLst>
            </p:nvPr>
          </p:nvSpPr>
          <p:spPr>
            <a:xfrm>
              <a:off x="2164" y="371"/>
              <a:ext cx="105" cy="144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04" name="直接连接符 24603"/>
            <p:cNvSpPr/>
            <p:nvPr>
              <p:custDataLst>
                <p:tags r:id="rId54"/>
              </p:custDataLst>
            </p:nvPr>
          </p:nvSpPr>
          <p:spPr>
            <a:xfrm>
              <a:off x="2269" y="419"/>
              <a:ext cx="264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5" name="直接连接符 24604"/>
            <p:cNvSpPr/>
            <p:nvPr>
              <p:custDataLst>
                <p:tags r:id="rId55"/>
              </p:custDataLst>
            </p:nvPr>
          </p:nvSpPr>
          <p:spPr>
            <a:xfrm flipV="1">
              <a:off x="2533" y="323"/>
              <a:ext cx="53" cy="96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6" name="直接连接符 24605"/>
            <p:cNvSpPr/>
            <p:nvPr>
              <p:custDataLst>
                <p:tags r:id="rId56"/>
              </p:custDataLst>
            </p:nvPr>
          </p:nvSpPr>
          <p:spPr>
            <a:xfrm>
              <a:off x="2533" y="419"/>
              <a:ext cx="53" cy="96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07" name="椭圆 24606"/>
            <p:cNvSpPr/>
            <p:nvPr>
              <p:custDataLst>
                <p:tags r:id="rId57"/>
              </p:custDataLst>
            </p:nvPr>
          </p:nvSpPr>
          <p:spPr>
            <a:xfrm>
              <a:off x="2585" y="368"/>
              <a:ext cx="105" cy="144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608" name="组合 24607"/>
            <p:cNvGrpSpPr/>
            <p:nvPr>
              <p:custDataLst>
                <p:tags r:id="rId58"/>
              </p:custDataLst>
            </p:nvPr>
          </p:nvGrpSpPr>
          <p:grpSpPr>
            <a:xfrm>
              <a:off x="2541" y="521"/>
              <a:ext cx="158" cy="240"/>
              <a:chOff x="2544" y="912"/>
              <a:chExt cx="144" cy="240"/>
            </a:xfrm>
          </p:grpSpPr>
          <p:sp>
            <p:nvSpPr>
              <p:cNvPr id="24609" name="直接连接符 24608"/>
              <p:cNvSpPr/>
              <p:nvPr>
                <p:custDataLst>
                  <p:tags r:id="rId64"/>
                </p:custDataLst>
              </p:nvPr>
            </p:nvSpPr>
            <p:spPr>
              <a:xfrm flipH="1">
                <a:off x="2640" y="912"/>
                <a:ext cx="0" cy="192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10" name="直接连接符 24609"/>
              <p:cNvSpPr/>
              <p:nvPr>
                <p:custDataLst>
                  <p:tags r:id="rId65"/>
                </p:custDataLst>
              </p:nvPr>
            </p:nvSpPr>
            <p:spPr>
              <a:xfrm flipH="1">
                <a:off x="2544" y="1104"/>
                <a:ext cx="96" cy="48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11" name="直接连接符 24610"/>
              <p:cNvSpPr/>
              <p:nvPr>
                <p:custDataLst>
                  <p:tags r:id="rId66"/>
                </p:custDataLst>
              </p:nvPr>
            </p:nvSpPr>
            <p:spPr>
              <a:xfrm>
                <a:off x="2640" y="1104"/>
                <a:ext cx="48" cy="48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4612" name="组合 24611"/>
            <p:cNvGrpSpPr/>
            <p:nvPr>
              <p:custDataLst>
                <p:tags r:id="rId59"/>
              </p:custDataLst>
            </p:nvPr>
          </p:nvGrpSpPr>
          <p:grpSpPr>
            <a:xfrm>
              <a:off x="2586" y="755"/>
              <a:ext cx="105" cy="528"/>
              <a:chOff x="2544" y="1200"/>
              <a:chExt cx="96" cy="528"/>
            </a:xfrm>
          </p:grpSpPr>
          <p:sp>
            <p:nvSpPr>
              <p:cNvPr id="24613" name="椭圆 24612"/>
              <p:cNvSpPr/>
              <p:nvPr>
                <p:custDataLst>
                  <p:tags r:id="rId60"/>
                </p:custDataLst>
              </p:nvPr>
            </p:nvSpPr>
            <p:spPr>
              <a:xfrm>
                <a:off x="2544" y="1200"/>
                <a:ext cx="96" cy="144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14" name="直接连接符 24613"/>
              <p:cNvSpPr/>
              <p:nvPr>
                <p:custDataLst>
                  <p:tags r:id="rId61"/>
                </p:custDataLst>
              </p:nvPr>
            </p:nvSpPr>
            <p:spPr>
              <a:xfrm flipH="1">
                <a:off x="2592" y="1344"/>
                <a:ext cx="0" cy="336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15" name="直接连接符 24614"/>
              <p:cNvSpPr/>
              <p:nvPr>
                <p:custDataLst>
                  <p:tags r:id="rId62"/>
                </p:custDataLst>
              </p:nvPr>
            </p:nvSpPr>
            <p:spPr>
              <a:xfrm flipH="1">
                <a:off x="2544" y="1680"/>
                <a:ext cx="48" cy="48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16" name="直接连接符 24615"/>
              <p:cNvSpPr/>
              <p:nvPr>
                <p:custDataLst>
                  <p:tags r:id="rId63"/>
                </p:custDataLst>
              </p:nvPr>
            </p:nvSpPr>
            <p:spPr>
              <a:xfrm>
                <a:off x="2592" y="1680"/>
                <a:ext cx="48" cy="48"/>
              </a:xfrm>
              <a:prstGeom prst="line">
                <a:avLst/>
              </a:prstGeom>
              <a:ln w="38100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24617" name="组合 24616"/>
          <p:cNvGrpSpPr/>
          <p:nvPr>
            <p:custDataLst>
              <p:tags r:id="rId9"/>
            </p:custDataLst>
          </p:nvPr>
        </p:nvGrpSpPr>
        <p:grpSpPr>
          <a:xfrm>
            <a:off x="9348153" y="3570288"/>
            <a:ext cx="249237" cy="1325562"/>
            <a:chOff x="3494" y="2035"/>
            <a:chExt cx="157" cy="835"/>
          </a:xfrm>
        </p:grpSpPr>
        <p:sp>
          <p:nvSpPr>
            <p:cNvPr id="24618" name="直接连接符 24617"/>
            <p:cNvSpPr/>
            <p:nvPr>
              <p:custDataLst>
                <p:tags r:id="rId50"/>
              </p:custDataLst>
            </p:nvPr>
          </p:nvSpPr>
          <p:spPr>
            <a:xfrm flipH="1">
              <a:off x="3555" y="2035"/>
              <a:ext cx="5" cy="769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19" name="直接连接符 24618"/>
            <p:cNvSpPr/>
            <p:nvPr>
              <p:custDataLst>
                <p:tags r:id="rId51"/>
              </p:custDataLst>
            </p:nvPr>
          </p:nvSpPr>
          <p:spPr>
            <a:xfrm flipH="1">
              <a:off x="3494" y="2822"/>
              <a:ext cx="48" cy="48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20" name="直接连接符 24619"/>
            <p:cNvSpPr/>
            <p:nvPr>
              <p:custDataLst>
                <p:tags r:id="rId52"/>
              </p:custDataLst>
            </p:nvPr>
          </p:nvSpPr>
          <p:spPr>
            <a:xfrm>
              <a:off x="3555" y="2815"/>
              <a:ext cx="96" cy="48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4621" name="组合 24620"/>
          <p:cNvGrpSpPr/>
          <p:nvPr>
            <p:custDataLst>
              <p:tags r:id="rId10"/>
            </p:custDataLst>
          </p:nvPr>
        </p:nvGrpSpPr>
        <p:grpSpPr>
          <a:xfrm>
            <a:off x="8922703" y="4883150"/>
            <a:ext cx="606425" cy="390525"/>
            <a:chOff x="2204" y="2862"/>
            <a:chExt cx="382" cy="246"/>
          </a:xfrm>
        </p:grpSpPr>
        <p:sp>
          <p:nvSpPr>
            <p:cNvPr id="24622" name="椭圆 24621"/>
            <p:cNvSpPr/>
            <p:nvPr>
              <p:custDataLst>
                <p:tags r:id="rId46"/>
              </p:custDataLst>
            </p:nvPr>
          </p:nvSpPr>
          <p:spPr>
            <a:xfrm rot="-676450">
              <a:off x="2472" y="2862"/>
              <a:ext cx="114" cy="109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23" name="任意多边形 24622"/>
            <p:cNvSpPr/>
            <p:nvPr>
              <p:custDataLst>
                <p:tags r:id="rId47"/>
              </p:custDataLst>
            </p:nvPr>
          </p:nvSpPr>
          <p:spPr>
            <a:xfrm rot="-676450">
              <a:off x="2204" y="2985"/>
              <a:ext cx="292" cy="45"/>
            </a:xfrm>
            <a:custGeom>
              <a:avLst/>
              <a:gdLst/>
              <a:ahLst/>
              <a:cxnLst/>
              <a:rect l="0" t="0" r="0" b="0"/>
              <a:pathLst>
                <a:path w="336" h="48">
                  <a:moveTo>
                    <a:pt x="336" y="0"/>
                  </a:moveTo>
                  <a:cubicBezTo>
                    <a:pt x="196" y="20"/>
                    <a:pt x="56" y="40"/>
                    <a:pt x="0" y="48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24" name="直接连接符 24623"/>
            <p:cNvSpPr/>
            <p:nvPr>
              <p:custDataLst>
                <p:tags r:id="rId48"/>
              </p:custDataLst>
            </p:nvPr>
          </p:nvSpPr>
          <p:spPr>
            <a:xfrm rot="-676450" flipH="1" flipV="1">
              <a:off x="2206" y="3000"/>
              <a:ext cx="57" cy="54"/>
            </a:xfrm>
            <a:prstGeom prst="line">
              <a:avLst/>
            </a:prstGeom>
            <a:ln w="57150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25" name="直接连接符 24624"/>
            <p:cNvSpPr/>
            <p:nvPr>
              <p:custDataLst>
                <p:tags r:id="rId49"/>
              </p:custDataLst>
            </p:nvPr>
          </p:nvSpPr>
          <p:spPr>
            <a:xfrm rot="-676450" flipH="1">
              <a:off x="2217" y="3053"/>
              <a:ext cx="57" cy="55"/>
            </a:xfrm>
            <a:prstGeom prst="line">
              <a:avLst/>
            </a:prstGeom>
            <a:ln w="38100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4626" name="文本框 24625"/>
          <p:cNvSpPr txBox="1"/>
          <p:nvPr>
            <p:custDataLst>
              <p:tags r:id="rId11"/>
            </p:custDataLst>
          </p:nvPr>
        </p:nvSpPr>
        <p:spPr>
          <a:xfrm>
            <a:off x="6913563" y="836613"/>
            <a:ext cx="20383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2" charset="-122"/>
                <a:ea typeface="微软雅黑" panose="020B0503020204020204" charset="-122"/>
              </a:rPr>
              <a:t>高级中枢</a:t>
            </a:r>
          </a:p>
        </p:txBody>
      </p:sp>
      <p:sp>
        <p:nvSpPr>
          <p:cNvPr id="24627" name="文本框 24626"/>
          <p:cNvSpPr txBox="1"/>
          <p:nvPr>
            <p:custDataLst>
              <p:tags r:id="rId12"/>
            </p:custDataLst>
          </p:nvPr>
        </p:nvSpPr>
        <p:spPr>
          <a:xfrm>
            <a:off x="8327390" y="5432425"/>
            <a:ext cx="1621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000000"/>
                </a:solidFill>
                <a:latin typeface="黑体" panose="02010609060101010101" pitchFamily="2" charset="-122"/>
                <a:ea typeface="微软雅黑" panose="020B0503020204020204" charset="-122"/>
              </a:rPr>
              <a:t>低级中枢</a:t>
            </a:r>
          </a:p>
        </p:txBody>
      </p:sp>
      <p:sp>
        <p:nvSpPr>
          <p:cNvPr id="24628" name="圆柱形 24627"/>
          <p:cNvSpPr/>
          <p:nvPr>
            <p:custDataLst>
              <p:tags r:id="rId13"/>
            </p:custDataLst>
          </p:nvPr>
        </p:nvSpPr>
        <p:spPr>
          <a:xfrm>
            <a:off x="8097838" y="3065463"/>
            <a:ext cx="2133600" cy="617537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629" name="组合 24628"/>
          <p:cNvGrpSpPr/>
          <p:nvPr>
            <p:custDataLst>
              <p:tags r:id="rId14"/>
            </p:custDataLst>
          </p:nvPr>
        </p:nvGrpSpPr>
        <p:grpSpPr>
          <a:xfrm>
            <a:off x="8646795" y="2528570"/>
            <a:ext cx="304800" cy="688975"/>
            <a:chOff x="2112" y="1336"/>
            <a:chExt cx="192" cy="434"/>
          </a:xfrm>
        </p:grpSpPr>
        <p:sp>
          <p:nvSpPr>
            <p:cNvPr id="24630" name="直接连接符 24629"/>
            <p:cNvSpPr/>
            <p:nvPr>
              <p:custDataLst>
                <p:tags r:id="rId43"/>
              </p:custDataLst>
            </p:nvPr>
          </p:nvSpPr>
          <p:spPr>
            <a:xfrm flipH="1" flipV="1">
              <a:off x="2112" y="1336"/>
              <a:ext cx="96" cy="96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31" name="直接连接符 24630"/>
            <p:cNvSpPr/>
            <p:nvPr>
              <p:custDataLst>
                <p:tags r:id="rId44"/>
              </p:custDataLst>
            </p:nvPr>
          </p:nvSpPr>
          <p:spPr>
            <a:xfrm flipV="1">
              <a:off x="2208" y="1336"/>
              <a:ext cx="96" cy="96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632" name="直接连接符 24631"/>
            <p:cNvSpPr/>
            <p:nvPr>
              <p:custDataLst>
                <p:tags r:id="rId45"/>
              </p:custDataLst>
            </p:nvPr>
          </p:nvSpPr>
          <p:spPr>
            <a:xfrm>
              <a:off x="2200" y="1389"/>
              <a:ext cx="9" cy="381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4633" name="组合 24632"/>
          <p:cNvGrpSpPr/>
          <p:nvPr>
            <p:custDataLst>
              <p:tags r:id="rId15"/>
            </p:custDataLst>
          </p:nvPr>
        </p:nvGrpSpPr>
        <p:grpSpPr>
          <a:xfrm>
            <a:off x="9392603" y="2384425"/>
            <a:ext cx="152400" cy="757238"/>
            <a:chOff x="2599" y="1297"/>
            <a:chExt cx="96" cy="477"/>
          </a:xfrm>
        </p:grpSpPr>
        <p:sp>
          <p:nvSpPr>
            <p:cNvPr id="24634" name="椭圆 24633"/>
            <p:cNvSpPr/>
            <p:nvPr>
              <p:custDataLst>
                <p:tags r:id="rId41"/>
              </p:custDataLst>
            </p:nvPr>
          </p:nvSpPr>
          <p:spPr>
            <a:xfrm>
              <a:off x="2599" y="1297"/>
              <a:ext cx="96" cy="144"/>
            </a:xfrm>
            <a:prstGeom prst="ellipse">
              <a:avLst/>
            </a:prstGeom>
            <a:solidFill>
              <a:srgbClr val="FF3300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35" name="直接连接符 24634"/>
            <p:cNvSpPr/>
            <p:nvPr>
              <p:custDataLst>
                <p:tags r:id="rId42"/>
              </p:custDataLst>
            </p:nvPr>
          </p:nvSpPr>
          <p:spPr>
            <a:xfrm flipH="1">
              <a:off x="2644" y="1434"/>
              <a:ext cx="0" cy="340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4636" name="组合 24635"/>
          <p:cNvGrpSpPr/>
          <p:nvPr>
            <p:custDataLst>
              <p:tags r:id="rId16"/>
            </p:custDataLst>
          </p:nvPr>
        </p:nvGrpSpPr>
        <p:grpSpPr>
          <a:xfrm>
            <a:off x="8598853" y="4705350"/>
            <a:ext cx="304800" cy="371475"/>
            <a:chOff x="2098" y="3203"/>
            <a:chExt cx="192" cy="234"/>
          </a:xfrm>
        </p:grpSpPr>
        <p:grpSp>
          <p:nvGrpSpPr>
            <p:cNvPr id="24637" name="组合 24636"/>
            <p:cNvGrpSpPr/>
            <p:nvPr>
              <p:custDataLst>
                <p:tags r:id="rId37"/>
              </p:custDataLst>
            </p:nvPr>
          </p:nvGrpSpPr>
          <p:grpSpPr>
            <a:xfrm>
              <a:off x="2098" y="3203"/>
              <a:ext cx="192" cy="218"/>
              <a:chOff x="1338" y="1298"/>
              <a:chExt cx="192" cy="218"/>
            </a:xfrm>
          </p:grpSpPr>
          <p:sp>
            <p:nvSpPr>
              <p:cNvPr id="24638" name="椭圆 24637"/>
              <p:cNvSpPr/>
              <p:nvPr>
                <p:custDataLst>
                  <p:tags r:id="rId39"/>
                </p:custDataLst>
              </p:nvPr>
            </p:nvSpPr>
            <p:spPr>
              <a:xfrm>
                <a:off x="1386" y="1298"/>
                <a:ext cx="144" cy="96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39" name="任意多边形 24638"/>
              <p:cNvSpPr/>
              <p:nvPr>
                <p:custDataLst>
                  <p:tags r:id="rId40"/>
                </p:custDataLst>
              </p:nvPr>
            </p:nvSpPr>
            <p:spPr>
              <a:xfrm>
                <a:off x="1338" y="1394"/>
                <a:ext cx="12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44" h="168">
                    <a:moveTo>
                      <a:pt x="144" y="0"/>
                    </a:moveTo>
                    <a:cubicBezTo>
                      <a:pt x="132" y="60"/>
                      <a:pt x="120" y="120"/>
                      <a:pt x="96" y="144"/>
                    </a:cubicBezTo>
                    <a:cubicBezTo>
                      <a:pt x="72" y="168"/>
                      <a:pt x="8" y="144"/>
                      <a:pt x="0" y="144"/>
                    </a:cubicBezTo>
                  </a:path>
                </a:pathLst>
              </a:custGeom>
              <a:noFill/>
              <a:ln w="3810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640" name="任意多边形 24639"/>
            <p:cNvSpPr/>
            <p:nvPr>
              <p:custDataLst>
                <p:tags r:id="rId38"/>
              </p:custDataLst>
            </p:nvPr>
          </p:nvSpPr>
          <p:spPr>
            <a:xfrm>
              <a:off x="2206" y="3394"/>
              <a:ext cx="61" cy="43"/>
            </a:xfrm>
            <a:custGeom>
              <a:avLst/>
              <a:gdLst/>
              <a:ahLst/>
              <a:cxnLst/>
              <a:rect l="0" t="0" r="0" b="0"/>
              <a:pathLst>
                <a:path w="61" h="43">
                  <a:moveTo>
                    <a:pt x="0" y="0"/>
                  </a:moveTo>
                  <a:cubicBezTo>
                    <a:pt x="10" y="7"/>
                    <a:pt x="48" y="34"/>
                    <a:pt x="61" y="43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641" name="组合 24640"/>
          <p:cNvGrpSpPr/>
          <p:nvPr>
            <p:custDataLst>
              <p:tags r:id="rId17"/>
            </p:custDataLst>
          </p:nvPr>
        </p:nvGrpSpPr>
        <p:grpSpPr>
          <a:xfrm>
            <a:off x="6473825" y="4187825"/>
            <a:ext cx="2189163" cy="1108075"/>
            <a:chOff x="648" y="2432"/>
            <a:chExt cx="1379" cy="698"/>
          </a:xfrm>
        </p:grpSpPr>
        <p:sp>
          <p:nvSpPr>
            <p:cNvPr id="24642" name="矩形 24641"/>
            <p:cNvSpPr/>
            <p:nvPr>
              <p:custDataLst>
                <p:tags r:id="rId27"/>
              </p:custDataLst>
            </p:nvPr>
          </p:nvSpPr>
          <p:spPr>
            <a:xfrm>
              <a:off x="648" y="2432"/>
              <a:ext cx="262" cy="69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643" name="组合 24642"/>
            <p:cNvGrpSpPr/>
            <p:nvPr>
              <p:custDataLst>
                <p:tags r:id="rId28"/>
              </p:custDataLst>
            </p:nvPr>
          </p:nvGrpSpPr>
          <p:grpSpPr>
            <a:xfrm>
              <a:off x="1352" y="2432"/>
              <a:ext cx="113" cy="241"/>
              <a:chOff x="1343" y="1697"/>
              <a:chExt cx="113" cy="241"/>
            </a:xfrm>
          </p:grpSpPr>
          <p:sp>
            <p:nvSpPr>
              <p:cNvPr id="24644" name="直接连接符 24643"/>
              <p:cNvSpPr/>
              <p:nvPr>
                <p:custDataLst>
                  <p:tags r:id="rId35"/>
                </p:custDataLst>
              </p:nvPr>
            </p:nvSpPr>
            <p:spPr>
              <a:xfrm flipH="1" flipV="1">
                <a:off x="1401" y="1842"/>
                <a:ext cx="0" cy="96"/>
              </a:xfrm>
              <a:prstGeom prst="line">
                <a:avLst/>
              </a:prstGeom>
              <a:ln w="762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45" name="椭圆 24644"/>
              <p:cNvSpPr/>
              <p:nvPr>
                <p:custDataLst>
                  <p:tags r:id="rId36"/>
                </p:custDataLst>
              </p:nvPr>
            </p:nvSpPr>
            <p:spPr>
              <a:xfrm>
                <a:off x="1343" y="1697"/>
                <a:ext cx="113" cy="192"/>
              </a:xfrm>
              <a:prstGeom prst="ellipse">
                <a:avLst/>
              </a:prstGeom>
              <a:solidFill>
                <a:srgbClr val="FF330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646" name="任意多边形 24645"/>
            <p:cNvSpPr/>
            <p:nvPr>
              <p:custDataLst>
                <p:tags r:id="rId29"/>
              </p:custDataLst>
            </p:nvPr>
          </p:nvSpPr>
          <p:spPr>
            <a:xfrm>
              <a:off x="865" y="2621"/>
              <a:ext cx="38" cy="144"/>
            </a:xfrm>
            <a:custGeom>
              <a:avLst/>
              <a:gdLst/>
              <a:ahLst/>
              <a:cxnLst/>
              <a:rect l="0" t="0" r="0" b="0"/>
              <a:pathLst>
                <a:path w="48" h="144">
                  <a:moveTo>
                    <a:pt x="48" y="144"/>
                  </a:moveTo>
                  <a:cubicBezTo>
                    <a:pt x="32" y="84"/>
                    <a:pt x="16" y="2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47" name="任意多边形 24646"/>
            <p:cNvSpPr/>
            <p:nvPr>
              <p:custDataLst>
                <p:tags r:id="rId30"/>
              </p:custDataLst>
            </p:nvPr>
          </p:nvSpPr>
          <p:spPr>
            <a:xfrm>
              <a:off x="753" y="2765"/>
              <a:ext cx="150" cy="224"/>
            </a:xfrm>
            <a:custGeom>
              <a:avLst/>
              <a:gdLst/>
              <a:ahLst/>
              <a:cxnLst/>
              <a:rect l="0" t="0" r="0" b="0"/>
              <a:pathLst>
                <a:path w="192" h="224">
                  <a:moveTo>
                    <a:pt x="192" y="0"/>
                  </a:moveTo>
                  <a:cubicBezTo>
                    <a:pt x="160" y="80"/>
                    <a:pt x="128" y="160"/>
                    <a:pt x="96" y="192"/>
                  </a:cubicBezTo>
                  <a:cubicBezTo>
                    <a:pt x="64" y="224"/>
                    <a:pt x="16" y="192"/>
                    <a:pt x="0" y="192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648" name="任意多边形 24647"/>
            <p:cNvSpPr/>
            <p:nvPr>
              <p:custDataLst>
                <p:tags r:id="rId31"/>
              </p:custDataLst>
            </p:nvPr>
          </p:nvSpPr>
          <p:spPr>
            <a:xfrm>
              <a:off x="753" y="2709"/>
              <a:ext cx="112" cy="104"/>
            </a:xfrm>
            <a:custGeom>
              <a:avLst/>
              <a:gdLst/>
              <a:ahLst/>
              <a:cxnLst/>
              <a:rect l="0" t="0" r="0" b="0"/>
              <a:pathLst>
                <a:path w="144" h="104">
                  <a:moveTo>
                    <a:pt x="144" y="56"/>
                  </a:moveTo>
                  <a:cubicBezTo>
                    <a:pt x="108" y="28"/>
                    <a:pt x="72" y="0"/>
                    <a:pt x="48" y="8"/>
                  </a:cubicBezTo>
                  <a:cubicBezTo>
                    <a:pt x="24" y="16"/>
                    <a:pt x="8" y="88"/>
                    <a:pt x="0" y="10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4649" name="组合 24648"/>
            <p:cNvGrpSpPr/>
            <p:nvPr>
              <p:custDataLst>
                <p:tags r:id="rId32"/>
              </p:custDataLst>
            </p:nvPr>
          </p:nvGrpSpPr>
          <p:grpSpPr>
            <a:xfrm>
              <a:off x="793" y="2651"/>
              <a:ext cx="1234" cy="262"/>
              <a:chOff x="793" y="2651"/>
              <a:chExt cx="1234" cy="262"/>
            </a:xfrm>
          </p:grpSpPr>
          <p:sp>
            <p:nvSpPr>
              <p:cNvPr id="24650" name="任意多边形 24649"/>
              <p:cNvSpPr/>
              <p:nvPr>
                <p:custDataLst>
                  <p:tags r:id="rId33"/>
                </p:custDataLst>
              </p:nvPr>
            </p:nvSpPr>
            <p:spPr>
              <a:xfrm>
                <a:off x="793" y="2685"/>
                <a:ext cx="1234" cy="228"/>
              </a:xfrm>
              <a:custGeom>
                <a:avLst/>
                <a:gdLst/>
                <a:ahLst/>
                <a:cxnLst/>
                <a:rect l="0" t="0" r="0" b="0"/>
                <a:pathLst>
                  <a:path w="1234" h="228">
                    <a:moveTo>
                      <a:pt x="0" y="120"/>
                    </a:moveTo>
                    <a:cubicBezTo>
                      <a:pt x="106" y="160"/>
                      <a:pt x="212" y="228"/>
                      <a:pt x="300" y="216"/>
                    </a:cubicBezTo>
                    <a:cubicBezTo>
                      <a:pt x="388" y="204"/>
                      <a:pt x="471" y="80"/>
                      <a:pt x="526" y="46"/>
                    </a:cubicBezTo>
                    <a:cubicBezTo>
                      <a:pt x="581" y="12"/>
                      <a:pt x="558" y="0"/>
                      <a:pt x="628" y="9"/>
                    </a:cubicBezTo>
                    <a:cubicBezTo>
                      <a:pt x="698" y="18"/>
                      <a:pt x="863" y="91"/>
                      <a:pt x="946" y="102"/>
                    </a:cubicBezTo>
                    <a:cubicBezTo>
                      <a:pt x="1029" y="113"/>
                      <a:pt x="1084" y="74"/>
                      <a:pt x="1124" y="72"/>
                    </a:cubicBezTo>
                    <a:cubicBezTo>
                      <a:pt x="1164" y="70"/>
                      <a:pt x="1170" y="78"/>
                      <a:pt x="1188" y="90"/>
                    </a:cubicBezTo>
                    <a:cubicBezTo>
                      <a:pt x="1206" y="102"/>
                      <a:pt x="1225" y="134"/>
                      <a:pt x="1234" y="146"/>
                    </a:cubicBezTo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51" name="直接连接符 24650"/>
              <p:cNvSpPr/>
              <p:nvPr>
                <p:custDataLst>
                  <p:tags r:id="rId34"/>
                </p:custDataLst>
              </p:nvPr>
            </p:nvSpPr>
            <p:spPr>
              <a:xfrm flipV="1">
                <a:off x="1973" y="2651"/>
                <a:ext cx="45" cy="9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24652" name="矩形 24651"/>
          <p:cNvSpPr/>
          <p:nvPr>
            <p:custDataLst>
              <p:tags r:id="rId18"/>
            </p:custDataLst>
          </p:nvPr>
        </p:nvSpPr>
        <p:spPr>
          <a:xfrm>
            <a:off x="8152765" y="3190875"/>
            <a:ext cx="2286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较高级中枢</a:t>
            </a:r>
          </a:p>
        </p:txBody>
      </p:sp>
      <p:sp>
        <p:nvSpPr>
          <p:cNvPr id="24653" name="矩形 24652"/>
          <p:cNvSpPr/>
          <p:nvPr>
            <p:custDataLst>
              <p:tags r:id="rId19"/>
            </p:custDataLst>
          </p:nvPr>
        </p:nvSpPr>
        <p:spPr>
          <a:xfrm>
            <a:off x="9571038" y="3787775"/>
            <a:ext cx="239871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下行传导束</a:t>
            </a:r>
          </a:p>
        </p:txBody>
      </p:sp>
      <p:sp>
        <p:nvSpPr>
          <p:cNvPr id="24654" name="矩形 24653"/>
          <p:cNvSpPr/>
          <p:nvPr>
            <p:custDataLst>
              <p:tags r:id="rId20"/>
            </p:custDataLst>
          </p:nvPr>
        </p:nvSpPr>
        <p:spPr>
          <a:xfrm>
            <a:off x="6829425" y="2440305"/>
            <a:ext cx="19608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上行传导束</a:t>
            </a:r>
          </a:p>
        </p:txBody>
      </p:sp>
      <p:sp>
        <p:nvSpPr>
          <p:cNvPr id="24655" name="文本框 24654"/>
          <p:cNvSpPr txBox="1"/>
          <p:nvPr>
            <p:custDataLst>
              <p:tags r:id="rId21"/>
            </p:custDataLst>
          </p:nvPr>
        </p:nvSpPr>
        <p:spPr>
          <a:xfrm>
            <a:off x="10209530" y="5370513"/>
            <a:ext cx="13131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(</a:t>
            </a:r>
            <a:r>
              <a:rPr lang="zh-CN" altLang="en-US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脊髓</a:t>
            </a:r>
            <a:r>
              <a:rPr lang="en-US" altLang="zh-CN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)</a:t>
            </a:r>
          </a:p>
        </p:txBody>
      </p:sp>
      <p:sp>
        <p:nvSpPr>
          <p:cNvPr id="24656" name="文本框 24655"/>
          <p:cNvSpPr txBox="1"/>
          <p:nvPr>
            <p:custDataLst>
              <p:tags r:id="rId22"/>
            </p:custDataLst>
          </p:nvPr>
        </p:nvSpPr>
        <p:spPr>
          <a:xfrm>
            <a:off x="6648450" y="1265238"/>
            <a:ext cx="21259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(</a:t>
            </a:r>
            <a:r>
              <a:rPr lang="zh-CN" altLang="en-US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大脑皮层</a:t>
            </a:r>
            <a:r>
              <a:rPr lang="en-US" altLang="zh-CN" sz="32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)</a:t>
            </a:r>
          </a:p>
        </p:txBody>
      </p:sp>
      <p:sp>
        <p:nvSpPr>
          <p:cNvPr id="24657" name="线形标注 2(带边框和强调线) 24656"/>
          <p:cNvSpPr/>
          <p:nvPr>
            <p:custDataLst>
              <p:tags r:id="rId23"/>
            </p:custDataLst>
          </p:nvPr>
        </p:nvSpPr>
        <p:spPr>
          <a:xfrm>
            <a:off x="5635308" y="227330"/>
            <a:ext cx="1943100" cy="609600"/>
          </a:xfrm>
          <a:prstGeom prst="accentBorderCallout2">
            <a:avLst>
              <a:gd name="adj1" fmla="val 18750"/>
              <a:gd name="adj2" fmla="val 103921"/>
              <a:gd name="adj3" fmla="val 18750"/>
              <a:gd name="adj4" fmla="val 116829"/>
              <a:gd name="adj5" fmla="val 179426"/>
              <a:gd name="adj6" fmla="val 163398"/>
            </a:avLst>
          </a:prstGeom>
          <a:solidFill>
            <a:schemeClr val="accent1"/>
          </a:solidFill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/>
            <a:r>
              <a:rPr lang="zh-CN" altLang="en-US" sz="3200" b="1">
                <a:solidFill>
                  <a:srgbClr val="0000CC"/>
                </a:solidFill>
                <a:latin typeface="Arial Black" panose="020B0A04020102020204" charset="0"/>
                <a:ea typeface="微软雅黑" panose="020B0503020204020204" charset="-122"/>
              </a:rPr>
              <a:t>产生感觉</a:t>
            </a:r>
          </a:p>
        </p:txBody>
      </p:sp>
      <p:sp>
        <p:nvSpPr>
          <p:cNvPr id="2" name="文本框 1"/>
          <p:cNvSpPr txBox="1"/>
          <p:nvPr>
            <p:custDataLst>
              <p:tags r:id="rId24"/>
            </p:custDataLst>
          </p:nvPr>
        </p:nvSpPr>
        <p:spPr>
          <a:xfrm>
            <a:off x="95885" y="1870075"/>
            <a:ext cx="5617210" cy="215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兴奋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除了在反射弧中传导,还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会在脑与脊髓等中枢神经系统中传导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3" name="文本框 2"/>
          <p:cNvSpPr txBox="1"/>
          <p:nvPr>
            <p:custDataLst>
              <p:tags r:id="rId25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11" name="文本框 10"/>
          <p:cNvSpPr txBox="1"/>
          <p:nvPr>
            <p:custDataLst>
              <p:tags r:id="rId26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26" grpId="0"/>
      <p:bldP spid="24627" grpId="0"/>
      <p:bldP spid="24655" grpId="0"/>
      <p:bldP spid="24656" grpId="0"/>
      <p:bldP spid="24657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633335" y="841375"/>
            <a:ext cx="3693160" cy="2272030"/>
          </a:xfrm>
          <a:prstGeom prst="rect">
            <a:avLst/>
          </a:prstGeom>
        </p:spPr>
      </p:pic>
      <p:sp>
        <p:nvSpPr>
          <p:cNvPr id="9218" name="文本框 10"/>
          <p:cNvSpPr txBox="1"/>
          <p:nvPr>
            <p:custDataLst>
              <p:tags r:id="rId2"/>
            </p:custDataLst>
          </p:nvPr>
        </p:nvSpPr>
        <p:spPr>
          <a:xfrm>
            <a:off x="918845" y="719455"/>
            <a:ext cx="66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3200" b="1">
                <a:solidFill>
                  <a:schemeClr val="bg1"/>
                </a:solidFill>
                <a:latin typeface="Calibri"/>
              </a:rPr>
              <a:t>二</a:t>
            </a:r>
          </a:p>
        </p:txBody>
      </p:sp>
      <p:sp>
        <p:nvSpPr>
          <p:cNvPr id="9219" name="文本框 11"/>
          <p:cNvSpPr txBox="1"/>
          <p:nvPr>
            <p:custDataLst>
              <p:tags r:id="rId3"/>
            </p:custDataLst>
          </p:nvPr>
        </p:nvSpPr>
        <p:spPr>
          <a:xfrm>
            <a:off x="63500" y="74295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01820" y="841375"/>
            <a:ext cx="3090545" cy="22688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37590" y="869950"/>
            <a:ext cx="3080385" cy="2272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38225" y="3299460"/>
            <a:ext cx="3079750" cy="21532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7"/>
            </p:custDataLst>
          </p:nvPr>
        </p:nvPicPr>
        <p:blipFill>
          <a:blip r:embed="rId21" r:link="rId22"/>
          <a:srcRect b="5202"/>
          <a:stretch>
            <a:fillRect/>
          </a:stretch>
        </p:blipFill>
        <p:spPr>
          <a:xfrm>
            <a:off x="4401820" y="3301365"/>
            <a:ext cx="3090545" cy="215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632700" y="3299460"/>
            <a:ext cx="3766185" cy="215709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664970" y="5195570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画饼充饥</a:t>
            </a: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5393690" y="5131435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望梅止渴</a:t>
            </a: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8851265" y="5195570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谈虎色变</a:t>
            </a: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80645" y="5642610"/>
            <a:ext cx="12024360" cy="10763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合作探究十一：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宋体" panose="02010600030101010101" pitchFamily="2" charset="-122"/>
              </a:rPr>
              <a:t>思考以上反射活动，并将其分类，说出你分类的依据。</a:t>
            </a:r>
            <a:endParaRPr lang="zh-CN" altLang="en-US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3"/>
            </p:custDataLst>
          </p:nvPr>
        </p:nvSpPr>
        <p:spPr>
          <a:xfrm>
            <a:off x="8916035" y="2803525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快速接球</a:t>
            </a: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1918970" y="2787015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眨眼反射</a:t>
            </a: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5341620" y="2802890"/>
            <a:ext cx="119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膝跳反射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10"/>
          <p:cNvSpPr txBox="1"/>
          <p:nvPr>
            <p:custDataLst>
              <p:tags r:id="rId1"/>
            </p:custDataLst>
          </p:nvPr>
        </p:nvSpPr>
        <p:spPr>
          <a:xfrm>
            <a:off x="918845" y="719455"/>
            <a:ext cx="66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3200" b="1">
                <a:solidFill>
                  <a:schemeClr val="bg1"/>
                </a:solidFill>
                <a:latin typeface="Calibri"/>
              </a:rPr>
              <a:t>二</a:t>
            </a:r>
          </a:p>
        </p:txBody>
      </p:sp>
      <p:sp>
        <p:nvSpPr>
          <p:cNvPr id="134152" name="文本框 8"/>
          <p:cNvSpPr/>
          <p:nvPr>
            <p:custDataLst>
              <p:tags r:id="rId2"/>
            </p:custDataLst>
          </p:nvPr>
        </p:nvSpPr>
        <p:spPr>
          <a:xfrm>
            <a:off x="364490" y="985520"/>
            <a:ext cx="2670810" cy="58356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反射的分类</a:t>
            </a:r>
          </a:p>
        </p:txBody>
      </p:sp>
      <p:sp>
        <p:nvSpPr>
          <p:cNvPr id="134148" name="Text Box 4"/>
          <p:cNvSpPr/>
          <p:nvPr>
            <p:custDataLst>
              <p:tags r:id="rId3"/>
            </p:custDataLst>
          </p:nvPr>
        </p:nvSpPr>
        <p:spPr>
          <a:xfrm>
            <a:off x="416560" y="1755140"/>
            <a:ext cx="8933180" cy="5048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>
              <a:lnSpc>
                <a:spcPts val="3225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(1)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非条件反射：</a:t>
            </a:r>
            <a:r>
              <a:rPr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出生后无需训练就具有的反射。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</p:txBody>
      </p:sp>
      <p:pic>
        <p:nvPicPr>
          <p:cNvPr id="9" name="图片 8" descr="src=http___5b0988e595225.cdn.sohucs.com_images_20170927_0e116ebe78f04bcbb6b8876f2d94ad3e.gif&amp;refer=http___5b0988e595225.cdn.sohuc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04735" y="2475230"/>
            <a:ext cx="3819525" cy="27171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8606790" y="52647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缩手反射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768475" y="52520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眨眼反射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902835" y="526478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膝跳反射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src=http___photocdn.sohu.com_20151010_mp34880443_1444432153340_5.gif&amp;refer=http___photocdn.sohu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19550" y="2439670"/>
            <a:ext cx="3090545" cy="2753995"/>
          </a:xfrm>
          <a:prstGeom prst="rect">
            <a:avLst/>
          </a:prstGeom>
        </p:spPr>
      </p:pic>
      <p:sp>
        <p:nvSpPr>
          <p:cNvPr id="134153" name="Text Box 5"/>
          <p:cNvSpPr/>
          <p:nvPr>
            <p:custDataLst>
              <p:tags r:id="rId9"/>
            </p:custDataLst>
          </p:nvPr>
        </p:nvSpPr>
        <p:spPr>
          <a:xfrm>
            <a:off x="480695" y="5815965"/>
            <a:ext cx="10437495" cy="6115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4060"/>
              </a:lnSpc>
              <a:spcBef>
                <a:spcPct val="50000"/>
              </a:spcBef>
            </a:pPr>
            <a:r>
              <a:rPr lang="zh-CN" altLang="en-US" sz="32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特点：先天性、终身性，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不需大脑皮层参与，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数量有限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44550" y="2390775"/>
            <a:ext cx="3080385" cy="2757805"/>
          </a:xfrm>
          <a:prstGeom prst="rect">
            <a:avLst/>
          </a:prstGeom>
        </p:spPr>
      </p:pic>
      <p:sp>
        <p:nvSpPr>
          <p:cNvPr id="3" name="文本框 11"/>
          <p:cNvSpPr txBox="1"/>
          <p:nvPr>
            <p:custDataLst>
              <p:tags r:id="rId11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/>
      <p:bldP spid="10" grpId="0"/>
      <p:bldP spid="11" grpId="0"/>
      <p:bldP spid="12" grpId="0"/>
      <p:bldP spid="1341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/>
          <p:nvPr>
            <p:custDataLst>
              <p:tags r:id="rId1"/>
            </p:custDataLst>
          </p:nvPr>
        </p:nvSpPr>
        <p:spPr>
          <a:xfrm>
            <a:off x="0" y="1569085"/>
            <a:ext cx="12129135" cy="6819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(2)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条件反射：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出生后在生活过程中通过学习和训练逐渐形成的反射。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Wingdings" panose="05000000000000000000" pitchFamily="2" charset="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56970" y="2335530"/>
            <a:ext cx="3229610" cy="2399030"/>
          </a:xfrm>
          <a:prstGeom prst="rect">
            <a:avLst/>
          </a:prstGeom>
        </p:spPr>
      </p:pic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15" r:link="rId16"/>
          <a:srcRect b="5202"/>
          <a:stretch>
            <a:fillRect/>
          </a:stretch>
        </p:blipFill>
        <p:spPr>
          <a:xfrm>
            <a:off x="4679950" y="2336800"/>
            <a:ext cx="3341370" cy="2397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208010" y="2335530"/>
            <a:ext cx="3310255" cy="2413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776730" y="473456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画饼充饥</a:t>
            </a:r>
            <a:endParaRPr lang="zh-CN" altLang="en-US" sz="2800"/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547995" y="473456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望梅止渴</a:t>
            </a:r>
            <a:endParaRPr lang="zh-CN" altLang="en-US" sz="2800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006205" y="474853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谈虎色变</a:t>
            </a:r>
            <a:endParaRPr lang="zh-CN" altLang="en-US" sz="2800"/>
          </a:p>
        </p:txBody>
      </p:sp>
      <p:sp>
        <p:nvSpPr>
          <p:cNvPr id="134154" name="Text Box 5"/>
          <p:cNvSpPr/>
          <p:nvPr>
            <p:custDataLst>
              <p:tags r:id="rId8"/>
            </p:custDataLst>
          </p:nvPr>
        </p:nvSpPr>
        <p:spPr>
          <a:xfrm>
            <a:off x="137160" y="5304790"/>
            <a:ext cx="11663045" cy="607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特点：后天性、可建立、可消退，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需大脑皮层参与，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数量几乎是无限的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</a:p>
        </p:txBody>
      </p:sp>
      <p:pic>
        <p:nvPicPr>
          <p:cNvPr id="134155" name="New picture"/>
          <p:cNvPicPr/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315700" y="10198100"/>
            <a:ext cx="342900" cy="254000"/>
          </a:xfrm>
          <a:prstGeom prst="cube">
            <a:avLst/>
          </a:prstGeom>
        </p:spPr>
      </p:pic>
      <p:sp>
        <p:nvSpPr>
          <p:cNvPr id="134152" name="文本框 8"/>
          <p:cNvSpPr/>
          <p:nvPr>
            <p:custDataLst>
              <p:tags r:id="rId10"/>
            </p:custDataLst>
          </p:nvPr>
        </p:nvSpPr>
        <p:spPr>
          <a:xfrm>
            <a:off x="364490" y="985520"/>
            <a:ext cx="2670810" cy="58356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32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3200" b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反射的分类</a:t>
            </a:r>
          </a:p>
        </p:txBody>
      </p:sp>
      <p:sp>
        <p:nvSpPr>
          <p:cNvPr id="3" name="文本框 11"/>
          <p:cNvSpPr txBox="1"/>
          <p:nvPr>
            <p:custDataLst>
              <p:tags r:id="rId11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104775" y="6077585"/>
            <a:ext cx="9891395" cy="58356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合作探究十二：</a:t>
            </a:r>
            <a:r>
              <a:rPr lang="zh-CN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非条件反射与条件反射有什么联系呢？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 fill="hold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/>
      <p:bldP spid="6" grpId="0"/>
      <p:bldP spid="7" grpId="0"/>
      <p:bldP spid="8" grpId="0"/>
      <p:bldP spid="13415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72380" y="5013036"/>
            <a:ext cx="116472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2395" y="5715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情景材料一：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7640" y="6238875"/>
            <a:ext cx="10788015" cy="58356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合作探究一：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脊髓灰质炎俗称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小儿麻痹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</a:t>
            </a: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你知道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患病原理吗？</a:t>
            </a:r>
            <a:endParaRPr lang="zh-CN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7540" y="884555"/>
            <a:ext cx="5450205" cy="285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rcRect r="658" b="11382"/>
          <a:stretch>
            <a:fillRect/>
          </a:stretch>
        </p:blipFill>
        <p:spPr>
          <a:xfrm>
            <a:off x="6537960" y="807085"/>
            <a:ext cx="5045710" cy="28530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67640" y="3865245"/>
            <a:ext cx="12024360" cy="2245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顾方舟，又称“糖丸爷爷”，1926年6月生，2019年1月去世，浙江宁波人，中国医学科学院北京协和医学院原院校长、研究员。他是我国脊髓灰质炎疫苗研发生产的拓荒者、科技攻关的先驱者。他研发的脊髓灰质炎疫苗“糖丸”护佑了几代中国人的生命健康，使中国进入无脊髓灰质炎时代。荣获全国科学大会成果奖和“全国消灭脊髓灰质炎工作先进个人”等称号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7"/>
          <p:cNvSpPr txBox="1"/>
          <p:nvPr>
            <p:custDataLst>
              <p:tags r:id="rId1"/>
            </p:custDataLst>
          </p:nvPr>
        </p:nvSpPr>
        <p:spPr>
          <a:xfrm>
            <a:off x="320040" y="763270"/>
            <a:ext cx="5543550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smtClean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2.</a:t>
            </a:r>
            <a:r>
              <a:rPr lang="zh-CN" altLang="en-US" sz="3200" b="1" smtClean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条件反射的自我建立过程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11465" r="51489" b="47972"/>
          <a:stretch>
            <a:fillRect/>
          </a:stretch>
        </p:blipFill>
        <p:spPr>
          <a:xfrm rot="16200000">
            <a:off x="1557276" y="2767806"/>
            <a:ext cx="2089150" cy="30200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rcRect l="66588" r="6887" b="59547"/>
          <a:stretch>
            <a:fillRect/>
          </a:stretch>
        </p:blipFill>
        <p:spPr>
          <a:xfrm rot="16200000">
            <a:off x="666387" y="790386"/>
            <a:ext cx="1867535" cy="2932430"/>
          </a:xfrm>
          <a:prstGeom prst="rect">
            <a:avLst/>
          </a:prstGeom>
        </p:spPr>
      </p:pic>
      <p:sp>
        <p:nvSpPr>
          <p:cNvPr id="14" name="矩形 6"/>
          <p:cNvSpPr/>
          <p:nvPr>
            <p:custDataLst>
              <p:tags r:id="rId4"/>
            </p:custDataLst>
          </p:nvPr>
        </p:nvSpPr>
        <p:spPr>
          <a:xfrm>
            <a:off x="3066369" y="1478001"/>
            <a:ext cx="44399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1.</a:t>
            </a:r>
            <a:r>
              <a:rPr lang="zh-CN" alt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给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狗喂食，狗会分泌唾液，分泌唾液的反射是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非条件反射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，食物是</a:t>
            </a:r>
            <a:r>
              <a:rPr lang="zh-CN" altLang="en-US" sz="24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非条件刺激</a:t>
            </a:r>
          </a:p>
        </p:txBody>
      </p:sp>
      <p:sp>
        <p:nvSpPr>
          <p:cNvPr id="15" name="矩形 19"/>
          <p:cNvSpPr/>
          <p:nvPr>
            <p:custDataLst>
              <p:tags r:id="rId5"/>
            </p:custDataLst>
          </p:nvPr>
        </p:nvSpPr>
        <p:spPr>
          <a:xfrm>
            <a:off x="6888893" y="2629134"/>
            <a:ext cx="50623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2.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给狗听铃声而不给它喂食物，狗</a:t>
            </a:r>
            <a:r>
              <a:rPr lang="zh-CN" altLang="en-US" sz="24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不会分泌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唾液，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此时铃声与分泌唾液无关，属于无关刺激</a:t>
            </a:r>
          </a:p>
        </p:txBody>
      </p:sp>
      <p:sp>
        <p:nvSpPr>
          <p:cNvPr id="16" name="矩形 20"/>
          <p:cNvSpPr/>
          <p:nvPr>
            <p:custDataLst>
              <p:tags r:id="rId6"/>
            </p:custDataLst>
          </p:nvPr>
        </p:nvSpPr>
        <p:spPr>
          <a:xfrm>
            <a:off x="7158174" y="5953539"/>
            <a:ext cx="45237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3.每次先让狗听到铃声，然后再立即喂食。</a:t>
            </a:r>
            <a:r>
              <a:rPr lang="zh-CN" altLang="en-US" sz="24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重复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此方式若干次。</a:t>
            </a:r>
          </a:p>
        </p:txBody>
      </p:sp>
      <p:sp>
        <p:nvSpPr>
          <p:cNvPr id="17" name="矩形 21"/>
          <p:cNvSpPr/>
          <p:nvPr>
            <p:custDataLst>
              <p:tags r:id="rId7"/>
            </p:custDataLst>
          </p:nvPr>
        </p:nvSpPr>
        <p:spPr>
          <a:xfrm>
            <a:off x="24025" y="5243225"/>
            <a:ext cx="5721682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4. 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一段时间后，当铃声单独出现，狗也会分泌唾液。此时，</a:t>
            </a:r>
            <a:r>
              <a:rPr lang="zh-CN" altLang="en-US" sz="24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铃声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已转化为食物（非条件刺激）的信号，称为</a:t>
            </a:r>
            <a:r>
              <a:rPr lang="zh-CN" altLang="en-US" sz="2400" b="1" u="sng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条件刺激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，条件反射就建立了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 l="12790" t="50921" r="47226"/>
          <a:stretch>
            <a:fillRect/>
          </a:stretch>
        </p:blipFill>
        <p:spPr>
          <a:xfrm rot="16200000">
            <a:off x="8764803" y="3348451"/>
            <a:ext cx="2124075" cy="30861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rcRect l="68543" t="45693" b="4184"/>
          <a:stretch>
            <a:fillRect/>
          </a:stretch>
        </p:blipFill>
        <p:spPr>
          <a:xfrm rot="16200000">
            <a:off x="8435476" y="45001"/>
            <a:ext cx="1969135" cy="3199130"/>
          </a:xfrm>
          <a:prstGeom prst="rect">
            <a:avLst/>
          </a:prstGeom>
        </p:spPr>
      </p:pic>
      <p:sp>
        <p:nvSpPr>
          <p:cNvPr id="3" name="文本框 11"/>
          <p:cNvSpPr txBox="1"/>
          <p:nvPr>
            <p:custDataLst>
              <p:tags r:id="rId10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rcRect l="51994" t="9409" r="2375" b="52234"/>
          <a:stretch>
            <a:fillRect/>
          </a:stretch>
        </p:blipFill>
        <p:spPr>
          <a:xfrm>
            <a:off x="240162" y="2108740"/>
            <a:ext cx="2511876" cy="1584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/>
          <a:srcRect t="10302" r="52375" b="53352"/>
          <a:stretch>
            <a:fillRect/>
          </a:stretch>
        </p:blipFill>
        <p:spPr>
          <a:xfrm>
            <a:off x="257810" y="989965"/>
            <a:ext cx="2515235" cy="11188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rcRect l="2201" t="59161" r="53518" b="4790"/>
          <a:stretch>
            <a:fillRect/>
          </a:stretch>
        </p:blipFill>
        <p:spPr>
          <a:xfrm>
            <a:off x="240161" y="3692740"/>
            <a:ext cx="2534708" cy="154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/>
          <a:srcRect l="53920" t="59757" b="3002"/>
          <a:stretch>
            <a:fillRect/>
          </a:stretch>
        </p:blipFill>
        <p:spPr>
          <a:xfrm>
            <a:off x="240030" y="5204460"/>
            <a:ext cx="2553335" cy="1413510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5"/>
            </p:custDataLst>
          </p:nvPr>
        </p:nvCxnSpPr>
        <p:spPr>
          <a:xfrm flipH="1">
            <a:off x="4234873" y="1598425"/>
            <a:ext cx="11734" cy="4011227"/>
          </a:xfrm>
          <a:prstGeom prst="line">
            <a:avLst/>
          </a:prstGeom>
          <a:ln w="412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3324780" y="860249"/>
            <a:ext cx="1856740" cy="7381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食物</a:t>
            </a: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3306503" y="2455355"/>
            <a:ext cx="1856740" cy="7381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铃声</a:t>
            </a: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3320881" y="5528798"/>
            <a:ext cx="1856740" cy="73817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铃声</a:t>
            </a:r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6430731" y="901616"/>
            <a:ext cx="1958340" cy="578444"/>
          </a:xfrm>
          <a:prstGeom prst="round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分泌唾液</a:t>
            </a:r>
          </a:p>
        </p:txBody>
      </p:sp>
      <p:sp>
        <p:nvSpPr>
          <p:cNvPr id="12" name="圆角矩形 11"/>
          <p:cNvSpPr/>
          <p:nvPr>
            <p:custDataLst>
              <p:tags r:id="rId10"/>
            </p:custDataLst>
          </p:nvPr>
        </p:nvSpPr>
        <p:spPr>
          <a:xfrm>
            <a:off x="6333956" y="2542691"/>
            <a:ext cx="2212975" cy="582554"/>
          </a:xfrm>
          <a:prstGeom prst="round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不分泌唾液</a:t>
            </a:r>
          </a:p>
        </p:txBody>
      </p:sp>
      <p:sp>
        <p:nvSpPr>
          <p:cNvPr id="13" name="圆角矩形 12"/>
          <p:cNvSpPr/>
          <p:nvPr>
            <p:custDataLst>
              <p:tags r:id="rId11"/>
            </p:custDataLst>
          </p:nvPr>
        </p:nvSpPr>
        <p:spPr>
          <a:xfrm>
            <a:off x="6333956" y="5609652"/>
            <a:ext cx="1958340" cy="578444"/>
          </a:xfrm>
          <a:prstGeom prst="round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u="none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分泌唾液</a:t>
            </a:r>
          </a:p>
        </p:txBody>
      </p:sp>
      <p:cxnSp>
        <p:nvCxnSpPr>
          <p:cNvPr id="14" name="直接箭头连接符 13"/>
          <p:cNvCxnSpPr/>
          <p:nvPr>
            <p:custDataLst>
              <p:tags r:id="rId12"/>
            </p:custDataLst>
          </p:nvPr>
        </p:nvCxnSpPr>
        <p:spPr>
          <a:xfrm flipV="1">
            <a:off x="5274396" y="1229337"/>
            <a:ext cx="1156335" cy="952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13"/>
            </p:custDataLst>
          </p:nvPr>
        </p:nvCxnSpPr>
        <p:spPr>
          <a:xfrm flipV="1">
            <a:off x="5163243" y="2824443"/>
            <a:ext cx="1156335" cy="952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14"/>
            </p:custDataLst>
          </p:nvPr>
        </p:nvCxnSpPr>
        <p:spPr>
          <a:xfrm flipV="1">
            <a:off x="5177621" y="5883789"/>
            <a:ext cx="1156335" cy="9525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4457848" y="3944770"/>
            <a:ext cx="5235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无关刺激与非条件刺激多次结合</a:t>
            </a: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8955174" y="968352"/>
            <a:ext cx="201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非条件反射</a:t>
            </a: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955174" y="2572983"/>
            <a:ext cx="201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不发生反射</a:t>
            </a: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8496364" y="5684404"/>
            <a:ext cx="1900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条件反射</a:t>
            </a: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4246607" y="1709356"/>
            <a:ext cx="2435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（非条件刺激）</a:t>
            </a:r>
          </a:p>
        </p:txBody>
      </p: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4317278" y="3235705"/>
            <a:ext cx="24558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（无关刺激）</a:t>
            </a:r>
          </a:p>
        </p:txBody>
      </p:sp>
      <p:sp>
        <p:nvSpPr>
          <p:cNvPr id="23" name="文本框 22"/>
          <p:cNvSpPr txBox="1"/>
          <p:nvPr>
            <p:custDataLst>
              <p:tags r:id="rId21"/>
            </p:custDataLst>
          </p:nvPr>
        </p:nvSpPr>
        <p:spPr>
          <a:xfrm>
            <a:off x="3159908" y="6244614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（条件刺激）</a:t>
            </a:r>
          </a:p>
        </p:txBody>
      </p:sp>
      <p:sp>
        <p:nvSpPr>
          <p:cNvPr id="24" name="文本框 24"/>
          <p:cNvSpPr txBox="1"/>
          <p:nvPr>
            <p:custDataLst>
              <p:tags r:id="rId22"/>
            </p:custDataLst>
          </p:nvPr>
        </p:nvSpPr>
        <p:spPr>
          <a:xfrm>
            <a:off x="5163035" y="4579770"/>
            <a:ext cx="6734971" cy="9531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说明：条件反射是在非条件反射的基础上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CN" sz="2800" b="1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学习和训练而建立的。</a:t>
            </a:r>
          </a:p>
        </p:txBody>
      </p:sp>
      <p:sp>
        <p:nvSpPr>
          <p:cNvPr id="2" name="Text Placeholder 7"/>
          <p:cNvSpPr txBox="1"/>
          <p:nvPr>
            <p:custDataLst>
              <p:tags r:id="rId23"/>
            </p:custDataLst>
          </p:nvPr>
        </p:nvSpPr>
        <p:spPr>
          <a:xfrm>
            <a:off x="6155055" y="177165"/>
            <a:ext cx="5229225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2.</a:t>
            </a:r>
            <a:r>
              <a:rPr lang="zh-CN" altLang="en-US" sz="3200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条件反射的自我建立过程</a:t>
            </a:r>
          </a:p>
        </p:txBody>
      </p:sp>
      <p:sp>
        <p:nvSpPr>
          <p:cNvPr id="25" name="文本框 11"/>
          <p:cNvSpPr txBox="1"/>
          <p:nvPr>
            <p:custDataLst>
              <p:tags r:id="rId24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5" name="矩形 1"/>
          <p:cNvSpPr/>
          <p:nvPr>
            <p:custDataLst>
              <p:tags r:id="rId1"/>
            </p:custDataLst>
          </p:nvPr>
        </p:nvSpPr>
        <p:spPr>
          <a:xfrm>
            <a:off x="1541780" y="2047663"/>
            <a:ext cx="16052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（基础）</a:t>
            </a:r>
          </a:p>
        </p:txBody>
      </p:sp>
      <p:cxnSp>
        <p:nvCxnSpPr>
          <p:cNvPr id="140297" name="直接箭头连接符 3"/>
          <p:cNvCxnSpPr/>
          <p:nvPr>
            <p:custDataLst>
              <p:tags r:id="rId2"/>
            </p:custDataLst>
          </p:nvPr>
        </p:nvCxnSpPr>
        <p:spPr>
          <a:xfrm>
            <a:off x="2343785" y="3382010"/>
            <a:ext cx="1270" cy="103378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/>
          </a:ln>
        </p:spPr>
      </p:cxnSp>
      <p:sp>
        <p:nvSpPr>
          <p:cNvPr id="140298" name="矩形 20"/>
          <p:cNvSpPr/>
          <p:nvPr>
            <p:custDataLst>
              <p:tags r:id="rId3"/>
            </p:custDataLst>
          </p:nvPr>
        </p:nvSpPr>
        <p:spPr>
          <a:xfrm>
            <a:off x="2030519" y="3369734"/>
            <a:ext cx="228600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学习</a:t>
            </a:r>
          </a:p>
        </p:txBody>
      </p:sp>
      <p:sp>
        <p:nvSpPr>
          <p:cNvPr id="140299" name="矩形 21"/>
          <p:cNvSpPr/>
          <p:nvPr>
            <p:custDataLst>
              <p:tags r:id="rId4"/>
            </p:custDataLst>
          </p:nvPr>
        </p:nvSpPr>
        <p:spPr>
          <a:xfrm>
            <a:off x="2438401" y="3369734"/>
            <a:ext cx="226483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训练</a:t>
            </a:r>
          </a:p>
        </p:txBody>
      </p:sp>
      <p:sp>
        <p:nvSpPr>
          <p:cNvPr id="140300" name="文本框 12"/>
          <p:cNvSpPr/>
          <p:nvPr>
            <p:custDataLst>
              <p:tags r:id="rId5"/>
            </p:custDataLst>
          </p:nvPr>
        </p:nvSpPr>
        <p:spPr>
          <a:xfrm>
            <a:off x="4088765" y="2367280"/>
            <a:ext cx="6645275" cy="1210945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lnSpc>
                <a:spcPct val="13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条件反射是在</a:t>
            </a:r>
            <a:r>
              <a:rPr lang="en-US" altLang="zh-CN" sz="2800" b="1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的基础上通过</a:t>
            </a:r>
            <a:r>
              <a:rPr lang="en-US" altLang="zh-CN" sz="2800" b="1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而建立的，需要大脑皮层的参与。</a:t>
            </a:r>
          </a:p>
        </p:txBody>
      </p:sp>
      <p:sp>
        <p:nvSpPr>
          <p:cNvPr id="140301" name="矩形 20"/>
          <p:cNvSpPr/>
          <p:nvPr>
            <p:custDataLst>
              <p:tags r:id="rId6"/>
            </p:custDataLst>
          </p:nvPr>
        </p:nvSpPr>
        <p:spPr>
          <a:xfrm>
            <a:off x="6323331" y="2496185"/>
            <a:ext cx="2423583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非条件反射</a:t>
            </a:r>
          </a:p>
        </p:txBody>
      </p:sp>
      <p:sp>
        <p:nvSpPr>
          <p:cNvPr id="140302" name="矩形 21"/>
          <p:cNvSpPr/>
          <p:nvPr>
            <p:custDataLst>
              <p:tags r:id="rId7"/>
            </p:custDataLst>
          </p:nvPr>
        </p:nvSpPr>
        <p:spPr>
          <a:xfrm>
            <a:off x="4357159" y="3027468"/>
            <a:ext cx="104986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训练</a:t>
            </a:r>
          </a:p>
        </p:txBody>
      </p:sp>
      <p:sp>
        <p:nvSpPr>
          <p:cNvPr id="140303" name="文本框 16"/>
          <p:cNvSpPr/>
          <p:nvPr>
            <p:custDataLst>
              <p:tags r:id="rId8"/>
            </p:custDataLst>
          </p:nvPr>
        </p:nvSpPr>
        <p:spPr>
          <a:xfrm>
            <a:off x="4088765" y="5403215"/>
            <a:ext cx="6550660" cy="1210945"/>
          </a:xfrm>
          <a:prstGeom prst="rect">
            <a:avLst/>
          </a:prstGeom>
          <a:noFill/>
          <a:ln w="38100">
            <a:solidFill>
              <a:srgbClr val="00B050"/>
            </a:solidFill>
            <a:prstDash val="solid"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0" hangingPunct="0">
              <a:lnSpc>
                <a:spcPct val="13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②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条件反射建立之后还需要</a:t>
            </a:r>
            <a:r>
              <a:rPr lang="en-US" altLang="zh-CN" sz="2800" b="1" u="sng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________                 </a:t>
            </a:r>
          </a:p>
          <a:p>
            <a:pPr lvl="0" eaLnBrk="0" hangingPunct="0">
              <a:lnSpc>
                <a:spcPct val="13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的强化，否则条件反射就会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消退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0304" name="矩形 9222"/>
          <p:cNvSpPr/>
          <p:nvPr>
            <p:custDataLst>
              <p:tags r:id="rId9"/>
            </p:custDataLst>
          </p:nvPr>
        </p:nvSpPr>
        <p:spPr>
          <a:xfrm>
            <a:off x="8460317" y="5491480"/>
            <a:ext cx="19608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defTabSz="647700" eaLnBrk="0" hangingPunct="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非条件刺激</a:t>
            </a:r>
          </a:p>
        </p:txBody>
      </p:sp>
      <p:cxnSp>
        <p:nvCxnSpPr>
          <p:cNvPr id="140305" name="直接箭头连接符 25"/>
          <p:cNvCxnSpPr/>
          <p:nvPr>
            <p:custDataLst>
              <p:tags r:id="rId10"/>
            </p:custDataLst>
          </p:nvPr>
        </p:nvCxnSpPr>
        <p:spPr>
          <a:xfrm flipV="1">
            <a:off x="3510280" y="4820920"/>
            <a:ext cx="2047875" cy="12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/>
          </a:ln>
        </p:spPr>
      </p:cxnSp>
      <p:sp>
        <p:nvSpPr>
          <p:cNvPr id="140306" name="矩形 27"/>
          <p:cNvSpPr/>
          <p:nvPr>
            <p:custDataLst>
              <p:tags r:id="rId11"/>
            </p:custDataLst>
          </p:nvPr>
        </p:nvSpPr>
        <p:spPr>
          <a:xfrm>
            <a:off x="3576955" y="4389755"/>
            <a:ext cx="1743075" cy="82994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不给予</a:t>
            </a:r>
          </a:p>
          <a:p>
            <a:pPr lvl="0" algn="ctr" eaLnBrk="0" hangingPunct="0"/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非条件刺激</a:t>
            </a:r>
          </a:p>
        </p:txBody>
      </p:sp>
      <p:sp>
        <p:nvSpPr>
          <p:cNvPr id="140307" name="矩形 28"/>
          <p:cNvSpPr/>
          <p:nvPr>
            <p:custDataLst>
              <p:tags r:id="rId12"/>
            </p:custDataLst>
          </p:nvPr>
        </p:nvSpPr>
        <p:spPr>
          <a:xfrm>
            <a:off x="5557944" y="4564592"/>
            <a:ext cx="8940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消退</a:t>
            </a:r>
          </a:p>
        </p:txBody>
      </p:sp>
      <p:cxnSp>
        <p:nvCxnSpPr>
          <p:cNvPr id="140308" name="直接箭头连接符 22"/>
          <p:cNvCxnSpPr/>
          <p:nvPr>
            <p:custDataLst>
              <p:tags r:id="rId13"/>
            </p:custDataLst>
          </p:nvPr>
        </p:nvCxnSpPr>
        <p:spPr>
          <a:xfrm flipH="1">
            <a:off x="2346960" y="5197687"/>
            <a:ext cx="6351" cy="9948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arrow"/>
          </a:ln>
        </p:spPr>
      </p:cxnSp>
      <p:sp>
        <p:nvSpPr>
          <p:cNvPr id="140309" name="矩形 23"/>
          <p:cNvSpPr/>
          <p:nvPr>
            <p:custDataLst>
              <p:tags r:id="rId14"/>
            </p:custDataLst>
          </p:nvPr>
        </p:nvSpPr>
        <p:spPr>
          <a:xfrm>
            <a:off x="1917277" y="6192521"/>
            <a:ext cx="995680" cy="5835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维持</a:t>
            </a:r>
          </a:p>
        </p:txBody>
      </p:sp>
      <p:sp>
        <p:nvSpPr>
          <p:cNvPr id="140310" name="矩形 24"/>
          <p:cNvSpPr/>
          <p:nvPr>
            <p:custDataLst>
              <p:tags r:id="rId15"/>
            </p:custDataLst>
          </p:nvPr>
        </p:nvSpPr>
        <p:spPr>
          <a:xfrm>
            <a:off x="990600" y="5403215"/>
            <a:ext cx="2727325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 eaLnBrk="0" hangingPunct="0"/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非条件刺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 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激的强化</a:t>
            </a:r>
          </a:p>
        </p:txBody>
      </p:sp>
      <p:sp>
        <p:nvSpPr>
          <p:cNvPr id="2" name="圆角矩形 1"/>
          <p:cNvSpPr/>
          <p:nvPr>
            <p:custDataLst>
              <p:tags r:id="rId16"/>
            </p:custDataLst>
          </p:nvPr>
        </p:nvSpPr>
        <p:spPr>
          <a:xfrm>
            <a:off x="1263015" y="2560320"/>
            <a:ext cx="2163445" cy="80962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非条件反射</a:t>
            </a:r>
          </a:p>
        </p:txBody>
      </p:sp>
      <p:sp>
        <p:nvSpPr>
          <p:cNvPr id="4" name="圆角矩形 3"/>
          <p:cNvSpPr/>
          <p:nvPr>
            <p:custDataLst>
              <p:tags r:id="rId17"/>
            </p:custDataLst>
          </p:nvPr>
        </p:nvSpPr>
        <p:spPr>
          <a:xfrm>
            <a:off x="1266190" y="4420870"/>
            <a:ext cx="2163445" cy="80962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条件反射</a:t>
            </a:r>
          </a:p>
        </p:txBody>
      </p:sp>
      <p:sp>
        <p:nvSpPr>
          <p:cNvPr id="25" name="文本框 11"/>
          <p:cNvSpPr txBox="1"/>
          <p:nvPr>
            <p:custDataLst>
              <p:tags r:id="rId18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  <p:sp>
        <p:nvSpPr>
          <p:cNvPr id="3" name="文本框 11"/>
          <p:cNvSpPr txBox="1"/>
          <p:nvPr>
            <p:custDataLst>
              <p:tags r:id="rId19"/>
            </p:custDataLst>
          </p:nvPr>
        </p:nvSpPr>
        <p:spPr>
          <a:xfrm>
            <a:off x="416560" y="972185"/>
            <a:ext cx="62191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zh-CN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非条件反射与条件反射的</a:t>
            </a:r>
            <a:r>
              <a:rPr lang="zh-CN" altLang="en-US" sz="32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关系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5" grpId="0"/>
      <p:bldP spid="140298" grpId="0"/>
      <p:bldP spid="140299" grpId="0"/>
      <p:bldP spid="140300" grpId="0" animBg="1"/>
      <p:bldP spid="140301" grpId="0"/>
      <p:bldP spid="140302" grpId="0"/>
      <p:bldP spid="140303" grpId="0" animBg="1"/>
      <p:bldP spid="140304" grpId="0"/>
      <p:bldP spid="140306" grpId="0"/>
      <p:bldP spid="140307" grpId="0"/>
      <p:bldP spid="140309" grpId="0"/>
      <p:bldP spid="140310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8310" y="879475"/>
            <a:ext cx="3110865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4.</a:t>
            </a:r>
            <a:r>
              <a:rPr lang="zh-CN" altLang="en-US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条件反射的消退</a:t>
            </a: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16280" y="1421765"/>
            <a:ext cx="246507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D308D6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(1)</a:t>
            </a:r>
            <a:r>
              <a:rPr lang="zh-CN" altLang="en-US" sz="2800" b="1" smtClean="0">
                <a:solidFill>
                  <a:srgbClr val="D308D6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消退原因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27025" y="1798955"/>
            <a:ext cx="11596370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如果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altLang="zh-CN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而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，条件反射就会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，以至最终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en-US" altLang="zh-CN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，这是条件反射的消退。</a:t>
            </a:r>
            <a:endParaRPr lang="en-US" altLang="zh-CN" sz="2800" b="1" smtClean="0">
              <a:solidFill>
                <a:schemeClr val="tx1"/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151890" y="1917065"/>
            <a:ext cx="3112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反复应用条件刺激</a:t>
            </a: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511040" y="1909445"/>
            <a:ext cx="3213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不给予非条件刺激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012045" y="1909445"/>
            <a:ext cx="1663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逐渐减弱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868170" y="2463800"/>
            <a:ext cx="2459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完全不出现</a:t>
            </a:r>
          </a:p>
        </p:txBody>
      </p:sp>
      <p:pic>
        <p:nvPicPr>
          <p:cNvPr id="13" name="图片 12" descr="图片1_副本好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249420" y="3100705"/>
            <a:ext cx="2710180" cy="1624965"/>
          </a:xfrm>
          <a:prstGeom prst="rect">
            <a:avLst/>
          </a:prstGeom>
        </p:spPr>
      </p:pic>
      <p:pic>
        <p:nvPicPr>
          <p:cNvPr id="14" name="图片 13" descr="图片1_副本我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204075" y="3188335"/>
            <a:ext cx="2524760" cy="1510030"/>
          </a:xfrm>
          <a:prstGeom prst="rect">
            <a:avLst/>
          </a:prstGeom>
        </p:spPr>
      </p:pic>
      <p:pic>
        <p:nvPicPr>
          <p:cNvPr id="15" name="图片 14" descr="图片1_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324610" y="4912995"/>
            <a:ext cx="2554605" cy="1595755"/>
          </a:xfrm>
          <a:prstGeom prst="rect">
            <a:avLst/>
          </a:prstGeom>
        </p:spPr>
      </p:pic>
      <p:pic>
        <p:nvPicPr>
          <p:cNvPr id="16" name="图片 15" descr="C:\Users\Administrator\Desktop\图片1_副本_副本.png图片1_副本_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567873" y="4912995"/>
            <a:ext cx="2553970" cy="1595755"/>
          </a:xfrm>
          <a:prstGeom prst="rect">
            <a:avLst/>
          </a:prstGeom>
        </p:spPr>
      </p:pic>
      <p:pic>
        <p:nvPicPr>
          <p:cNvPr id="17" name="图片 16" descr="图片1_副本的的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442720" y="3161665"/>
            <a:ext cx="2606675" cy="1564005"/>
          </a:xfrm>
          <a:prstGeom prst="rect">
            <a:avLst/>
          </a:prstGeom>
        </p:spPr>
      </p:pic>
      <p:pic>
        <p:nvPicPr>
          <p:cNvPr id="104" name="图片 103"/>
          <p:cNvPicPr/>
          <p:nvPr>
            <p:custDataLst>
              <p:tags r:id="rId13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013065" y="4912995"/>
            <a:ext cx="2286000" cy="1948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11"/>
          <p:cNvSpPr txBox="1"/>
          <p:nvPr>
            <p:custDataLst>
              <p:tags r:id="rId14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1"/>
      <p:bldP spid="8" grpId="2"/>
      <p:bldP spid="5" grpId="3"/>
      <p:bldP spid="6" grpId="4"/>
      <p:bldP spid="9" grpId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500" y="864235"/>
            <a:ext cx="54203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(2)</a:t>
            </a:r>
            <a:r>
              <a:rPr lang="zh-CN" altLang="en-US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条件反射消退的机理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3520" y="5022850"/>
            <a:ext cx="54203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(3)</a:t>
            </a:r>
            <a:r>
              <a:rPr lang="zh-CN" altLang="en-US" sz="2800" b="1" smtClean="0">
                <a:solidFill>
                  <a:srgbClr val="7030A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条件反射消退的实质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17500" y="1292225"/>
            <a:ext cx="1173035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条件反射的消退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条件反射的简单丧失，而是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把原先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__________________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转变为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altLang="zh-CN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__________________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927350" y="1342390"/>
            <a:ext cx="1321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不是</a:t>
            </a: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347075" y="1342390"/>
            <a:ext cx="1188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中枢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0" y="1931035"/>
            <a:ext cx="4100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引起兴奋性效应的信号</a:t>
            </a: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4674235" y="1926590"/>
            <a:ext cx="4446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产生抑制性效应的信号</a:t>
            </a: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173990" y="5483860"/>
            <a:ext cx="120173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条件反射的消退使得动物获得了两个刺激间</a:t>
            </a:r>
            <a:r>
              <a:rPr 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</a:t>
            </a:r>
            <a:r>
              <a:rPr 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，是一个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</a:t>
            </a:r>
            <a:r>
              <a:rPr lang="en-US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过程，需要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sz="2800" b="1" smtClean="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______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的参与。</a:t>
            </a:r>
          </a:p>
        </p:txBody>
      </p: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3025775" y="2586990"/>
            <a:ext cx="6510020" cy="2367915"/>
            <a:chOff x="-610" y="3586"/>
            <a:chExt cx="9287" cy="3592"/>
          </a:xfrm>
        </p:grpSpPr>
        <p:grpSp>
          <p:nvGrpSpPr>
            <p:cNvPr id="17" name="组合 16"/>
            <p:cNvGrpSpPr/>
            <p:nvPr>
              <p:custDataLst>
                <p:tags r:id="rId14"/>
              </p:custDataLst>
            </p:nvPr>
          </p:nvGrpSpPr>
          <p:grpSpPr>
            <a:xfrm>
              <a:off x="-610" y="3622"/>
              <a:ext cx="9287" cy="3556"/>
              <a:chOff x="-1330" y="3286"/>
              <a:chExt cx="9287" cy="3556"/>
            </a:xfrm>
          </p:grpSpPr>
          <p:pic>
            <p:nvPicPr>
              <p:cNvPr id="14" name="图片 13" descr="u=1701839748,2894814138&amp;fm=26&amp;gp=0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0"/>
              <a:srcRect t="-72" r="18290" b="5113"/>
              <a:stretch>
                <a:fillRect/>
              </a:stretch>
            </p:blipFill>
            <p:spPr>
              <a:xfrm>
                <a:off x="4984" y="3286"/>
                <a:ext cx="2973" cy="3455"/>
              </a:xfrm>
              <a:prstGeom prst="rect">
                <a:avLst/>
              </a:prstGeom>
            </p:spPr>
          </p:pic>
          <p:pic>
            <p:nvPicPr>
              <p:cNvPr id="15" name="图片 14" descr="u=1354274504,4223349564&amp;fm=26&amp;gp=0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1"/>
              <a:srcRect l="10410" t="8857" r="8810" b="15277"/>
              <a:stretch>
                <a:fillRect/>
              </a:stretch>
            </p:blipFill>
            <p:spPr>
              <a:xfrm>
                <a:off x="1884" y="3286"/>
                <a:ext cx="3101" cy="3466"/>
              </a:xfrm>
              <a:prstGeom prst="rect">
                <a:avLst/>
              </a:prstGeom>
            </p:spPr>
          </p:pic>
          <p:pic>
            <p:nvPicPr>
              <p:cNvPr id="16" name="图片 15" descr="C:\Users\Administrator\Desktop\u=3031503487,3405051715&amp;fm=26&amp;gp=0_副本.jpgu=3031503487,3405051715&amp;fm=26&amp;gp=0_副本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2"/>
              <a:srcRect l="10200" r="14133" b="15222"/>
              <a:stretch>
                <a:fillRect/>
              </a:stretch>
            </p:blipFill>
            <p:spPr>
              <a:xfrm>
                <a:off x="-1330" y="3286"/>
                <a:ext cx="3173" cy="3556"/>
              </a:xfrm>
              <a:prstGeom prst="rect">
                <a:avLst/>
              </a:prstGeom>
            </p:spPr>
          </p:pic>
        </p:grpSp>
        <p:sp>
          <p:nvSpPr>
            <p:cNvPr id="19" name="文本框 18"/>
            <p:cNvSpPr txBox="1"/>
            <p:nvPr>
              <p:custDataLst>
                <p:tags r:id="rId15"/>
              </p:custDataLst>
            </p:nvPr>
          </p:nvSpPr>
          <p:spPr>
            <a:xfrm>
              <a:off x="6175" y="3586"/>
              <a:ext cx="2224" cy="1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2800" b="1" smtClean="0">
                  <a:solidFill>
                    <a:schemeClr val="bg1"/>
                  </a:solidFill>
                  <a:latin typeface="Arial Black" panose="020B0A04020102020204" charset="0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烦不烦啊</a:t>
              </a:r>
            </a:p>
          </p:txBody>
        </p:sp>
      </p:grp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7065645" y="5481955"/>
            <a:ext cx="1906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新的联系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10176510" y="5483860"/>
            <a:ext cx="1862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新的学习</a:t>
            </a:r>
          </a:p>
        </p:txBody>
      </p:sp>
      <p:sp>
        <p:nvSpPr>
          <p:cNvPr id="23" name="文本框 22"/>
          <p:cNvSpPr txBox="1"/>
          <p:nvPr>
            <p:custDataLst>
              <p:tags r:id="rId12"/>
            </p:custDataLst>
          </p:nvPr>
        </p:nvSpPr>
        <p:spPr>
          <a:xfrm>
            <a:off x="2070735" y="6003925"/>
            <a:ext cx="2035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大脑皮层</a:t>
            </a:r>
          </a:p>
        </p:txBody>
      </p:sp>
      <p:sp>
        <p:nvSpPr>
          <p:cNvPr id="3" name="文本框 11"/>
          <p:cNvSpPr txBox="1"/>
          <p:nvPr>
            <p:custDataLst>
              <p:tags r:id="rId13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1"/>
      <p:bldP spid="9" grpId="2"/>
      <p:bldP spid="10" grpId="3"/>
      <p:bldP spid="12" grpId="4"/>
      <p:bldP spid="18" grpId="5"/>
      <p:bldP spid="21" grpId="6"/>
      <p:bldP spid="22" grpId="7"/>
      <p:bldP spid="23" grpId="8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文本框 2"/>
          <p:cNvSpPr/>
          <p:nvPr>
            <p:custDataLst>
              <p:tags r:id="rId2"/>
            </p:custDataLst>
          </p:nvPr>
        </p:nvSpPr>
        <p:spPr>
          <a:xfrm>
            <a:off x="731097" y="1642111"/>
            <a:ext cx="9097433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①条件反射的建立，是动物生存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必不可少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的；</a:t>
            </a:r>
          </a:p>
        </p:txBody>
      </p:sp>
      <p:sp>
        <p:nvSpPr>
          <p:cNvPr id="143362" name="文本框 3"/>
          <p:cNvSpPr/>
          <p:nvPr>
            <p:custDataLst>
              <p:tags r:id="rId3"/>
            </p:custDataLst>
          </p:nvPr>
        </p:nvSpPr>
        <p:spPr>
          <a:xfrm>
            <a:off x="763905" y="2164080"/>
            <a:ext cx="11268075" cy="112458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②条件反射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扩展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了机体对外界复杂环境的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适应范围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，使机体能够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识别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刺激物的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性质，预先作出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不同的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反应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；</a:t>
            </a:r>
          </a:p>
        </p:txBody>
      </p:sp>
      <p:sp>
        <p:nvSpPr>
          <p:cNvPr id="143363" name="文本框 4"/>
          <p:cNvSpPr/>
          <p:nvPr>
            <p:custDataLst>
              <p:tags r:id="rId4"/>
            </p:custDataLst>
          </p:nvPr>
        </p:nvSpPr>
        <p:spPr>
          <a:xfrm>
            <a:off x="802640" y="3288665"/>
            <a:ext cx="11189970" cy="112458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③条件反射使机体具有更强的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预见性、灵活性和适应性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，大大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提高了动物应对复杂环境变化的能力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</a:p>
        </p:txBody>
      </p:sp>
      <p:sp>
        <p:nvSpPr>
          <p:cNvPr id="143364" name="文本框 1"/>
          <p:cNvSpPr/>
          <p:nvPr>
            <p:custDataLst>
              <p:tags r:id="rId5"/>
            </p:custDataLst>
          </p:nvPr>
        </p:nvSpPr>
        <p:spPr>
          <a:xfrm>
            <a:off x="203200" y="941705"/>
            <a:ext cx="4912360" cy="583565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sz="3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3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3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3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条件反射建立的意义</a:t>
            </a:r>
          </a:p>
        </p:txBody>
      </p:sp>
      <p:sp>
        <p:nvSpPr>
          <p:cNvPr id="25" name="文本框 11"/>
          <p:cNvSpPr txBox="1"/>
          <p:nvPr>
            <p:custDataLst>
              <p:tags r:id="rId6"/>
            </p:custDataLst>
          </p:nvPr>
        </p:nvSpPr>
        <p:spPr>
          <a:xfrm>
            <a:off x="63500" y="81280"/>
            <a:ext cx="584327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二、非条件反射与条件反射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66700" y="4413250"/>
            <a:ext cx="11659235" cy="10763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合作探究十二：</a:t>
            </a:r>
            <a:r>
              <a:rPr lang="en-US" altLang="zh-CN" sz="3200" b="1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条件反射的建立和消退机制对于我们的学习具有怎样的启发意义呢？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338580" y="5639435"/>
            <a:ext cx="8674735" cy="1105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学而时习之，不亦说乎？——《论语》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业精于勤，荒于嬉。——韩愈·《进学解》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1" grpId="0"/>
      <p:bldP spid="143362" grpId="0"/>
      <p:bldP spid="143363" grpId="0"/>
      <p:bldP spid="9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71475" y="1174750"/>
          <a:ext cx="11449050" cy="511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9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1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18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反射类型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非条件反射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条件反射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740">
                <a:tc rowSpan="5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区别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形成过程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u="sng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1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神经中枢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u="sng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u="sng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意义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9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持续时间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u="sng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1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反射数量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759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联系</a:t>
                      </a:r>
                      <a:endParaRPr lang="en-US" altLang="en-US" sz="2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3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 anchorCtr="1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300730" y="1703705"/>
            <a:ext cx="2926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先天具有，遗传获得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3493770" y="22129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大脑皮层以下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3044190" y="2937510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完成基本的生命活动</a:t>
            </a:r>
            <a:endParaRPr lang="en-US" altLang="en-US" sz="28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757930" y="3787775"/>
            <a:ext cx="20116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一般是</a:t>
            </a:r>
            <a:r>
              <a:rPr lang="en-US" sz="24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永久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215130" y="4693920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有限的</a:t>
            </a:r>
            <a:endParaRPr lang="en-US" altLang="en-US" sz="2400" b="1" u="sng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961005" y="5272405"/>
            <a:ext cx="841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条件反射是在非条件反射的</a:t>
            </a:r>
            <a:r>
              <a:rPr 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基础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上，通过学习和训练建立的。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7658735" y="1703705"/>
            <a:ext cx="3176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后天学习和训练获得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7851775" y="2199005"/>
            <a:ext cx="2757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大脑皮层+其他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684010" y="2806065"/>
            <a:ext cx="51504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使机体具有更强的</a:t>
            </a:r>
            <a:r>
              <a:rPr 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预见性、灵活性和 适应性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，提高</a:t>
            </a:r>
            <a:r>
              <a:rPr lang="en-US" sz="24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适应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复杂环境的能力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929755" y="3665855"/>
            <a:ext cx="47428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可以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消退</a:t>
            </a:r>
            <a:r>
              <a:rPr lang="zh-CN" altLang="en-US" sz="28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的（反复条件刺激而不给予非条件刺激）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115935" y="4690745"/>
            <a:ext cx="21837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几乎是</a:t>
            </a:r>
            <a:r>
              <a:rPr lang="en-US" sz="24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无限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</a:t>
            </a:r>
            <a:endParaRPr lang="en-US" altLang="en-US" sz="2400" b="1">
              <a:solidFill>
                <a:schemeClr val="accent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>
            <a:off x="133985" y="97790"/>
            <a:ext cx="7289165" cy="7105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三、非条件反射和条件反射的区别</a:t>
            </a:r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4180205" y="5727700"/>
            <a:ext cx="5974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条件反射的维持需要非条件刺激的不断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63830" y="1428750"/>
            <a:ext cx="11864975" cy="4371975"/>
          </a:xfrm>
          <a:prstGeom prst="rect">
            <a:avLst/>
          </a:prstGeom>
        </p:spPr>
      </p:pic>
      <p:sp>
        <p:nvSpPr>
          <p:cNvPr id="8" name="Text Box 4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1315" y="1526540"/>
            <a:ext cx="50171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sz="2000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在中枢神经系统的参与下，机体对内外刺激所产生的规律性应答反应。</a:t>
            </a:r>
          </a:p>
        </p:txBody>
      </p:sp>
      <p:sp>
        <p:nvSpPr>
          <p:cNvPr id="3" name="Text Box 4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27575" y="2927350"/>
            <a:ext cx="119951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反射弧</a:t>
            </a:r>
          </a:p>
        </p:txBody>
      </p:sp>
      <p:sp>
        <p:nvSpPr>
          <p:cNvPr id="7" name="Text Box 4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39645" y="3154680"/>
            <a:ext cx="119951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反射</a:t>
            </a:r>
          </a:p>
        </p:txBody>
      </p:sp>
      <p:sp>
        <p:nvSpPr>
          <p:cNvPr id="9" name="Text 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549391" y="2441575"/>
            <a:ext cx="119951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感受器</a:t>
            </a:r>
          </a:p>
        </p:txBody>
      </p:sp>
      <p:sp>
        <p:nvSpPr>
          <p:cNvPr id="10" name="Text Box 4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797165" y="2289175"/>
            <a:ext cx="119951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传入</a:t>
            </a:r>
          </a:p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神经</a:t>
            </a:r>
          </a:p>
        </p:txBody>
      </p:sp>
      <p:sp>
        <p:nvSpPr>
          <p:cNvPr id="11" name="Text Box 4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872219" y="2289175"/>
            <a:ext cx="8064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神经</a:t>
            </a:r>
          </a:p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中枢</a:t>
            </a:r>
          </a:p>
        </p:txBody>
      </p:sp>
      <p:sp>
        <p:nvSpPr>
          <p:cNvPr id="12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12349" y="2289175"/>
            <a:ext cx="8064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传出神经</a:t>
            </a:r>
          </a:p>
        </p:txBody>
      </p:sp>
      <p:sp>
        <p:nvSpPr>
          <p:cNvPr id="13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928349" y="2574925"/>
            <a:ext cx="98107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效应器</a:t>
            </a:r>
          </a:p>
        </p:txBody>
      </p:sp>
      <p:sp>
        <p:nvSpPr>
          <p:cNvPr id="14" name="Text Box 4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41315" y="4740909"/>
            <a:ext cx="139192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1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条件反射</a:t>
            </a:r>
          </a:p>
        </p:txBody>
      </p:sp>
      <p:sp>
        <p:nvSpPr>
          <p:cNvPr id="15" name="Text Box 4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635999" y="4344670"/>
            <a:ext cx="191071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非条件反射</a:t>
            </a:r>
          </a:p>
        </p:txBody>
      </p:sp>
      <p:sp>
        <p:nvSpPr>
          <p:cNvPr id="16" name="Text 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051799" y="4740910"/>
            <a:ext cx="287655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fontAlgn="auto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zh-CN" altLang="en-US" sz="2000" b="1" kern="1200" cap="none" spc="0" normalizeH="0" baseline="0">
                <a:solidFill>
                  <a:srgbClr val="FF0000"/>
                </a:solidFill>
                <a:uFill>
                  <a:solidFill>
                    <a:srgbClr val="FFFF00"/>
                  </a:solidFill>
                </a:u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  <a:sym typeface="+mn-ea"/>
              </a:rPr>
              <a:t>非条件刺激的不断强化</a:t>
            </a:r>
          </a:p>
        </p:txBody>
      </p:sp>
      <p:sp>
        <p:nvSpPr>
          <p:cNvPr id="17" name="Text Box 4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087360" y="5152389"/>
            <a:ext cx="335597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l" defTabSz="914400" fontAlgn="auto">
              <a:spcBef>
                <a:spcPct val="0"/>
              </a:spcBef>
              <a:buClrTx/>
              <a:buSzTx/>
              <a:buFontTx/>
            </a:pPr>
            <a:r>
              <a:rPr kumimoji="0" lang="zh-CN" sz="2000" b="1" kern="1200" cap="none" spc="0" normalizeH="0" baseline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提高动物适应复杂环境变化的能力</a:t>
            </a:r>
          </a:p>
        </p:txBody>
      </p:sp>
      <p:sp>
        <p:nvSpPr>
          <p:cNvPr id="25" name="Text Box 2"/>
          <p:cNvSpPr txBox="1"/>
          <p:nvPr>
            <p:custDataLst>
              <p:tags r:id="rId14"/>
            </p:custDataLst>
          </p:nvPr>
        </p:nvSpPr>
        <p:spPr>
          <a:xfrm>
            <a:off x="4866256" y="288289"/>
            <a:ext cx="2724785" cy="706755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>
            <a:noFill/>
          </a:ln>
        </p:spPr>
        <p:txBody>
          <a:bodyPr wrap="square" anchor="t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</a:pPr>
            <a:r>
              <a:rPr kumimoji="0" lang="zh-CN" altLang="en-US" sz="4000" b="1" kern="1200" cap="none" spc="0" normalizeH="0" baseline="0" noProof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  <a:ea typeface="华文行楷" panose="02010800040101010101" pitchFamily="2" charset="-122"/>
                <a:cs typeface="+mn-cs"/>
              </a:rPr>
              <a:t>课堂小结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2"/>
      <p:bldP spid="3" grpId="14"/>
      <p:bldP spid="7" grpId="0"/>
      <p:bldP spid="9" grpId="4"/>
      <p:bldP spid="10" grpId="5"/>
      <p:bldP spid="11" grpId="6"/>
      <p:bldP spid="12" grpId="7"/>
      <p:bldP spid="13" grpId="8"/>
      <p:bldP spid="14" grpId="16"/>
      <p:bldP spid="15" grpId="17"/>
      <p:bldP spid="16" grpId="19"/>
      <p:bldP spid="17" grpId="2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39713" y="298894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25" name="文本框 99"/>
          <p:cNvSpPr txBox="1"/>
          <p:nvPr>
            <p:custDataLst>
              <p:tags r:id="rId4"/>
            </p:custDataLst>
          </p:nvPr>
        </p:nvSpPr>
        <p:spPr>
          <a:xfrm>
            <a:off x="310515" y="1334135"/>
            <a:ext cx="1157160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buSzTx/>
            </a:pPr>
            <a:r>
              <a:rPr lang="en-US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下列关于反射和反射弧的叙述,错误的是(　　)</a:t>
            </a:r>
            <a:endParaRPr lang="zh-CN" altLang="zh-CN" sz="3200" b="1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A.只有具有神经系统的生物才能发生反射活动</a:t>
            </a:r>
            <a:endParaRPr lang="zh-CN" altLang="zh-CN" sz="3200" b="1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B.刺激传出神经引起的效应器的反应也属于反射</a:t>
            </a:r>
            <a:endParaRPr lang="zh-CN" altLang="zh-CN" sz="3200" b="1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C.构成反射弧的神经元至少有两个</a:t>
            </a:r>
            <a:endParaRPr lang="zh-CN" altLang="zh-CN" sz="3200" b="1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  <a:buSzTx/>
            </a:pPr>
            <a:r>
              <a:rPr lang="zh-CN" altLang="zh-CN" sz="3200" b="1" i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黑体" panose="02010609060101010101" pitchFamily="2" charset="-122"/>
              </a:rPr>
              <a:t>D.反射发生需要一定的刺激及完整的反射弧</a:t>
            </a:r>
            <a:endParaRPr lang="zh-CN" altLang="zh-CN" sz="3200" b="1" i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481013" y="453326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8008" name="Text Box 8"/>
          <p:cNvSpPr txBox="1"/>
          <p:nvPr>
            <p:custDataLst>
              <p:tags r:id="rId4"/>
            </p:custDataLst>
          </p:nvPr>
        </p:nvSpPr>
        <p:spPr>
          <a:xfrm>
            <a:off x="145406" y="1387475"/>
            <a:ext cx="11900867" cy="5260975"/>
          </a:xfrm>
          <a:prstGeom prst="rect">
            <a:avLst/>
          </a:prstGeom>
          <a:noFill/>
          <a:ln w="9525">
            <a:noFill/>
          </a:ln>
        </p:spPr>
        <p:txBody>
          <a:bodyPr lIns="90868" tIns="45433" rIns="90868" bIns="45433" anchor="t" anchorCtr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2.下列有关反射活动的说法不正确的是（</a:t>
            </a:r>
            <a:r>
              <a:rPr lang="en-US" altLang="zh-CN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A.反射活动必须经过完整的反射弧才能实现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B.一个完整的反射活动至少需要2个神经元才能完成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C.缩手反射的神经中枢位于脊髓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D.只要反射弧保持完整，就一定能产生反射活动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 baseline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E.如果支配某一肢体传入神经及中枢完整，而传出神经受损，那么该肢体不能运动，针刺有感觉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0805" y="1057275"/>
            <a:ext cx="6274435" cy="47428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小儿麻痹又称为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脊髓灰质炎，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脊髓分为前角和后角，前角主管运动，后角主管感觉，造成小儿麻痹的病毒对脊髓前角有非常大的亲和力，对脊髓灰质造成一定的破坏，然后造成患儿的瘫痪，但是感觉一般是正常的，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临床表现主要是下肢软瘫、没有力量、肌肉肌力减退、肌张力减退、浅反射减退，长时间后就会出现关节变形，如足内翻。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44005" y="124460"/>
            <a:ext cx="5180330" cy="3729990"/>
          </a:xfrm>
          <a:prstGeom prst="rect">
            <a:avLst/>
          </a:prstGeom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64020" y="3932555"/>
            <a:ext cx="5060950" cy="284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47955" y="12446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情景拓展：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14948" y="425196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73673" y="1173272"/>
            <a:ext cx="11858625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．现象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Ⅰ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：小明不小心碰到一个很烫的物品后将手缩回。现象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Ⅱ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：小明伸手拿别人的物品时被口头拒绝而将手缩回。两个现象中的缩手反应比较见下表，正确的是（   ）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0" name="表格 10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14969" y="3243552"/>
          <a:ext cx="11817328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7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4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选项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现象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Ⅰ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现象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Ⅱ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反射弧的完整性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不完整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完整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是否需要大脑皮层参与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可以不要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一定需要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参与反射的神经元数量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zh-CN" altLang="en-US" sz="2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与缩手相关的肌肉细胞数量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15253" y="473837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59385" y="870585"/>
            <a:ext cx="1187323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某人腰椎部位因受外伤造成右侧下肢运动障碍，但刺激右侧下肢有感觉。受伤的腰椎部位与右侧下肢的反射弧如图所示，其中③④分别表示腰椎部位的神经中枢的背部侧和腹部侧，该病人受损伤的具体部位可能是(    )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A．①②             B．③④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C．④⑤             D．⑤⑥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73875" y="3308985"/>
            <a:ext cx="5116830" cy="3299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98133" y="328866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94247" y="1006628"/>
            <a:ext cx="10746753" cy="439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下图是反射弧的模式图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其中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表示反射弧的组成部分。请据图判断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下列说法错误的是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r>
              <a:rPr lang="en-US" altLang="zh-CN" sz="2800" b="1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是效应器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B.d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是传入神经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若切断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刺激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则不会引起效应器收缩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存在于结构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Ⅰ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Ⅱ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之间的液体是组织液</a:t>
            </a:r>
          </a:p>
        </p:txBody>
      </p:sp>
      <p:pic>
        <p:nvPicPr>
          <p:cNvPr id="7" name="21JLJCSWDXASJBX1-2T16.eps"/>
          <p:cNvPicPr/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81520" y="2357755"/>
            <a:ext cx="4791075" cy="3110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86043" y="423418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94310" y="1123315"/>
            <a:ext cx="1176718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．下图为反射弧结构示意图，下列叙述错误的是( )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A．伸肌肌群内既有感受器也有效应器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B．b 神经元的活动可受大脑皮层控制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C．敲击膝盖下方，小腿抬起需要伸肌和屈肌相互协调完成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D．在Ⅱ处施加刺激引起屈肌收缩属于反射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74025" y="4234180"/>
            <a:ext cx="3834130" cy="2494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840423" y="5030470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11458" y="1148253"/>
            <a:ext cx="11569732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7.</a:t>
            </a: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下列各项中，不属于反射活动的是（</a:t>
            </a:r>
            <a:r>
              <a:rPr lang="en-US" altLang="zh-CN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A.看到酸梅产生口水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B.由于气温低，皮肤血管收缩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C.用针刺手指而感到疼痛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D.在强光下瞳孔收缩</a:t>
            </a:r>
          </a:p>
          <a:p>
            <a:pPr marL="342900" indent="-342900" fontAlgn="auto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0C0C0C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E.用针刺激蛙的腓肠肌，肌肉会收缩</a:t>
            </a:r>
          </a:p>
        </p:txBody>
      </p:sp>
      <p:sp>
        <p:nvSpPr>
          <p:cNvPr id="5" name="笑脸 4"/>
          <p:cNvSpPr/>
          <p:nvPr>
            <p:custDataLst>
              <p:tags r:id="rId5"/>
            </p:custDataLst>
          </p:nvPr>
        </p:nvSpPr>
        <p:spPr>
          <a:xfrm>
            <a:off x="900748" y="354774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116523" y="493585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16840" y="1181735"/>
            <a:ext cx="11862435" cy="4974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给狗喂食会引起唾液分泌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但铃声刺激不会引起唾液分泌。若每次在铃声后立即给狗喂食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这样多次重复后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狗一听到铃声就会分泌唾液。下列有关叙述正确的是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大脑皮层没有参与铃声刺激引起唾液分泌的过程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食物引起味觉和铃声引起唾液分泌属于不同的反射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铃声和喂食反复结合可促进相关的神经元之间形成新的联系</a:t>
            </a:r>
          </a:p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铃声引起唾液分泌的反射弧和食物引起唾液分泌的反射弧相同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393383" y="446722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55905" y="1321435"/>
            <a:ext cx="1168019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9.甲、乙两只狗受到灯光刺激后,虽然都没有看到或吃到食物,但经观察发现甲狗有唾液流出,乙狗没有,这一实验说明(　　)</a:t>
            </a:r>
          </a:p>
          <a:p>
            <a:pPr defTabSz="914400"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A.灯光对甲狗来说为无关刺激</a:t>
            </a:r>
          </a:p>
          <a:p>
            <a:pPr defTabSz="914400"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B.灯光对乙狗来说为非条件刺激</a:t>
            </a:r>
          </a:p>
          <a:p>
            <a:pPr defTabSz="914400"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C.灯光对甲狗来说为条件刺激</a:t>
            </a:r>
          </a:p>
          <a:p>
            <a:pPr defTabSz="914400"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D.灯光对乙狗来说为条件刺激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文本框 22540"/>
          <p:cNvSpPr txBox="1"/>
          <p:nvPr>
            <p:custDataLst>
              <p:tags r:id="rId1"/>
            </p:custDataLst>
          </p:nvPr>
        </p:nvSpPr>
        <p:spPr>
          <a:xfrm>
            <a:off x="4493260" y="82550"/>
            <a:ext cx="3876675" cy="830580"/>
          </a:xfrm>
          <a:prstGeom prst="rect">
            <a:avLst/>
          </a:prstGeom>
          <a:gradFill rotWithShape="0">
            <a:gsLst>
              <a:gs pos="0">
                <a:srgbClr val="BBE0E3">
                  <a:alpha val="89999"/>
                </a:srgbClr>
              </a:gs>
              <a:gs pos="50000">
                <a:srgbClr val="FFFFFF"/>
              </a:gs>
              <a:gs pos="100000">
                <a:srgbClr val="BBE0E3">
                  <a:alpha val="89999"/>
                </a:srgbClr>
              </a:gs>
            </a:gsLst>
            <a:lin ang="5400000" scaled="1"/>
          </a:gradFill>
          <a:ln w="9525">
            <a:noFill/>
            <a:miter/>
          </a:ln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　实战训练</a:t>
            </a:r>
            <a:r>
              <a:rPr lang="zh-CN" altLang="en-US" sz="3200" noProof="1">
                <a:solidFill>
                  <a:srgbClr val="FF99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Verdana" panose="020B0604030504040204" pitchFamily="34" charset="0"/>
                <a:ea typeface="黑体" panose="02010609060101010101" pitchFamily="2" charset="-122"/>
              </a:rPr>
              <a:t>　</a:t>
            </a:r>
            <a:endParaRPr lang="zh-CN" altLang="en-US" sz="3200" b="1" noProof="1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2541" descr="200703151027145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3031" y="125732"/>
            <a:ext cx="388544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笑脸 3"/>
          <p:cNvSpPr/>
          <p:nvPr>
            <p:custDataLst>
              <p:tags r:id="rId3"/>
            </p:custDataLst>
          </p:nvPr>
        </p:nvSpPr>
        <p:spPr>
          <a:xfrm>
            <a:off x="202883" y="5060315"/>
            <a:ext cx="574675" cy="574675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32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1" name="TextBox 5"/>
          <p:cNvSpPr/>
          <p:nvPr>
            <p:custDataLst>
              <p:tags r:id="rId4"/>
            </p:custDataLst>
          </p:nvPr>
        </p:nvSpPr>
        <p:spPr>
          <a:xfrm>
            <a:off x="275590" y="1210945"/>
            <a:ext cx="1164082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一个人的手掌触到裸露的电线会立即反射性握紧电线，被解救后，当他再次看到裸露的电线时，会立即反射性地把手缩回，对这两种反射的叙述正确的是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．两种反射中枢都在脊髓</a:t>
            </a:r>
            <a:r>
              <a:rPr lang="en-US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．两种反射中枢都在大脑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．前者在脊髓，后者在大脑和脊髓   </a:t>
            </a:r>
          </a:p>
          <a:p>
            <a:pPr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．前者在大脑，后者在大脑和脊髓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1772" y="3669046"/>
            <a:ext cx="10147473" cy="116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580" marR="0" indent="-449580" algn="l" defTabSz="914400" rtl="0" eaLnBrk="1" fontAlgn="auto" latinLnBrk="0" hangingPunct="1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romanUcPeriod"/>
              <a:defRPr sz="3000" kern="1200" baseline="0">
                <a:solidFill>
                  <a:sysClr val="windowText" lastClr="000000"/>
                </a:solidFill>
                <a:latin typeface="Times New Roman" panose="02020603050405020304"/>
                <a:ea typeface="等线" panose="02010600030101010101" charset="-122"/>
                <a:cs typeface="+mn-cs"/>
              </a:defRPr>
            </a:lvl1pPr>
            <a:lvl2pPr marL="808355" indent="-358775" algn="l" defTabSz="914400" rtl="0" eaLnBrk="1" latinLnBrk="0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lang="en-US" altLang="zh-CN" sz="2500" kern="1200" baseline="0" smtClean="0">
                <a:solidFill>
                  <a:sysClr val="windowText" lastClr="000000"/>
                </a:solidFill>
                <a:latin typeface="Times New Roman" panose="02020603050405020304"/>
                <a:ea typeface="等线" panose="02010600030101010101" charset="-122"/>
                <a:cs typeface="+mn-cs"/>
              </a:defRPr>
            </a:lvl2pPr>
            <a:lvl3pPr marL="800100" marR="0" indent="-342900" algn="l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 lang="zh-CN" altLang="en-US" sz="2500" kern="1200" baseline="0">
                <a:solidFill>
                  <a:sysClr val="windowText" lastClr="000000"/>
                </a:solidFill>
                <a:latin typeface="Times New Roman" panose="02020603050405020304"/>
                <a:ea typeface="等线 Light" panose="0201060003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800"/>
              </a:lnSpc>
              <a:spcAft>
                <a:spcPct val="0"/>
              </a:spcAft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2"/>
            </p:custDataLst>
          </p:nvPr>
        </p:nvSpPr>
        <p:spPr>
          <a:xfrm>
            <a:off x="191770" y="908050"/>
            <a:ext cx="8465185" cy="2059305"/>
          </a:xfrm>
          <a:prstGeom prst="roundRect">
            <a:avLst>
              <a:gd name="adj" fmla="val 7311"/>
            </a:avLst>
          </a:prstGeom>
          <a:noFill/>
          <a:ln w="22225">
            <a:solidFill>
              <a:schemeClr val="accent4"/>
            </a:solidFill>
          </a:ln>
          <a:effectLst>
            <a:innerShdw blurRad="76200" dist="38100" dir="16200000">
              <a:prstClr val="black">
                <a:alpha val="37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30000"/>
              </a:lnSpc>
              <a:defRPr/>
            </a:pPr>
            <a:r>
              <a:rPr lang="zh-CN" altLang="en-US" sz="240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8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</a:t>
            </a:r>
            <a:r>
              <a:rPr lang="zh-CN" altLang="en-US" sz="3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你的手指被植株上尖锐的刺扎了一下，你迅速把手缩了回来，然后感觉到了疼痛，紧接着你意识到手被扎了</a:t>
            </a:r>
            <a:r>
              <a:rPr lang="zh-CN" altLang="en-US" sz="32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en-US" altLang="zh-CN" sz="3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35" y="0"/>
            <a:ext cx="3101340" cy="6605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12395" y="5715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情景材料二：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12395" y="3173095"/>
            <a:ext cx="8544560" cy="10763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合作探究二：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这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一过程是如何发生的？分别涉及了神经系统的哪些结构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4198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2395" y="4460240"/>
            <a:ext cx="8544560" cy="22078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</a:ln>
        </p:spPr>
        <p:txBody>
          <a:bodyPr/>
          <a:lstStyle/>
          <a:p>
            <a:pPr fontAlgn="auto">
              <a:lnSpc>
                <a:spcPct val="100000"/>
              </a:lnSpc>
            </a:pPr>
            <a:r>
              <a:rPr lang="zh-CN" altLang="en-US" sz="22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手指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被刺扎，皮肤中的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感受器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接受到了刺激，产生的兴奋传导到脊髓中的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中枢</a:t>
            </a:r>
            <a:r>
              <a:rPr lang="zh-CN" altLang="en-US" sz="28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然后</a:t>
            </a:r>
            <a:r>
              <a:rPr lang="zh-CN" altLang="en-US" sz="28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通过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传出神经传导到上肢的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肌肉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，肌肉的协同收缩与舒张，使手缩回。同时，脊髓会将信号送到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大脑皮层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，产生疼痛的感觉并意识到手被扎。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01772" y="3669046"/>
            <a:ext cx="10147473" cy="116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580" marR="0" indent="-449580" algn="l" defTabSz="914400" rtl="0" eaLnBrk="1" fontAlgn="auto" latinLnBrk="0" hangingPunct="1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romanUcPeriod"/>
              <a:defRPr sz="3000" kern="1200" baseline="0">
                <a:solidFill>
                  <a:sysClr val="windowText" lastClr="000000"/>
                </a:solidFill>
                <a:latin typeface="Times New Roman" panose="02020603050405020304"/>
                <a:ea typeface="等线" panose="02010600030101010101" charset="-122"/>
                <a:cs typeface="+mn-cs"/>
              </a:defRPr>
            </a:lvl1pPr>
            <a:lvl2pPr marL="808355" indent="-358775" algn="l" defTabSz="914400" rtl="0" eaLnBrk="1" latinLnBrk="0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lang="en-US" altLang="zh-CN" sz="2500" kern="1200" baseline="0" smtClean="0">
                <a:solidFill>
                  <a:sysClr val="windowText" lastClr="000000"/>
                </a:solidFill>
                <a:latin typeface="Times New Roman" panose="02020603050405020304"/>
                <a:ea typeface="等线" panose="02010600030101010101" charset="-122"/>
                <a:cs typeface="+mn-cs"/>
              </a:defRPr>
            </a:lvl2pPr>
            <a:lvl3pPr marL="800100" marR="0" indent="-342900" algn="l" defTabSz="914400" rtl="0" eaLnBrk="1" fontAlgn="auto" latinLnBrk="0" hangingPunct="1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 lang="zh-CN" altLang="en-US" sz="2500" kern="1200" baseline="0">
                <a:solidFill>
                  <a:sysClr val="windowText" lastClr="000000"/>
                </a:solidFill>
                <a:latin typeface="Times New Roman" panose="02020603050405020304"/>
                <a:ea typeface="等线 Light" panose="0201060003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800"/>
              </a:lnSpc>
              <a:spcAft>
                <a:spcPct val="0"/>
              </a:spcAft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035" y="0"/>
            <a:ext cx="3101340" cy="6605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12395" y="57150"/>
            <a:ext cx="3054350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情景材料二：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12395" y="1074420"/>
            <a:ext cx="8544560" cy="10763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0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合作探究三：</a:t>
            </a:r>
            <a:r>
              <a:rPr lang="zh-CN" altLang="en-US" sz="3200" b="1" smtClean="0">
                <a:latin typeface="楷体" panose="02010609060101010101" charset="-122"/>
                <a:ea typeface="楷体" panose="02010609060101010101" charset="-122"/>
                <a:sym typeface="+mn-ea"/>
              </a:rPr>
              <a:t>缩手动作在前、感觉到疼痛在后，这有什么适应意义？</a:t>
            </a:r>
            <a:endParaRPr lang="en-US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4198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5730" y="2522855"/>
            <a:ext cx="8600440" cy="22421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</a:ln>
        </p:spPr>
        <p:txBody>
          <a:bodyPr/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2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缩手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在前，可以使机体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迅速避开有害刺激，避免机体受到伤害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。之后产生感觉，有助于机体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对刺激的利弊作出判断与识别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，可以使机体更灵活、更有预见性地对环境变化作出应对，从而更好地适应环境。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12395" y="5137150"/>
            <a:ext cx="8738870" cy="127254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合作探究四：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像这样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手指被刺扎会迅速缩回是什么反应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?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完成这种反应需要什么结构才能完成？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10"/>
          <p:cNvSpPr txBox="1"/>
          <p:nvPr>
            <p:custDataLst>
              <p:tags r:id="rId1"/>
            </p:custDataLst>
          </p:nvPr>
        </p:nvSpPr>
        <p:spPr>
          <a:xfrm>
            <a:off x="991235" y="363855"/>
            <a:ext cx="66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3200" b="1">
                <a:solidFill>
                  <a:schemeClr val="bg1"/>
                </a:solidFill>
                <a:latin typeface="Calibri"/>
              </a:rPr>
              <a:t>一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91465" y="947420"/>
            <a:ext cx="161480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1.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292100" y="1615440"/>
            <a:ext cx="1176210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在</a:t>
            </a:r>
            <a:r>
              <a:rPr lang="zh-CN" altLang="en-US" sz="3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中枢神经系统</a:t>
            </a:r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的参与下，机体对内外刺激所产生的</a:t>
            </a:r>
            <a:r>
              <a:rPr lang="zh-CN" altLang="en-US" sz="3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规律性</a:t>
            </a:r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应答反应。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88900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pic>
        <p:nvPicPr>
          <p:cNvPr id="5" name="图片 4" descr="5b0988e595225.cdn.sohucs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173085" y="2721610"/>
            <a:ext cx="3776345" cy="2651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8900" y="2799080"/>
            <a:ext cx="3547110" cy="2565400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7"/>
            </p:custDataLst>
          </p:nvPr>
        </p:nvGrpSpPr>
        <p:grpSpPr>
          <a:xfrm>
            <a:off x="3879215" y="2232025"/>
            <a:ext cx="3964940" cy="3132455"/>
            <a:chOff x="1886" y="2532"/>
            <a:chExt cx="8820" cy="7828"/>
          </a:xfrm>
        </p:grpSpPr>
        <p:pic>
          <p:nvPicPr>
            <p:cNvPr id="11" name="图片 10" descr="微信图片_2021061210044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886" y="3774"/>
              <a:ext cx="8820" cy="658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188595" y="5720080"/>
            <a:ext cx="8232775" cy="68199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合作探究五：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所有生物都能进行反射活动吗？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10"/>
          <p:cNvSpPr txBox="1"/>
          <p:nvPr>
            <p:custDataLst>
              <p:tags r:id="rId1"/>
            </p:custDataLst>
          </p:nvPr>
        </p:nvSpPr>
        <p:spPr>
          <a:xfrm>
            <a:off x="991235" y="363855"/>
            <a:ext cx="66198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dist"/>
            <a:r>
              <a:rPr lang="zh-CN" altLang="en-US" sz="3200" b="1">
                <a:solidFill>
                  <a:schemeClr val="bg1"/>
                </a:solidFill>
                <a:latin typeface="Calibri"/>
              </a:rPr>
              <a:t>一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98450" y="947420"/>
            <a:ext cx="161480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1.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299085" y="1615440"/>
            <a:ext cx="1176210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在</a:t>
            </a:r>
            <a:r>
              <a:rPr lang="zh-CN" altLang="en-US" sz="3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中枢神经系统</a:t>
            </a:r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的参与下，机体对内外刺激所产生的</a:t>
            </a:r>
            <a:r>
              <a:rPr lang="zh-CN" altLang="en-US" sz="32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规律性</a:t>
            </a:r>
            <a:r>
              <a:rPr lang="zh-CN" altLang="en-US" sz="3200" b="1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应答反应。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10" name="圆角矩形标注 9"/>
          <p:cNvSpPr/>
          <p:nvPr>
            <p:custDataLst>
              <p:tags r:id="rId5"/>
            </p:custDataLst>
          </p:nvPr>
        </p:nvSpPr>
        <p:spPr>
          <a:xfrm>
            <a:off x="4761865" y="307975"/>
            <a:ext cx="4742180" cy="1307465"/>
          </a:xfrm>
          <a:prstGeom prst="wedgeRoundRectCallout">
            <a:avLst>
              <a:gd name="adj1" fmla="val -104726"/>
              <a:gd name="adj2" fmla="val 570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+mn-ea"/>
              </a:rPr>
              <a:t>低等生物和植物</a:t>
            </a:r>
            <a:r>
              <a:rPr lang="zh-CN" altLang="en-US" sz="2800" b="1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+mn-ea"/>
              </a:rPr>
              <a:t>无中枢神经系统，</a:t>
            </a:r>
            <a:r>
              <a:rPr lang="zh-CN" altLang="en-US" sz="2800" b="1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sym typeface="+mn-ea"/>
              </a:rPr>
              <a:t>无反射，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而是</a:t>
            </a:r>
            <a:r>
              <a:rPr lang="zh-CN" altLang="en-US" sz="2800" b="1" smtClean="0">
                <a:solidFill>
                  <a:srgbClr val="00B050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应激性</a:t>
            </a:r>
            <a:endParaRPr lang="zh-CN" altLang="en-US" sz="2800" b="1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82360" y="2767330"/>
            <a:ext cx="5193030" cy="288226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88595" y="5812155"/>
            <a:ext cx="8608695" cy="68199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合作探究六：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完成反射活动的结构基础是什么？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5" name="图片 14" descr="src=http___spider.nosdn.127.net_d470bcdfd24af013c0dd5a7625531ba7.gif&amp;refer=http___spider.nosdn.1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1340" y="2767330"/>
            <a:ext cx="5146040" cy="2882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349885" y="2870835"/>
            <a:ext cx="8462991" cy="3680952"/>
            <a:chOff x="1886" y="2532"/>
            <a:chExt cx="8771" cy="7376"/>
          </a:xfrm>
        </p:grpSpPr>
        <p:pic>
          <p:nvPicPr>
            <p:cNvPr id="2" name="图片 1" descr="微信图片_20210612100447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1886" y="3774"/>
              <a:ext cx="8771" cy="613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32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350619" y="3489446"/>
            <a:ext cx="8461279" cy="3055266"/>
            <a:chOff x="245144" y="1541029"/>
            <a:chExt cx="8653711" cy="3124750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245144" y="1541029"/>
              <a:ext cx="8653711" cy="3124750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>
              <p:custDataLst>
                <p:tags r:id="rId30"/>
              </p:custDataLst>
            </p:nvPr>
          </p:nvCxnSpPr>
          <p:spPr>
            <a:xfrm>
              <a:off x="4961567" y="2074985"/>
              <a:ext cx="86570" cy="7304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68655" y="1745615"/>
            <a:ext cx="42392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（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1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）反射的结构基础是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: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4858385" y="172402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反射弧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68655" y="2284095"/>
            <a:ext cx="423926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（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2</a:t>
            </a:r>
            <a:r>
              <a:rPr lang="zh-CN" altLang="en-US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）反射的基本结构</a:t>
            </a:r>
            <a:r>
              <a:rPr lang="en-US" altLang="zh-CN" sz="2800" b="1" smtClean="0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+mn-ea"/>
              </a:rPr>
              <a:t>:</a:t>
            </a: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1315255" y="4974722"/>
            <a:ext cx="994896" cy="52197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latin typeface="Arial Black" panose="020B0A04020102020204" charset="0"/>
                <a:ea typeface="微软雅黑" panose="020B0503020204020204" charset="-122"/>
              </a:rPr>
              <a:t>刺激</a:t>
            </a:r>
          </a:p>
        </p:txBody>
      </p: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1377372" y="2870821"/>
            <a:ext cx="1389051" cy="1559518"/>
            <a:chOff x="1445317" y="1647176"/>
            <a:chExt cx="1389051" cy="155951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矩形: 圆角 10"/>
            <p:cNvSpPr/>
            <p:nvPr>
              <p:custDataLst>
                <p:tags r:id="rId27"/>
              </p:custDataLst>
            </p:nvPr>
          </p:nvSpPr>
          <p:spPr>
            <a:xfrm>
              <a:off x="1445317" y="1647176"/>
              <a:ext cx="1389051" cy="523220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Arial Black" panose="020B0A04020102020204" charset="0"/>
                  <a:ea typeface="微软雅黑" panose="020B0503020204020204" charset="-122"/>
                </a:rPr>
                <a:t>感受器</a:t>
              </a:r>
            </a:p>
          </p:txBody>
        </p:sp>
        <p:cxnSp>
          <p:nvCxnSpPr>
            <p:cNvPr id="22" name="直接连接符 21"/>
            <p:cNvCxnSpPr/>
            <p:nvPr>
              <p:custDataLst>
                <p:tags r:id="rId28"/>
              </p:custDataLst>
            </p:nvPr>
          </p:nvCxnSpPr>
          <p:spPr>
            <a:xfrm flipH="1" flipV="1">
              <a:off x="2436500" y="2207919"/>
              <a:ext cx="0" cy="998775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>
            <p:custDataLst>
              <p:tags r:id="rId8"/>
            </p:custDataLst>
          </p:nvPr>
        </p:nvGrpSpPr>
        <p:grpSpPr>
          <a:xfrm>
            <a:off x="2987688" y="2851921"/>
            <a:ext cx="1730194" cy="2073396"/>
            <a:chOff x="3055633" y="1628276"/>
            <a:chExt cx="1730194" cy="2073396"/>
          </a:xfrm>
        </p:grpSpPr>
        <p:sp>
          <p:nvSpPr>
            <p:cNvPr id="25" name="矩形: 圆角 13"/>
            <p:cNvSpPr/>
            <p:nvPr>
              <p:custDataLst>
                <p:tags r:id="rId25"/>
              </p:custDataLst>
            </p:nvPr>
          </p:nvSpPr>
          <p:spPr>
            <a:xfrm>
              <a:off x="3055633" y="1628276"/>
              <a:ext cx="1730194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Arial Black" panose="020B0A04020102020204" charset="0"/>
                  <a:ea typeface="微软雅黑" panose="020B0503020204020204" charset="-122"/>
                </a:rPr>
                <a:t>传入神经</a:t>
              </a:r>
            </a:p>
          </p:txBody>
        </p:sp>
        <p:cxnSp>
          <p:nvCxnSpPr>
            <p:cNvPr id="26" name="直接连接符 25"/>
            <p:cNvCxnSpPr/>
            <p:nvPr>
              <p:custDataLst>
                <p:tags r:id="rId26"/>
              </p:custDataLst>
            </p:nvPr>
          </p:nvCxnSpPr>
          <p:spPr>
            <a:xfrm flipH="1" flipV="1">
              <a:off x="3811590" y="2207920"/>
              <a:ext cx="0" cy="14937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>
            <p:custDataLst>
              <p:tags r:id="rId9"/>
            </p:custDataLst>
          </p:nvPr>
        </p:nvGrpSpPr>
        <p:grpSpPr>
          <a:xfrm>
            <a:off x="6669342" y="2851921"/>
            <a:ext cx="1814839" cy="1231027"/>
            <a:chOff x="6737287" y="1628276"/>
            <a:chExt cx="1814839" cy="1231027"/>
          </a:xfrm>
        </p:grpSpPr>
        <p:sp>
          <p:nvSpPr>
            <p:cNvPr id="29" name="矩形: 圆角 16"/>
            <p:cNvSpPr/>
            <p:nvPr>
              <p:custDataLst>
                <p:tags r:id="rId23"/>
              </p:custDataLst>
            </p:nvPr>
          </p:nvSpPr>
          <p:spPr>
            <a:xfrm>
              <a:off x="6737287" y="1628276"/>
              <a:ext cx="1814839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Arial Black" panose="020B0A04020102020204" charset="0"/>
                  <a:ea typeface="微软雅黑" panose="020B0503020204020204" charset="-122"/>
                </a:rPr>
                <a:t>神经中枢</a:t>
              </a:r>
            </a:p>
          </p:txBody>
        </p:sp>
        <p:cxnSp>
          <p:nvCxnSpPr>
            <p:cNvPr id="30" name="直接连接符 29"/>
            <p:cNvCxnSpPr/>
            <p:nvPr>
              <p:custDataLst>
                <p:tags r:id="rId24"/>
              </p:custDataLst>
            </p:nvPr>
          </p:nvCxnSpPr>
          <p:spPr>
            <a:xfrm flipH="1" flipV="1">
              <a:off x="7511071" y="2207920"/>
              <a:ext cx="0" cy="6513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>
            <p:custDataLst>
              <p:tags r:id="rId10"/>
            </p:custDataLst>
          </p:nvPr>
        </p:nvGrpSpPr>
        <p:grpSpPr>
          <a:xfrm>
            <a:off x="3521288" y="5051425"/>
            <a:ext cx="1814839" cy="1726327"/>
            <a:chOff x="3596218" y="3827780"/>
            <a:chExt cx="1814839" cy="1726327"/>
          </a:xfrm>
        </p:grpSpPr>
        <p:sp>
          <p:nvSpPr>
            <p:cNvPr id="33" name="矩形: 圆角 19"/>
            <p:cNvSpPr/>
            <p:nvPr>
              <p:custDataLst>
                <p:tags r:id="rId21"/>
              </p:custDataLst>
            </p:nvPr>
          </p:nvSpPr>
          <p:spPr>
            <a:xfrm>
              <a:off x="3596218" y="5030887"/>
              <a:ext cx="1814839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Arial Black" panose="020B0A04020102020204" charset="0"/>
                  <a:ea typeface="微软雅黑" panose="020B0503020204020204" charset="-122"/>
                </a:rPr>
                <a:t>传出神经</a:t>
              </a:r>
            </a:p>
          </p:txBody>
        </p:sp>
        <p:cxnSp>
          <p:nvCxnSpPr>
            <p:cNvPr id="34" name="直接连接符 33"/>
            <p:cNvCxnSpPr/>
            <p:nvPr>
              <p:custDataLst>
                <p:tags r:id="rId22"/>
              </p:custDataLst>
            </p:nvPr>
          </p:nvCxnSpPr>
          <p:spPr>
            <a:xfrm flipV="1">
              <a:off x="4049395" y="3827780"/>
              <a:ext cx="6350" cy="12077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组合 34"/>
          <p:cNvGrpSpPr/>
          <p:nvPr>
            <p:custDataLst>
              <p:tags r:id="rId11"/>
            </p:custDataLst>
          </p:nvPr>
        </p:nvGrpSpPr>
        <p:grpSpPr>
          <a:xfrm>
            <a:off x="1889430" y="4576445"/>
            <a:ext cx="1421194" cy="2201307"/>
            <a:chOff x="1964360" y="3352800"/>
            <a:chExt cx="1421194" cy="2201307"/>
          </a:xfrm>
        </p:grpSpPr>
        <p:sp>
          <p:nvSpPr>
            <p:cNvPr id="36" name="矩形: 圆角 23"/>
            <p:cNvSpPr/>
            <p:nvPr>
              <p:custDataLst>
                <p:tags r:id="rId19"/>
              </p:custDataLst>
            </p:nvPr>
          </p:nvSpPr>
          <p:spPr>
            <a:xfrm>
              <a:off x="1964360" y="5030887"/>
              <a:ext cx="1421194" cy="5232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solidFill>
                    <a:srgbClr val="FF0000"/>
                  </a:solidFill>
                  <a:latin typeface="Arial Black" panose="020B0A04020102020204" charset="0"/>
                  <a:ea typeface="微软雅黑" panose="020B0503020204020204" charset="-122"/>
                </a:rPr>
                <a:t>效应器</a:t>
              </a:r>
            </a:p>
          </p:txBody>
        </p:sp>
        <p:cxnSp>
          <p:nvCxnSpPr>
            <p:cNvPr id="37" name="直接连接符 36"/>
            <p:cNvCxnSpPr/>
            <p:nvPr>
              <p:custDataLst>
                <p:tags r:id="rId20"/>
              </p:custDataLst>
            </p:nvPr>
          </p:nvCxnSpPr>
          <p:spPr>
            <a:xfrm flipV="1">
              <a:off x="2832100" y="3352800"/>
              <a:ext cx="2540" cy="17030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>
            <p:custDataLst>
              <p:tags r:id="rId12"/>
            </p:custDataLst>
          </p:nvPr>
        </p:nvGrpSpPr>
        <p:grpSpPr>
          <a:xfrm>
            <a:off x="4939147" y="2815086"/>
            <a:ext cx="1280858" cy="1028307"/>
            <a:chOff x="5007092" y="1591441"/>
            <a:chExt cx="1280858" cy="1028307"/>
          </a:xfrm>
        </p:grpSpPr>
        <p:sp>
          <p:nvSpPr>
            <p:cNvPr id="39" name="文本框 38"/>
            <p:cNvSpPr txBox="1"/>
            <p:nvPr>
              <p:custDataLst>
                <p:tags r:id="rId17"/>
              </p:custDataLst>
            </p:nvPr>
          </p:nvSpPr>
          <p:spPr>
            <a:xfrm>
              <a:off x="5007092" y="1591441"/>
              <a:ext cx="1280858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Arial Black" panose="020B0A04020102020204" charset="0"/>
                  <a:ea typeface="微软雅黑" panose="020B0503020204020204" charset="-122"/>
                </a:rPr>
                <a:t>神经节</a:t>
              </a:r>
            </a:p>
          </p:txBody>
        </p:sp>
        <p:cxnSp>
          <p:nvCxnSpPr>
            <p:cNvPr id="40" name="直接连接符 39"/>
            <p:cNvCxnSpPr/>
            <p:nvPr>
              <p:custDataLst>
                <p:tags r:id="rId18"/>
              </p:custDataLst>
            </p:nvPr>
          </p:nvCxnSpPr>
          <p:spPr>
            <a:xfrm flipV="1">
              <a:off x="5121738" y="2114661"/>
              <a:ext cx="239793" cy="5050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1" name="New picture"/>
          <p:cNvPicPr/>
          <p:nvPr>
            <p:custDataLst>
              <p:tags r:id="rId13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1658600" y="10883900"/>
            <a:ext cx="342900" cy="266700"/>
          </a:xfrm>
          <a:prstGeom prst="cube">
            <a:avLst/>
          </a:prstGeom>
        </p:spPr>
      </p:pic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298450" y="947420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8933815" y="2870835"/>
            <a:ext cx="3161030" cy="186309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marL="0" lvl="1" indent="0" fontAlgn="auto">
              <a:lnSpc>
                <a:spcPct val="120000"/>
              </a:lnSpc>
              <a:buNone/>
            </a:pPr>
            <a:r>
              <a:rPr 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合作探究七：</a:t>
            </a:r>
          </a:p>
          <a:p>
            <a:pPr marL="0" lvl="1" indent="0" fontAlgn="auto">
              <a:lnSpc>
                <a:spcPct val="120000"/>
              </a:lnSpc>
              <a:buNone/>
            </a:pPr>
            <a:r>
              <a:rPr lang="zh-CN" altLang="en-US" sz="3200" b="1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Arial Black" panose="020B0A04020102020204" charset="0"/>
                <a:sym typeface="+mn-ea"/>
              </a:rPr>
              <a:t>反射弧各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Arial Black" panose="020B0A04020102020204" charset="0"/>
                <a:sym typeface="+mn-ea"/>
              </a:rPr>
              <a:t>部分的功能</a:t>
            </a:r>
            <a:r>
              <a:rPr 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是什么呢？</a:t>
            </a:r>
            <a:endParaRPr lang="zh-CN" altLang="zh-CN" sz="32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3" grpId="0"/>
      <p:bldP spid="4" grpId="1"/>
      <p:bldP spid="1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84150" y="1541780"/>
            <a:ext cx="442658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）反射弧各部分的功能</a:t>
            </a:r>
          </a:p>
        </p:txBody>
      </p:sp>
      <p:sp>
        <p:nvSpPr>
          <p:cNvPr id="16" name="矩形: 圆角 15"/>
          <p:cNvSpPr/>
          <p:nvPr>
            <p:custDataLst>
              <p:tags r:id="rId2"/>
            </p:custDataLst>
          </p:nvPr>
        </p:nvSpPr>
        <p:spPr>
          <a:xfrm>
            <a:off x="595630" y="2159000"/>
            <a:ext cx="1763395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Calibri"/>
                <a:ea typeface="微软雅黑" panose="020B050302020402020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感受器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05435" y="875665"/>
            <a:ext cx="2492375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12750">
              <a:lnSpc>
                <a:spcPts val="4500"/>
              </a:lnSpc>
              <a:buSzPct val="50000"/>
              <a:defRPr>
                <a:solidFill>
                  <a:srgbClr val="FFFFFF"/>
                </a:solidFill>
              </a:defRPr>
            </a:pPr>
            <a:r>
              <a:rPr lang="en-US" altLang="zh-CN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2.</a:t>
            </a:r>
            <a:r>
              <a:rPr lang="zh-CN" altLang="en-US" sz="3200" b="1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反射弧</a:t>
            </a: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5885" y="137795"/>
            <a:ext cx="4007485" cy="64516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一、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反射与反射弧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820420" y="282257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ym typeface="+mn-ea"/>
              </a:rPr>
              <a:t>结构：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820420" y="344678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功能：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7"/>
            </p:custDataLst>
          </p:nvPr>
        </p:nvGrpSpPr>
        <p:grpSpPr>
          <a:xfrm>
            <a:off x="6104255" y="2763520"/>
            <a:ext cx="5828030" cy="3981450"/>
            <a:chOff x="1886" y="2532"/>
            <a:chExt cx="8820" cy="7828"/>
          </a:xfrm>
        </p:grpSpPr>
        <p:pic>
          <p:nvPicPr>
            <p:cNvPr id="4" name="图片 3" descr="微信图片_2021061210044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886" y="3774"/>
              <a:ext cx="8820" cy="658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18"/>
              </p:custDataLst>
            </p:nvPr>
          </p:nvSpPr>
          <p:spPr>
            <a:xfrm>
              <a:off x="3471" y="2532"/>
              <a:ext cx="6762" cy="1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endParaRPr lang="zh-CN" altLang="en-US" sz="2000" b="1"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824990" y="2848610"/>
            <a:ext cx="5872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sym typeface="+mn-ea"/>
              </a:rPr>
              <a:t>感觉神经元（传入神经）的神经末梢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889760" y="3458845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感受刺激，产生兴奋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: 圆角 6"/>
          <p:cNvSpPr/>
          <p:nvPr>
            <p:custDataLst>
              <p:tags r:id="rId10"/>
            </p:custDataLst>
          </p:nvPr>
        </p:nvSpPr>
        <p:spPr>
          <a:xfrm>
            <a:off x="595630" y="4058285"/>
            <a:ext cx="2075180" cy="5232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 panose="020B0503020204020204" charset="-122"/>
              </a:rPr>
              <a:t>②传入神经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775970" y="475742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ym typeface="+mn-ea"/>
              </a:rPr>
              <a:t>结构：</a:t>
            </a:r>
            <a:endParaRPr lang="zh-CN" altLang="en-US" sz="2800" b="1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775970" y="5381625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功能：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1824990" y="4757420"/>
            <a:ext cx="19050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感觉神经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1" name="矩形 30"/>
          <p:cNvSpPr/>
          <p:nvPr>
            <p:custDataLst>
              <p:tags r:id="rId14"/>
            </p:custDataLst>
          </p:nvPr>
        </p:nvSpPr>
        <p:spPr>
          <a:xfrm>
            <a:off x="1824990" y="5327650"/>
            <a:ext cx="4109720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将感受器产生的兴奋向神经中枢传导</a:t>
            </a:r>
            <a:endParaRPr lang="zh-CN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775970" y="622300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charset="0"/>
              </a:rPr>
              <a:t>特点：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1824990" y="6223000"/>
            <a:ext cx="19050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7030A0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sz="28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有神经节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10" grpId="0"/>
      <p:bldP spid="7" grpId="0"/>
      <p:bldP spid="11" grpId="0"/>
      <p:bldP spid="12" grpId="0" animBg="1"/>
      <p:bldP spid="14" grpId="0"/>
      <p:bldP spid="17" grpId="0"/>
      <p:bldP spid="18" grpId="0"/>
      <p:bldP spid="31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TEyZDY2MzhkZjMzNzk1NDRjNzFjNDg0ZjNlYjViY2YifQ=="/>
  <p:tag name="KSO_WPP_MARK_KEY" val="db398d2d-d361-44f9-9817-c72323df54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9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8"/>
  <p:tag name="KSO_WM_UNIT_PLACING_PICTURE_USER_VIEWPORT" val="{&quot;height&quot;:3360,&quot;width&quot;:6000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9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1"/>
  <p:tag name="KSO_WM_UNIT_PLACING_PICTURE_USER_VIEWPORT" val="{&quot;height&quot;:5880,&quot;width&quot;:787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8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5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8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9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8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3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2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9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  <p:tag name="KSO_WM_UNIT_PLACING_PICTURE_USER_VIEWPORT" val="{&quot;height&quot;:3407,&quot;width&quot;:3973}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8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9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2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0"/>
  <p:tag name="KSO_WM_UNIT_PLACING_PICTURE_USER_VIEWPORT" val="{&quot;height&quot;:3407,&quot;width&quot;:3973}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3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8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9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4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5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5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7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8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9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8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1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9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8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0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1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7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4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2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2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4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5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4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5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6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9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5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2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COMBINE_RELATE_SLIDE_ID" val="background20177594_2"/>
  <p:tag name="KSO_WM_SLIDE_ID" val="custom20180456_2"/>
  <p:tag name="KSO_WM_SLIDE_INDEX" val="2"/>
  <p:tag name="KSO_WM_SLIDE_ITEM_CNT" val="0"/>
  <p:tag name="KSO_WM_SLIDE_LAYOUT" val="a_f"/>
  <p:tag name="KSO_WM_SLIDE_LAYOUT_CNT" val="1_1"/>
  <p:tag name="KSO_WM_SLIDE_POSITION" val="52*35"/>
  <p:tag name="KSO_WM_SLIDE_SIZE" val="854*464"/>
  <p:tag name="KSO_WM_SLIDE_SUBTYPE" val="pureTxt"/>
  <p:tag name="KSO_WM_SLIDE_TYPE" val="text"/>
  <p:tag name="KSO_WM_TAG_VERSION" val="1.0"/>
  <p:tag name="KSO_WM_TEMPLATE_CATEGORY" val="custom"/>
  <p:tag name="KSO_WM_TEMPLATE_COLOR_TYPE" val="1"/>
  <p:tag name="KSO_WM_TEMPLATE_INDEX" val="20180456"/>
  <p:tag name="KSO_WM_TEMPLATE_MASTER_TYPE" val="1"/>
  <p:tag name="KSO_WM_TEMPLATE_SUBCATEGORY" val="0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9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6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6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7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1"/>
  <p:tag name="KSO_WM_UNIT_TABLE_BEAUTIFY" val="smartTable{2eb485ca-1342-4576-aea8-66df9ecc2031}"/>
  <p:tag name="TABLE_ENDDRAG_ORIGIN_RECT" val="901*334"/>
  <p:tag name="TABLE_ENDDRAG_RECT" val="12*205*901*334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2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3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4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5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7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9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1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8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1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1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  <p:tag name="KSO_WM_UNIT_TABLE_BEAUTIFY" val="smartTable{23117d6c-8239-4fcc-8a3b-020c19360a25}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5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6"/>
  <p:tag name="KSO_WM_UNIT_PLACING_PICTURE_USER_VIEWPORT" val="{&quot;height&quot;:5177.730708661417,&quot;width&quot;:8029.581102362205}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2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3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4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3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4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5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5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8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2514</Words>
  <Application>Microsoft Office PowerPoint</Application>
  <PresentationFormat>宽屏</PresentationFormat>
  <Paragraphs>341</Paragraphs>
  <Slides>37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7" baseType="lpstr">
      <vt:lpstr>Arial Unicode MS</vt:lpstr>
      <vt:lpstr>Gulim</vt:lpstr>
      <vt:lpstr>仿宋</vt:lpstr>
      <vt:lpstr>黑体</vt:lpstr>
      <vt:lpstr>华文楷体</vt:lpstr>
      <vt:lpstr>华文行楷</vt:lpstr>
      <vt:lpstr>楷体</vt:lpstr>
      <vt:lpstr>楷体_GB2312</vt:lpstr>
      <vt:lpstr>隶书</vt:lpstr>
      <vt:lpstr>宋体</vt:lpstr>
      <vt:lpstr>微软雅黑</vt:lpstr>
      <vt:lpstr>Arial</vt:lpstr>
      <vt:lpstr>Arial Black</vt:lpstr>
      <vt:lpstr>Calibri</vt:lpstr>
      <vt:lpstr>Courier New</vt:lpstr>
      <vt:lpstr>Gill Sans MT Condensed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Windows User</cp:lastModifiedBy>
  <cp:revision>4</cp:revision>
  <cp:lastPrinted>2022-07-19T11:14:19Z</cp:lastPrinted>
  <dcterms:created xsi:type="dcterms:W3CDTF">2022-07-19T11:14:19Z</dcterms:created>
  <dcterms:modified xsi:type="dcterms:W3CDTF">2022-07-27T02:45:24Z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