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319" r:id="rId3"/>
    <p:sldId id="285" r:id="rId4"/>
    <p:sldId id="314" r:id="rId5"/>
    <p:sldId id="358" r:id="rId6"/>
    <p:sldId id="320" r:id="rId7"/>
    <p:sldId id="321" r:id="rId8"/>
    <p:sldId id="316" r:id="rId9"/>
    <p:sldId id="359" r:id="rId10"/>
    <p:sldId id="323" r:id="rId11"/>
    <p:sldId id="324" r:id="rId12"/>
    <p:sldId id="325" r:id="rId13"/>
    <p:sldId id="326" r:id="rId14"/>
    <p:sldId id="327" r:id="rId15"/>
    <p:sldId id="355" r:id="rId16"/>
    <p:sldId id="356" r:id="rId17"/>
    <p:sldId id="357" r:id="rId19"/>
    <p:sldId id="360" r:id="rId20"/>
    <p:sldId id="361" r:id="rId21"/>
    <p:sldId id="362" r:id="rId22"/>
    <p:sldId id="363" r:id="rId23"/>
    <p:sldId id="364" r:id="rId24"/>
    <p:sldId id="365" r:id="rId25"/>
    <p:sldId id="366" r:id="rId26"/>
    <p:sldId id="367" r:id="rId27"/>
    <p:sldId id="368" r:id="rId28"/>
  </p:sldIdLst>
  <p:sldSz cx="12192000" cy="6858000"/>
  <p:notesSz cx="6858000" cy="9144000"/>
  <p:embeddedFontLst>
    <p:embeddedFont>
      <p:font typeface="楷体" panose="02010609060101010101" charset="-122"/>
      <p:regular r:id="rId33"/>
    </p:embeddedFont>
    <p:embeddedFont>
      <p:font typeface="微软雅黑" panose="020B0503020204020204" charset="-122"/>
      <p:regular r:id="rId34"/>
    </p:embeddedFont>
    <p:embeddedFont>
      <p:font typeface="黑体" panose="02010609060101010101" pitchFamily="49" charset="-122"/>
      <p:regular r:id="rId35"/>
    </p:embeddedFont>
    <p:embeddedFont>
      <p:font typeface="汉仪书魂体简" panose="02010609000101010101" charset="-122"/>
      <p:regular r:id="rId36"/>
    </p:embeddedFont>
    <p:embeddedFont>
      <p:font typeface="Wingdings 2" panose="05020102010507070707" charset="0"/>
      <p:regular r:id="rId37"/>
    </p:embeddedFont>
    <p:embeddedFont>
      <p:font typeface="方正清刻本悦宋简体" panose="02000000000000000000" charset="-122"/>
      <p:regular r:id="rId38"/>
    </p:embeddedFont>
    <p:embeddedFont>
      <p:font typeface="华文新魏" panose="02010800040101010101" charset="-122"/>
      <p:regular r:id="rId39"/>
    </p:embeddedFont>
    <p:embeddedFont>
      <p:font typeface="Calibri" panose="020F0502020204030204" charset="0"/>
      <p:regular r:id="rId40"/>
      <p:bold r:id="rId41"/>
      <p:italic r:id="rId42"/>
      <p:boldItalic r:id="rId43"/>
    </p:embeddedFont>
    <p:embeddedFont>
      <p:font typeface="方正宋刻本秀楷简体" panose="02000000000000000000" pitchFamily="2" charset="-122"/>
      <p:regular r:id="rId44"/>
    </p:embeddedFont>
    <p:embeddedFont>
      <p:font typeface="隶书" panose="02010509060101010101" pitchFamily="49" charset="-122"/>
      <p:regular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initials="T" lastIdx="1" clrIdx="0"/>
  <p:cmAuthor id="2" name="作者" initials="A" lastIdx="0" clrIdx="1"/>
  <p:cmAuthor id="0" name="PPTer_T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DF3621"/>
    <a:srgbClr val="B7B3B2"/>
    <a:srgbClr val="C3B7A7"/>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font" Target="fonts/font13.fntdata"/><Relationship Id="rId44" Type="http://schemas.openxmlformats.org/officeDocument/2006/relationships/font" Target="fonts/font12.fntdata"/><Relationship Id="rId43" Type="http://schemas.openxmlformats.org/officeDocument/2006/relationships/font" Target="fonts/font11.fntdata"/><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8.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jpe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2" Type="http://schemas.openxmlformats.org/officeDocument/2006/relationships/slideLayout" Target="../slideLayouts/slideLayout1.xml"/><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GIF"/><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aphicFrame>
        <p:nvGraphicFramePr>
          <p:cNvPr id="2" name="对象 1">
            <a:hlinkClick r:id="" action="ppaction://ole?verb="/>
          </p:cNvPr>
          <p:cNvGraphicFramePr>
            <a:graphicFrameLocks noChangeAspect="1"/>
          </p:cNvGraphicFramePr>
          <p:nvPr/>
        </p:nvGraphicFramePr>
        <p:xfrm>
          <a:off x="10325735" y="184785"/>
          <a:ext cx="2259330" cy="934085"/>
        </p:xfrm>
        <a:graphic>
          <a:graphicData uri="http://schemas.openxmlformats.org/presentationml/2006/ole">
            <mc:AlternateContent xmlns:mc="http://schemas.openxmlformats.org/markup-compatibility/2006">
              <mc:Choice xmlns:v="urn:schemas-microsoft-com:vml" Requires="v">
                <p:oleObj spid="_x0000_s1025" name="" r:id="rId2" imgW="2451100" imgH="723900" progId="Package">
                  <p:embed/>
                </p:oleObj>
              </mc:Choice>
              <mc:Fallback>
                <p:oleObj name="" r:id="rId2" imgW="2451100" imgH="723900" progId="Package">
                  <p:embed/>
                  <p:pic>
                    <p:nvPicPr>
                      <p:cNvPr id="0" name="图片 1024"/>
                      <p:cNvPicPr/>
                      <p:nvPr/>
                    </p:nvPicPr>
                    <p:blipFill>
                      <a:blip r:embed="rId3"/>
                      <a:stretch>
                        <a:fillRect/>
                      </a:stretch>
                    </p:blipFill>
                    <p:spPr>
                      <a:xfrm>
                        <a:off x="10325735" y="184785"/>
                        <a:ext cx="2259330" cy="934085"/>
                      </a:xfrm>
                      <a:prstGeom prst="rect">
                        <a:avLst/>
                      </a:prstGeom>
                    </p:spPr>
                  </p:pic>
                </p:oleObj>
              </mc:Fallback>
            </mc:AlternateContent>
          </a:graphicData>
        </a:graphic>
      </p:graphicFrame>
      <p:grpSp>
        <p:nvGrpSpPr>
          <p:cNvPr id="10" name="组合 9"/>
          <p:cNvGrpSpPr/>
          <p:nvPr/>
        </p:nvGrpSpPr>
        <p:grpSpPr>
          <a:xfrm>
            <a:off x="1577340" y="295275"/>
            <a:ext cx="9036857" cy="5429885"/>
            <a:chOff x="1254" y="958"/>
            <a:chExt cx="11894" cy="7146"/>
          </a:xfrm>
          <a:effectLst>
            <a:outerShdw blurRad="50800" dist="63500" dir="5400000" algn="t" rotWithShape="0">
              <a:prstClr val="black">
                <a:alpha val="40000"/>
              </a:prstClr>
            </a:outerShdw>
          </a:effectLst>
        </p:grpSpPr>
        <p:pic>
          <p:nvPicPr>
            <p:cNvPr id="4" name="图片 3"/>
            <p:cNvPicPr>
              <a:picLocks noChangeAspect="1"/>
            </p:cNvPicPr>
            <p:nvPr/>
          </p:nvPicPr>
          <p:blipFill>
            <a:blip r:embed="rId1"/>
            <a:stretch>
              <a:fillRect/>
            </a:stretch>
          </p:blipFill>
          <p:spPr>
            <a:xfrm>
              <a:off x="1254" y="958"/>
              <a:ext cx="11894" cy="7146"/>
            </a:xfrm>
            <a:prstGeom prst="rect">
              <a:avLst/>
            </a:prstGeom>
          </p:spPr>
        </p:pic>
        <p:sp>
          <p:nvSpPr>
            <p:cNvPr id="9" name="文本框 8"/>
            <p:cNvSpPr txBox="1"/>
            <p:nvPr/>
          </p:nvSpPr>
          <p:spPr>
            <a:xfrm>
              <a:off x="1254" y="958"/>
              <a:ext cx="6170" cy="687"/>
            </a:xfrm>
            <a:prstGeom prst="rect">
              <a:avLst/>
            </a:prstGeom>
            <a:noFill/>
          </p:spPr>
          <p:txBody>
            <a:bodyPr wrap="square" rtlCol="0">
              <a:spAutoFit/>
            </a:bodyPr>
            <a:p>
              <a:pPr algn="l"/>
              <a:r>
                <a:rPr lang="zh-CN" altLang="en-US" sz="2800" b="1">
                  <a:latin typeface="楷体" panose="02010609060101010101" charset="-122"/>
                  <a:ea typeface="楷体" panose="02010609060101010101" charset="-122"/>
                  <a:cs typeface="楷体" panose="02010609060101010101" charset="-122"/>
                  <a:sym typeface="+mn-ea"/>
                </a:rPr>
                <a:t>1851年第一届世界博览会</a:t>
              </a:r>
              <a:endParaRPr lang="zh-CN" altLang="en-US" sz="2800" b="1" dirty="0">
                <a:solidFill>
                  <a:schemeClr val="tx1"/>
                </a:solidFill>
                <a:latin typeface="微软雅黑" panose="020B0503020204020204" charset="-122"/>
                <a:ea typeface="微软雅黑" panose="020B0503020204020204" charset="-122"/>
              </a:endParaRPr>
            </a:p>
          </p:txBody>
        </p:sp>
      </p:grpSp>
      <p:sp>
        <p:nvSpPr>
          <p:cNvPr id="6" name="文本框 5"/>
          <p:cNvSpPr txBox="1"/>
          <p:nvPr/>
        </p:nvSpPr>
        <p:spPr>
          <a:xfrm>
            <a:off x="816610" y="5997575"/>
            <a:ext cx="10558145" cy="521970"/>
          </a:xfrm>
          <a:prstGeom prst="rect">
            <a:avLst/>
          </a:prstGeom>
          <a:noFill/>
        </p:spPr>
        <p:txBody>
          <a:bodyPr wrap="none" rtlCol="0">
            <a:spAutoFit/>
          </a:bodyPr>
          <a:p>
            <a:pPr algn="l"/>
            <a:r>
              <a:rPr lang="zh-CN" altLang="en-US" sz="2800" b="1" dirty="0">
                <a:solidFill>
                  <a:schemeClr val="tx1"/>
                </a:solidFill>
                <a:latin typeface="黑体" panose="02010609060101010101" pitchFamily="49" charset="-122"/>
                <a:ea typeface="黑体" panose="02010609060101010101" pitchFamily="49" charset="-122"/>
              </a:rPr>
              <a:t>水晶宫的建造和第一届世博会的召开是英国</a:t>
            </a:r>
            <a:r>
              <a:rPr lang="en-US" altLang="zh-CN" sz="2800" b="1" dirty="0">
                <a:solidFill>
                  <a:schemeClr val="tx1"/>
                </a:solidFill>
                <a:latin typeface="黑体" panose="02010609060101010101" pitchFamily="49" charset="-122"/>
                <a:ea typeface="黑体" panose="02010609060101010101" pitchFamily="49" charset="-122"/>
              </a:rPr>
              <a:t>________</a:t>
            </a:r>
            <a:r>
              <a:rPr lang="zh-CN" altLang="en-US" sz="2800" b="1" dirty="0">
                <a:solidFill>
                  <a:schemeClr val="tx1"/>
                </a:solidFill>
                <a:latin typeface="黑体" panose="02010609060101010101" pitchFamily="49" charset="-122"/>
                <a:ea typeface="黑体" panose="02010609060101010101" pitchFamily="49" charset="-122"/>
              </a:rPr>
              <a:t>成果的展现。</a:t>
            </a:r>
            <a:endParaRPr lang="zh-CN" altLang="en-US" sz="2800" b="1" dirty="0">
              <a:solidFill>
                <a:schemeClr val="tx1"/>
              </a:solidFill>
              <a:latin typeface="黑体" panose="02010609060101010101" pitchFamily="49" charset="-122"/>
              <a:ea typeface="黑体" panose="02010609060101010101" pitchFamily="49" charset="-122"/>
            </a:endParaRPr>
          </a:p>
        </p:txBody>
      </p:sp>
      <p:grpSp>
        <p:nvGrpSpPr>
          <p:cNvPr id="16" name="组合 15"/>
          <p:cNvGrpSpPr/>
          <p:nvPr/>
        </p:nvGrpSpPr>
        <p:grpSpPr>
          <a:xfrm>
            <a:off x="187960" y="1118870"/>
            <a:ext cx="3448050" cy="3235960"/>
            <a:chOff x="311" y="1762"/>
            <a:chExt cx="5430" cy="5096"/>
          </a:xfrm>
          <a:effectLst>
            <a:outerShdw blurRad="50800" dist="76200" dir="5400000" algn="t" rotWithShape="0">
              <a:prstClr val="black">
                <a:alpha val="40000"/>
              </a:prstClr>
            </a:outerShdw>
          </a:effectLst>
        </p:grpSpPr>
        <p:pic>
          <p:nvPicPr>
            <p:cNvPr id="8" name="图片 2" descr="IMG_256"/>
            <p:cNvPicPr>
              <a:picLocks noChangeAspect="1"/>
            </p:cNvPicPr>
            <p:nvPr/>
          </p:nvPicPr>
          <p:blipFill>
            <a:blip r:embed="rId4"/>
            <a:stretch>
              <a:fillRect/>
            </a:stretch>
          </p:blipFill>
          <p:spPr>
            <a:xfrm>
              <a:off x="311" y="1762"/>
              <a:ext cx="5431" cy="5096"/>
            </a:xfrm>
            <a:prstGeom prst="rect">
              <a:avLst/>
            </a:prstGeom>
            <a:noFill/>
            <a:ln w="28575" cmpd="sng">
              <a:solidFill>
                <a:srgbClr val="DE0000"/>
              </a:solidFill>
              <a:prstDash val="solid"/>
            </a:ln>
          </p:spPr>
        </p:pic>
        <p:sp>
          <p:nvSpPr>
            <p:cNvPr id="15" name="文本框 14"/>
            <p:cNvSpPr txBox="1"/>
            <p:nvPr/>
          </p:nvSpPr>
          <p:spPr>
            <a:xfrm>
              <a:off x="311" y="1762"/>
              <a:ext cx="1977" cy="822"/>
            </a:xfrm>
            <a:prstGeom prst="rect">
              <a:avLst/>
            </a:prstGeom>
            <a:noFill/>
          </p:spPr>
          <p:txBody>
            <a:bodyPr wrap="none" rtlCol="0">
              <a:spAutoFit/>
            </a:bodyPr>
            <a:p>
              <a:pPr algn="l"/>
              <a:r>
                <a:rPr lang="zh-CN" altLang="en-US" sz="2800" b="1" dirty="0">
                  <a:solidFill>
                    <a:schemeClr val="tx1"/>
                  </a:solidFill>
                  <a:latin typeface="黑体" panose="02010609060101010101" pitchFamily="49" charset="-122"/>
                  <a:ea typeface="黑体" panose="02010609060101010101" pitchFamily="49" charset="-122"/>
                </a:rPr>
                <a:t>藏金箱</a:t>
              </a:r>
              <a:endParaRPr lang="zh-CN" altLang="en-US" sz="2800" b="1" dirty="0">
                <a:solidFill>
                  <a:schemeClr val="tx1"/>
                </a:solidFill>
                <a:latin typeface="黑体" panose="02010609060101010101" pitchFamily="49" charset="-122"/>
                <a:ea typeface="黑体" panose="02010609060101010101" pitchFamily="49" charset="-122"/>
              </a:endParaRPr>
            </a:p>
          </p:txBody>
        </p:sp>
      </p:grpSp>
      <p:grpSp>
        <p:nvGrpSpPr>
          <p:cNvPr id="18" name="组合 17"/>
          <p:cNvGrpSpPr/>
          <p:nvPr/>
        </p:nvGrpSpPr>
        <p:grpSpPr>
          <a:xfrm>
            <a:off x="3741420" y="1402080"/>
            <a:ext cx="4375785" cy="2669540"/>
            <a:chOff x="6013" y="2208"/>
            <a:chExt cx="6891" cy="4204"/>
          </a:xfrm>
          <a:effectLst>
            <a:outerShdw blurRad="50800" dist="76200" dir="5400000" algn="t" rotWithShape="0">
              <a:prstClr val="black">
                <a:alpha val="40000"/>
              </a:prstClr>
            </a:outerShdw>
          </a:effectLst>
        </p:grpSpPr>
        <p:pic>
          <p:nvPicPr>
            <p:cNvPr id="7" name="图片 5"/>
            <p:cNvPicPr>
              <a:picLocks noChangeAspect="1"/>
            </p:cNvPicPr>
            <p:nvPr/>
          </p:nvPicPr>
          <p:blipFill>
            <a:blip r:embed="rId5">
              <a:clrChange>
                <a:clrFrom>
                  <a:srgbClr val="E5E3CD">
                    <a:alpha val="100000"/>
                  </a:srgbClr>
                </a:clrFrom>
                <a:clrTo>
                  <a:srgbClr val="E5E3CD">
                    <a:alpha val="100000"/>
                    <a:alpha val="0"/>
                  </a:srgbClr>
                </a:clrTo>
              </a:clrChange>
            </a:blip>
            <a:srcRect l="2733" t="9694"/>
            <a:stretch>
              <a:fillRect/>
            </a:stretch>
          </p:blipFill>
          <p:spPr>
            <a:xfrm>
              <a:off x="6013" y="2208"/>
              <a:ext cx="6891" cy="4204"/>
            </a:xfrm>
            <a:prstGeom prst="rect">
              <a:avLst/>
            </a:prstGeom>
            <a:noFill/>
            <a:ln w="28575" cmpd="sng">
              <a:solidFill>
                <a:srgbClr val="DE0000"/>
              </a:solidFill>
              <a:prstDash val="solid"/>
            </a:ln>
          </p:spPr>
        </p:pic>
        <p:sp>
          <p:nvSpPr>
            <p:cNvPr id="17" name="文本框 16"/>
            <p:cNvSpPr txBox="1"/>
            <p:nvPr/>
          </p:nvSpPr>
          <p:spPr>
            <a:xfrm>
              <a:off x="6013" y="2208"/>
              <a:ext cx="1977" cy="822"/>
            </a:xfrm>
            <a:prstGeom prst="rect">
              <a:avLst/>
            </a:prstGeom>
            <a:noFill/>
          </p:spPr>
          <p:txBody>
            <a:bodyPr wrap="none" rtlCol="0">
              <a:spAutoFit/>
            </a:bodyPr>
            <a:p>
              <a:pPr algn="l"/>
              <a:r>
                <a:rPr lang="zh-CN" altLang="en-US" sz="2800" b="1" dirty="0">
                  <a:solidFill>
                    <a:schemeClr val="tx1"/>
                  </a:solidFill>
                  <a:latin typeface="黑体" panose="02010609060101010101" pitchFamily="49" charset="-122"/>
                  <a:ea typeface="黑体" panose="02010609060101010101" pitchFamily="49" charset="-122"/>
                </a:rPr>
                <a:t>蒸汽机</a:t>
              </a:r>
              <a:endParaRPr lang="zh-CN" altLang="en-US" sz="2800" b="1" dirty="0">
                <a:solidFill>
                  <a:schemeClr val="tx1"/>
                </a:solidFill>
                <a:latin typeface="黑体" panose="02010609060101010101" pitchFamily="49" charset="-122"/>
                <a:ea typeface="黑体" panose="02010609060101010101" pitchFamily="49" charset="-122"/>
              </a:endParaRPr>
            </a:p>
          </p:txBody>
        </p:sp>
      </p:grpSp>
      <p:grpSp>
        <p:nvGrpSpPr>
          <p:cNvPr id="21" name="组合 20"/>
          <p:cNvGrpSpPr/>
          <p:nvPr/>
        </p:nvGrpSpPr>
        <p:grpSpPr>
          <a:xfrm>
            <a:off x="8338185" y="1118870"/>
            <a:ext cx="3739515" cy="4335145"/>
            <a:chOff x="13175" y="1762"/>
            <a:chExt cx="5889" cy="6827"/>
          </a:xfrm>
          <a:effectLst>
            <a:outerShdw blurRad="50800" dist="76200" dir="5400000" algn="t" rotWithShape="0">
              <a:prstClr val="black">
                <a:alpha val="40000"/>
              </a:prstClr>
            </a:outerShdw>
          </a:effectLst>
        </p:grpSpPr>
        <p:pic>
          <p:nvPicPr>
            <p:cNvPr id="14" name="图片 1" descr="IMG_256"/>
            <p:cNvPicPr>
              <a:picLocks noChangeAspect="1"/>
            </p:cNvPicPr>
            <p:nvPr/>
          </p:nvPicPr>
          <p:blipFill>
            <a:blip r:embed="rId6"/>
            <a:srcRect b="4555"/>
            <a:stretch>
              <a:fillRect/>
            </a:stretch>
          </p:blipFill>
          <p:spPr>
            <a:xfrm>
              <a:off x="13175" y="1762"/>
              <a:ext cx="5889" cy="6827"/>
            </a:xfrm>
            <a:prstGeom prst="rect">
              <a:avLst/>
            </a:prstGeom>
            <a:noFill/>
            <a:ln w="28575" cmpd="sng">
              <a:solidFill>
                <a:srgbClr val="DE0000"/>
              </a:solidFill>
              <a:prstDash val="solid"/>
            </a:ln>
          </p:spPr>
        </p:pic>
        <p:sp>
          <p:nvSpPr>
            <p:cNvPr id="20" name="文本框 19"/>
            <p:cNvSpPr txBox="1"/>
            <p:nvPr/>
          </p:nvSpPr>
          <p:spPr>
            <a:xfrm>
              <a:off x="13175" y="1762"/>
              <a:ext cx="3666" cy="822"/>
            </a:xfrm>
            <a:prstGeom prst="rect">
              <a:avLst/>
            </a:prstGeom>
            <a:noFill/>
          </p:spPr>
          <p:txBody>
            <a:bodyPr wrap="none" rtlCol="0">
              <a:spAutoFit/>
            </a:bodyPr>
            <a:p>
              <a:pPr algn="l"/>
              <a:r>
                <a:rPr lang="zh-CN" altLang="en-US" sz="2800" b="1" dirty="0">
                  <a:solidFill>
                    <a:schemeClr val="tx1"/>
                  </a:solidFill>
                  <a:latin typeface="黑体" panose="02010609060101010101" pitchFamily="49" charset="-122"/>
                  <a:ea typeface="黑体" panose="02010609060101010101" pitchFamily="49" charset="-122"/>
                </a:rPr>
                <a:t>埃及巨人雕塑</a:t>
              </a:r>
              <a:endParaRPr lang="zh-CN" altLang="en-US" sz="2800" b="1" dirty="0">
                <a:solidFill>
                  <a:schemeClr val="tx1"/>
                </a:solidFill>
                <a:latin typeface="黑体" panose="02010609060101010101" pitchFamily="49" charset="-122"/>
                <a:ea typeface="黑体" panose="02010609060101010101" pitchFamily="49" charset="-122"/>
              </a:endParaRPr>
            </a:p>
          </p:txBody>
        </p:sp>
      </p:grpSp>
      <p:sp>
        <p:nvSpPr>
          <p:cNvPr id="23" name="文本框 22"/>
          <p:cNvSpPr txBox="1"/>
          <p:nvPr/>
        </p:nvSpPr>
        <p:spPr>
          <a:xfrm>
            <a:off x="7629525" y="5916295"/>
            <a:ext cx="1612900" cy="521970"/>
          </a:xfrm>
          <a:prstGeom prst="rect">
            <a:avLst/>
          </a:prstGeom>
          <a:noFill/>
        </p:spPr>
        <p:txBody>
          <a:bodyPr wrap="none" rtlCol="0">
            <a:spAutoFit/>
          </a:bodyPr>
          <a:p>
            <a:pPr algn="l"/>
            <a:r>
              <a:rPr lang="zh-CN" altLang="en-US" sz="2800" b="1" dirty="0">
                <a:solidFill>
                  <a:srgbClr val="FF0000"/>
                </a:solidFill>
                <a:latin typeface="黑体" panose="02010609060101010101" pitchFamily="49" charset="-122"/>
                <a:ea typeface="黑体" panose="02010609060101010101" pitchFamily="49" charset="-122"/>
              </a:rPr>
              <a:t>工业革命</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36" name="文本框 35"/>
          <p:cNvSpPr txBox="1"/>
          <p:nvPr/>
        </p:nvSpPr>
        <p:spPr>
          <a:xfrm>
            <a:off x="398145" y="1488440"/>
            <a:ext cx="11395075" cy="304419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p>
            <a:pPr algn="l" fontAlgn="auto">
              <a:lnSpc>
                <a:spcPct val="120000"/>
              </a:lnSpc>
            </a:pPr>
            <a:r>
              <a:rPr lang="en-US" sz="3200" b="1" dirty="0">
                <a:latin typeface="楷体" panose="02010609060101010101" charset="-122"/>
                <a:ea typeface="楷体" panose="02010609060101010101" charset="-122"/>
                <a:cs typeface="楷体" panose="02010609060101010101" charset="-122"/>
                <a:sym typeface="+mn-ea"/>
              </a:rPr>
              <a:t>    </a:t>
            </a:r>
            <a:r>
              <a:rPr lang="zh-CN" altLang="en-US" sz="3200" b="1" dirty="0">
                <a:latin typeface="楷体" panose="02010609060101010101" charset="-122"/>
                <a:ea typeface="楷体" panose="02010609060101010101" charset="-122"/>
                <a:cs typeface="楷体" panose="02010609060101010101" charset="-122"/>
                <a:sym typeface="+mn-ea"/>
              </a:rPr>
              <a:t> </a:t>
            </a:r>
            <a:r>
              <a:rPr sz="3200" b="1" dirty="0">
                <a:latin typeface="楷体" panose="02010609060101010101" charset="-122"/>
                <a:ea typeface="楷体" panose="02010609060101010101" charset="-122"/>
                <a:cs typeface="楷体" panose="02010609060101010101" charset="-122"/>
                <a:sym typeface="+mn-ea"/>
              </a:rPr>
              <a:t>“如果人们把整个人类社会的演进用12个小时来表示，那么现代工业时代只代表最后5分钟，而不是更多。”英国是最先发生这个5分钟事件的地方，</a:t>
            </a:r>
            <a:r>
              <a:rPr sz="3200" b="1" dirty="0">
                <a:solidFill>
                  <a:srgbClr val="FF0000"/>
                </a:solidFill>
                <a:latin typeface="楷体" panose="02010609060101010101" charset="-122"/>
                <a:ea typeface="楷体" panose="02010609060101010101" charset="-122"/>
                <a:cs typeface="楷体" panose="02010609060101010101" charset="-122"/>
                <a:sym typeface="+mn-ea"/>
              </a:rPr>
              <a:t>工业革命</a:t>
            </a:r>
            <a:r>
              <a:rPr sz="3200" b="1" dirty="0">
                <a:latin typeface="楷体" panose="02010609060101010101" charset="-122"/>
                <a:ea typeface="楷体" panose="02010609060101010101" charset="-122"/>
                <a:cs typeface="楷体" panose="02010609060101010101" charset="-122"/>
                <a:sym typeface="+mn-ea"/>
              </a:rPr>
              <a:t>可能是</a:t>
            </a:r>
            <a:r>
              <a:rPr sz="3200" b="1" dirty="0">
                <a:solidFill>
                  <a:srgbClr val="FF0000"/>
                </a:solidFill>
                <a:latin typeface="楷体" panose="02010609060101010101" charset="-122"/>
                <a:ea typeface="楷体" panose="02010609060101010101" charset="-122"/>
                <a:cs typeface="楷体" panose="02010609060101010101" charset="-122"/>
                <a:sym typeface="+mn-ea"/>
              </a:rPr>
              <a:t>最初的关键几秒钟</a:t>
            </a:r>
            <a:r>
              <a:rPr sz="3200" b="1" dirty="0">
                <a:latin typeface="楷体" panose="02010609060101010101" charset="-122"/>
                <a:ea typeface="楷体" panose="02010609060101010101" charset="-122"/>
                <a:cs typeface="楷体" panose="02010609060101010101" charset="-122"/>
                <a:sym typeface="+mn-ea"/>
              </a:rPr>
              <a:t>。正是</a:t>
            </a:r>
            <a:r>
              <a:rPr sz="3200" b="1" dirty="0">
                <a:solidFill>
                  <a:srgbClr val="FF0000"/>
                </a:solidFill>
                <a:latin typeface="楷体" panose="02010609060101010101" charset="-122"/>
                <a:ea typeface="楷体" panose="02010609060101010101" charset="-122"/>
                <a:cs typeface="楷体" panose="02010609060101010101" charset="-122"/>
                <a:sym typeface="+mn-ea"/>
              </a:rPr>
              <a:t>这个革命使现代文明降临人间</a:t>
            </a:r>
            <a:r>
              <a:rPr sz="3200" b="1" dirty="0">
                <a:latin typeface="楷体" panose="02010609060101010101" charset="-122"/>
                <a:ea typeface="楷体" panose="02010609060101010101" charset="-122"/>
                <a:cs typeface="楷体" panose="02010609060101010101" charset="-122"/>
                <a:sym typeface="+mn-ea"/>
              </a:rPr>
              <a:t>。              </a:t>
            </a:r>
            <a:endParaRPr sz="3200" b="1" dirty="0">
              <a:latin typeface="楷体" panose="02010609060101010101" charset="-122"/>
              <a:ea typeface="楷体" panose="02010609060101010101" charset="-122"/>
              <a:cs typeface="楷体" panose="02010609060101010101" charset="-122"/>
              <a:sym typeface="+mn-ea"/>
            </a:endParaRPr>
          </a:p>
          <a:p>
            <a:pPr algn="l" fontAlgn="auto">
              <a:lnSpc>
                <a:spcPct val="120000"/>
              </a:lnSpc>
            </a:pPr>
            <a:r>
              <a:rPr sz="3200" b="1" dirty="0">
                <a:latin typeface="楷体" panose="02010609060101010101" charset="-122"/>
                <a:ea typeface="楷体" panose="02010609060101010101" charset="-122"/>
                <a:cs typeface="楷体" panose="02010609060101010101" charset="-122"/>
                <a:sym typeface="+mn-ea"/>
              </a:rPr>
              <a:t>                             </a:t>
            </a:r>
            <a:r>
              <a:rPr sz="2800" b="1" dirty="0">
                <a:latin typeface="楷体" panose="02010609060101010101" charset="-122"/>
                <a:ea typeface="楷体" panose="02010609060101010101" charset="-122"/>
                <a:cs typeface="楷体" panose="02010609060101010101" charset="-122"/>
                <a:sym typeface="+mn-ea"/>
              </a:rPr>
              <a:t>——马克垚《世界文明史》</a:t>
            </a:r>
            <a:endParaRPr lang="zh-CN" altLang="en-US" sz="2800" b="1" dirty="0" smtClean="0">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linds(horizontal)">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二、工业革命的进程</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71465" y="89535"/>
            <a:ext cx="607441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（一）工业革命</a:t>
            </a:r>
            <a:r>
              <a:rPr lang="zh-CN" altLang="en-US" sz="2800" b="1">
                <a:latin typeface="微软雅黑" panose="020B0503020204020204" charset="-122"/>
                <a:ea typeface="微软雅黑" panose="020B0503020204020204" charset="-122"/>
                <a:sym typeface="+mn-ea"/>
              </a:rPr>
              <a:t>（</a:t>
            </a:r>
            <a:r>
              <a:rPr lang="en-US" altLang="zh-CN" sz="2800" b="1">
                <a:latin typeface="微软雅黑" panose="020B0503020204020204" charset="-122"/>
                <a:ea typeface="微软雅黑" panose="020B0503020204020204" charset="-122"/>
                <a:sym typeface="+mn-ea"/>
              </a:rPr>
              <a:t>1760S-1840S</a:t>
            </a:r>
            <a:r>
              <a:rPr lang="zh-CN" altLang="en-US" sz="2800" b="1">
                <a:latin typeface="微软雅黑" panose="020B0503020204020204" charset="-122"/>
                <a:ea typeface="微软雅黑" panose="020B0503020204020204" charset="-122"/>
                <a:sym typeface="+mn-ea"/>
              </a:rPr>
              <a:t>）</a:t>
            </a:r>
            <a:endParaRPr lang="zh-CN" altLang="en-US" sz="2800" b="1">
              <a:latin typeface="微软雅黑" panose="020B0503020204020204" charset="-122"/>
              <a:ea typeface="微软雅黑" panose="020B0503020204020204" charset="-122"/>
              <a:sym typeface="+mn-ea"/>
            </a:endParaRPr>
          </a:p>
        </p:txBody>
      </p:sp>
      <p:sp>
        <p:nvSpPr>
          <p:cNvPr id="18" name="文本框 17"/>
          <p:cNvSpPr txBox="1"/>
          <p:nvPr/>
        </p:nvSpPr>
        <p:spPr>
          <a:xfrm>
            <a:off x="523875" y="949325"/>
            <a:ext cx="4117340" cy="521970"/>
          </a:xfrm>
          <a:prstGeom prst="rect">
            <a:avLst/>
          </a:prstGeom>
          <a:noFill/>
        </p:spPr>
        <p:txBody>
          <a:bodyPr wrap="none" rtlCol="0" anchor="t">
            <a:spAutoFit/>
          </a:bodyPr>
          <a:p>
            <a:r>
              <a:rPr lang="en-US" altLang="zh-CN" sz="2800" b="1">
                <a:latin typeface="黑体" panose="02010609060101010101" pitchFamily="49" charset="-122"/>
                <a:ea typeface="黑体" panose="02010609060101010101" pitchFamily="49" charset="-122"/>
                <a:sym typeface="+mn-ea"/>
              </a:rPr>
              <a:t>1.</a:t>
            </a:r>
            <a:r>
              <a:rPr lang="zh-CN" altLang="en-US" sz="2800" b="1">
                <a:latin typeface="黑体" panose="02010609060101010101" pitchFamily="49" charset="-122"/>
                <a:ea typeface="黑体" panose="02010609060101010101" pitchFamily="49" charset="-122"/>
                <a:sym typeface="+mn-ea"/>
              </a:rPr>
              <a:t>开始：棉纺织技术革新</a:t>
            </a:r>
            <a:endParaRPr lang="zh-CN" altLang="en-US" sz="2800" b="1">
              <a:latin typeface="黑体" panose="02010609060101010101" pitchFamily="49" charset="-122"/>
              <a:ea typeface="黑体" panose="02010609060101010101" pitchFamily="49" charset="-122"/>
              <a:sym typeface="+mn-ea"/>
            </a:endParaRPr>
          </a:p>
        </p:txBody>
      </p:sp>
      <p:sp>
        <p:nvSpPr>
          <p:cNvPr id="4" name="文本框 3"/>
          <p:cNvSpPr txBox="1"/>
          <p:nvPr/>
        </p:nvSpPr>
        <p:spPr>
          <a:xfrm>
            <a:off x="523875" y="1570990"/>
            <a:ext cx="2329815" cy="521970"/>
          </a:xfrm>
          <a:prstGeom prst="rect">
            <a:avLst/>
          </a:prstGeom>
          <a:noFill/>
        </p:spPr>
        <p:txBody>
          <a:bodyPr wrap="none" rtlCol="0" anchor="t">
            <a:spAutoFit/>
          </a:bodyPr>
          <a:p>
            <a:r>
              <a:rPr lang="en-US" altLang="zh-CN" sz="2800" b="1">
                <a:latin typeface="黑体" panose="02010609060101010101" pitchFamily="49" charset="-122"/>
                <a:ea typeface="黑体" panose="02010609060101010101" pitchFamily="49" charset="-122"/>
                <a:sym typeface="+mn-ea"/>
              </a:rPr>
              <a:t>2.</a:t>
            </a:r>
            <a:r>
              <a:rPr lang="zh-CN" altLang="en-US" sz="2800" b="1">
                <a:latin typeface="黑体" panose="02010609060101010101" pitchFamily="49" charset="-122"/>
                <a:ea typeface="黑体" panose="02010609060101010101" pitchFamily="49" charset="-122"/>
                <a:sym typeface="+mn-ea"/>
              </a:rPr>
              <a:t>工厂制出现</a:t>
            </a:r>
            <a:endParaRPr lang="zh-CN" altLang="en-US" sz="2800" b="1">
              <a:latin typeface="黑体" panose="02010609060101010101" pitchFamily="49" charset="-122"/>
              <a:ea typeface="黑体" panose="02010609060101010101" pitchFamily="49" charset="-122"/>
              <a:sym typeface="+mn-ea"/>
            </a:endParaRPr>
          </a:p>
        </p:txBody>
      </p:sp>
      <p:sp>
        <p:nvSpPr>
          <p:cNvPr id="7" name="文本框 6"/>
          <p:cNvSpPr txBox="1"/>
          <p:nvPr/>
        </p:nvSpPr>
        <p:spPr>
          <a:xfrm>
            <a:off x="523875" y="2186940"/>
            <a:ext cx="2687320" cy="521970"/>
          </a:xfrm>
          <a:prstGeom prst="rect">
            <a:avLst/>
          </a:prstGeom>
          <a:noFill/>
        </p:spPr>
        <p:txBody>
          <a:bodyPr wrap="none" rtlCol="0" anchor="t">
            <a:spAutoFit/>
          </a:bodyPr>
          <a:p>
            <a:r>
              <a:rPr lang="en-US" altLang="zh-CN" sz="2800" b="1">
                <a:latin typeface="黑体" panose="02010609060101010101" pitchFamily="49" charset="-122"/>
                <a:ea typeface="黑体" panose="02010609060101010101" pitchFamily="49" charset="-122"/>
                <a:sym typeface="+mn-ea"/>
              </a:rPr>
              <a:t>3.</a:t>
            </a:r>
            <a:r>
              <a:rPr lang="zh-CN" altLang="en-US" sz="2800" b="1">
                <a:latin typeface="黑体" panose="02010609060101010101" pitchFamily="49" charset="-122"/>
                <a:ea typeface="黑体" panose="02010609060101010101" pitchFamily="49" charset="-122"/>
                <a:sym typeface="+mn-ea"/>
              </a:rPr>
              <a:t>动力技术革新</a:t>
            </a:r>
            <a:endParaRPr lang="zh-CN" altLang="en-US" sz="2800" b="1">
              <a:latin typeface="黑体" panose="02010609060101010101" pitchFamily="49" charset="-122"/>
              <a:ea typeface="黑体" panose="02010609060101010101" pitchFamily="49" charset="-122"/>
              <a:sym typeface="+mn-ea"/>
            </a:endParaRPr>
          </a:p>
        </p:txBody>
      </p:sp>
      <p:sp>
        <p:nvSpPr>
          <p:cNvPr id="5" name="文本框 4"/>
          <p:cNvSpPr txBox="1"/>
          <p:nvPr/>
        </p:nvSpPr>
        <p:spPr>
          <a:xfrm>
            <a:off x="523875" y="2819400"/>
            <a:ext cx="2687320" cy="521970"/>
          </a:xfrm>
          <a:prstGeom prst="rect">
            <a:avLst/>
          </a:prstGeom>
          <a:noFill/>
        </p:spPr>
        <p:txBody>
          <a:bodyPr wrap="none" rtlCol="0" anchor="t">
            <a:spAutoFit/>
          </a:bodyPr>
          <a:p>
            <a:r>
              <a:rPr lang="en-US" altLang="zh-CN" sz="2800" b="1">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4.</a:t>
            </a:r>
            <a:r>
              <a:rPr lang="zh-CN" altLang="en-US" sz="2800" b="1">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交通工具革命</a:t>
            </a:r>
            <a:endParaRPr lang="zh-CN" altLang="en-US" sz="2800" b="1">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endParaRPr>
          </a:p>
        </p:txBody>
      </p:sp>
      <p:sp>
        <p:nvSpPr>
          <p:cNvPr id="14" name="文本框 13"/>
          <p:cNvSpPr txBox="1"/>
          <p:nvPr/>
        </p:nvSpPr>
        <p:spPr>
          <a:xfrm>
            <a:off x="523875" y="3402965"/>
            <a:ext cx="2687320" cy="521970"/>
          </a:xfrm>
          <a:prstGeom prst="rect">
            <a:avLst/>
          </a:prstGeom>
          <a:noFill/>
        </p:spPr>
        <p:txBody>
          <a:bodyPr wrap="none" rtlCol="0" anchor="t">
            <a:spAutoFit/>
          </a:bodyPr>
          <a:p>
            <a:r>
              <a:rPr lang="en-US" altLang="zh-CN" sz="2800" b="1">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5.</a:t>
            </a:r>
            <a:r>
              <a:rPr lang="zh-CN" altLang="en-US" sz="2800" b="1">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机器工业成长</a:t>
            </a:r>
            <a:endParaRPr lang="zh-CN" altLang="en-US" sz="2800" b="1">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endParaRPr>
          </a:p>
        </p:txBody>
      </p:sp>
      <p:pic>
        <p:nvPicPr>
          <p:cNvPr id="23556" name="图片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900" y="639762"/>
            <a:ext cx="42418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648" y="3341212"/>
            <a:ext cx="4371975"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4">
            <a:clrChange>
              <a:clrFrom>
                <a:srgbClr val="FFFFFF">
                  <a:alpha val="100000"/>
                </a:srgbClr>
              </a:clrFrom>
              <a:clrTo>
                <a:srgbClr val="FFFFFF">
                  <a:alpha val="100000"/>
                  <a:alpha val="0"/>
                </a:srgbClr>
              </a:clrTo>
            </a:clrChange>
          </a:blip>
          <a:srcRect t="85842"/>
          <a:stretch>
            <a:fillRect/>
          </a:stretch>
        </p:blipFill>
        <p:spPr>
          <a:xfrm>
            <a:off x="4641215" y="6040755"/>
            <a:ext cx="7562850" cy="817245"/>
          </a:xfrm>
          <a:prstGeom prst="rect">
            <a:avLst/>
          </a:prstGeom>
        </p:spPr>
      </p:pic>
      <p:grpSp>
        <p:nvGrpSpPr>
          <p:cNvPr id="20" name="组合 19"/>
          <p:cNvGrpSpPr/>
          <p:nvPr/>
        </p:nvGrpSpPr>
        <p:grpSpPr>
          <a:xfrm>
            <a:off x="3713480" y="1570990"/>
            <a:ext cx="3643630" cy="4478020"/>
            <a:chOff x="5848" y="2474"/>
            <a:chExt cx="5738" cy="7052"/>
          </a:xfrm>
        </p:grpSpPr>
        <p:pic>
          <p:nvPicPr>
            <p:cNvPr id="16" name="图片 15"/>
            <p:cNvPicPr>
              <a:picLocks noChangeAspect="1"/>
            </p:cNvPicPr>
            <p:nvPr/>
          </p:nvPicPr>
          <p:blipFill>
            <a:blip r:embed="rId5"/>
            <a:srcRect r="55531"/>
            <a:stretch>
              <a:fillRect/>
            </a:stretch>
          </p:blipFill>
          <p:spPr>
            <a:xfrm>
              <a:off x="7040" y="2474"/>
              <a:ext cx="4546" cy="5746"/>
            </a:xfrm>
            <a:prstGeom prst="rect">
              <a:avLst/>
            </a:prstGeom>
            <a:effectLst>
              <a:outerShdw blurRad="50800" dist="63500" dir="5400000" algn="t" rotWithShape="0">
                <a:prstClr val="black">
                  <a:alpha val="40000"/>
                </a:prstClr>
              </a:outerShdw>
            </a:effectLst>
          </p:spPr>
        </p:pic>
        <p:sp>
          <p:nvSpPr>
            <p:cNvPr id="19" name="文本框 18"/>
            <p:cNvSpPr txBox="1"/>
            <p:nvPr/>
          </p:nvSpPr>
          <p:spPr>
            <a:xfrm>
              <a:off x="5848" y="8220"/>
              <a:ext cx="5738" cy="1307"/>
            </a:xfrm>
            <a:prstGeom prst="rect">
              <a:avLst/>
            </a:prstGeom>
            <a:noFill/>
          </p:spPr>
          <p:txBody>
            <a:bodyPr wrap="square" rtlCol="0">
              <a:spAutoFit/>
            </a:bodyPr>
            <a:p>
              <a:pPr algn="l"/>
              <a:r>
                <a:rPr lang="en-US" altLang="zh-CN" sz="2400" b="1">
                  <a:latin typeface="宋体" panose="02010600030101010101" pitchFamily="2" charset="-122"/>
                  <a:ea typeface="宋体" panose="02010600030101010101" pitchFamily="2" charset="-122"/>
                  <a:cs typeface="宋体" panose="02010600030101010101" pitchFamily="2" charset="-122"/>
                  <a:sym typeface="+mn-ea"/>
                </a:rPr>
                <a:t>1798</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年惠特尼率先使用通用部件，普及生产机械化</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grpSp>
      <p:grpSp>
        <p:nvGrpSpPr>
          <p:cNvPr id="3" name="组合 2"/>
          <p:cNvGrpSpPr/>
          <p:nvPr/>
        </p:nvGrpSpPr>
        <p:grpSpPr>
          <a:xfrm>
            <a:off x="59055" y="4271645"/>
            <a:ext cx="4472940" cy="948055"/>
            <a:chOff x="93" y="6727"/>
            <a:chExt cx="7044" cy="1493"/>
          </a:xfrm>
        </p:grpSpPr>
        <p:sp>
          <p:nvSpPr>
            <p:cNvPr id="23" name="文本框 22"/>
            <p:cNvSpPr txBox="1"/>
            <p:nvPr/>
          </p:nvSpPr>
          <p:spPr>
            <a:xfrm>
              <a:off x="191" y="6727"/>
              <a:ext cx="6421" cy="822"/>
            </a:xfrm>
            <a:prstGeom prst="rect">
              <a:avLst/>
            </a:prstGeom>
            <a:noFill/>
          </p:spPr>
          <p:txBody>
            <a:bodyPr wrap="none" rtlCol="0" anchor="t">
              <a:spAutoFit/>
            </a:bodyPr>
            <a:p>
              <a:r>
                <a:rPr lang="en-US" altLang="zh-CN" sz="2800" b="1">
                  <a:solidFill>
                    <a:srgbClr val="FF0000"/>
                  </a:solidFill>
                  <a:latin typeface="黑体" panose="02010609060101010101" pitchFamily="49" charset="-122"/>
                  <a:ea typeface="黑体" panose="02010609060101010101" pitchFamily="49" charset="-122"/>
                  <a:sym typeface="Wingdings 2" panose="05020102010507070707" charset="0"/>
                </a:rPr>
                <a:t></a:t>
              </a:r>
              <a:r>
                <a:rPr lang="zh-CN" altLang="en-US" sz="2800" b="1">
                  <a:solidFill>
                    <a:srgbClr val="FF0000"/>
                  </a:solidFill>
                  <a:latin typeface="黑体" panose="02010609060101010101" pitchFamily="49" charset="-122"/>
                  <a:ea typeface="黑体" panose="02010609060101010101" pitchFamily="49" charset="-122"/>
                  <a:sym typeface="Wingdings 2" panose="05020102010507070707" charset="0"/>
                </a:rPr>
                <a:t>结束标志：</a:t>
              </a:r>
              <a:r>
                <a:rPr lang="en-US" altLang="zh-CN" sz="2800" b="1">
                  <a:solidFill>
                    <a:srgbClr val="FF0000"/>
                  </a:solidFill>
                  <a:latin typeface="黑体" panose="02010609060101010101" pitchFamily="49" charset="-122"/>
                  <a:ea typeface="黑体" panose="02010609060101010101" pitchFamily="49" charset="-122"/>
                  <a:sym typeface="Wingdings 2" panose="05020102010507070707" charset="0"/>
                </a:rPr>
                <a:t>19</a:t>
              </a:r>
              <a:r>
                <a:rPr lang="zh-CN" altLang="en-US" sz="2800" b="1">
                  <a:solidFill>
                    <a:srgbClr val="FF0000"/>
                  </a:solidFill>
                  <a:latin typeface="黑体" panose="02010609060101010101" pitchFamily="49" charset="-122"/>
                  <a:ea typeface="黑体" panose="02010609060101010101" pitchFamily="49" charset="-122"/>
                  <a:sym typeface="Wingdings 2" panose="05020102010507070707" charset="0"/>
                </a:rPr>
                <a:t>世纪中期</a:t>
              </a:r>
              <a:endParaRPr lang="zh-CN" altLang="en-US" sz="2800" b="1">
                <a:solidFill>
                  <a:srgbClr val="FF0000"/>
                </a:solidFill>
                <a:latin typeface="黑体" panose="02010609060101010101" pitchFamily="49" charset="-122"/>
                <a:ea typeface="黑体" panose="02010609060101010101" pitchFamily="49" charset="-122"/>
                <a:sym typeface="Wingdings 2" panose="05020102010507070707" charset="0"/>
              </a:endParaRPr>
            </a:p>
          </p:txBody>
        </p:sp>
        <p:sp>
          <p:nvSpPr>
            <p:cNvPr id="2" name="文本框 1"/>
            <p:cNvSpPr txBox="1"/>
            <p:nvPr/>
          </p:nvSpPr>
          <p:spPr>
            <a:xfrm>
              <a:off x="93" y="7398"/>
              <a:ext cx="7044" cy="822"/>
            </a:xfrm>
            <a:prstGeom prst="rect">
              <a:avLst/>
            </a:prstGeom>
            <a:noFill/>
          </p:spPr>
          <p:txBody>
            <a:bodyPr wrap="none" rtlCol="0">
              <a:spAutoFit/>
            </a:bodyPr>
            <a:p>
              <a:pPr algn="l"/>
              <a:r>
                <a:rPr lang="zh-CN" altLang="zh-CN" sz="2800" b="1">
                  <a:solidFill>
                    <a:srgbClr val="FF0000"/>
                  </a:solidFill>
                  <a:latin typeface="黑体" panose="02010609060101010101" pitchFamily="49" charset="-122"/>
                  <a:ea typeface="黑体" panose="02010609060101010101" pitchFamily="49" charset="-122"/>
                  <a:sym typeface="Wingdings 2" panose="05020102010507070707" charset="0"/>
                </a:rPr>
                <a:t>英国机器制造业实现机械化</a:t>
              </a:r>
              <a:endParaRPr lang="zh-CN" altLang="zh-CN" sz="2800" b="1">
                <a:solidFill>
                  <a:srgbClr val="FF0000"/>
                </a:solidFill>
                <a:latin typeface="黑体" panose="02010609060101010101" pitchFamily="49" charset="-122"/>
                <a:ea typeface="黑体" panose="02010609060101010101" pitchFamily="49" charset="-122"/>
                <a:sym typeface="Wingdings 2" panose="05020102010507070707" charset="0"/>
              </a:endParaRPr>
            </a:p>
          </p:txBody>
        </p:sp>
      </p:gr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二、工业革命的进程</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102860" y="81915"/>
            <a:ext cx="42468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（二）工业革命的扩展</a:t>
            </a:r>
            <a:endParaRPr lang="zh-CN" altLang="en-US" sz="2800" b="1">
              <a:latin typeface="微软雅黑" panose="020B0503020204020204" charset="-122"/>
              <a:ea typeface="微软雅黑" panose="020B0503020204020204" charset="-122"/>
              <a:sym typeface="+mn-ea"/>
            </a:endParaRPr>
          </a:p>
        </p:txBody>
      </p:sp>
      <p:pic>
        <p:nvPicPr>
          <p:cNvPr id="22" name="图片 21" descr="19世纪世界地图_副本.jpg"/>
          <p:cNvPicPr>
            <a:picLocks noChangeAspect="1"/>
          </p:cNvPicPr>
          <p:nvPr/>
        </p:nvPicPr>
        <p:blipFill>
          <a:blip r:embed="rId2" cstate="print"/>
          <a:stretch>
            <a:fillRect/>
          </a:stretch>
        </p:blipFill>
        <p:spPr>
          <a:xfrm>
            <a:off x="0" y="2670175"/>
            <a:ext cx="12192000" cy="4187825"/>
          </a:xfrm>
          <a:prstGeom prst="rect">
            <a:avLst/>
          </a:prstGeom>
        </p:spPr>
      </p:pic>
      <p:grpSp>
        <p:nvGrpSpPr>
          <p:cNvPr id="8" name="组合 7"/>
          <p:cNvGrpSpPr/>
          <p:nvPr/>
        </p:nvGrpSpPr>
        <p:grpSpPr>
          <a:xfrm rot="0">
            <a:off x="5222240" y="3587750"/>
            <a:ext cx="1344295" cy="1001395"/>
            <a:chOff x="3924145" y="4405928"/>
            <a:chExt cx="1008112" cy="751264"/>
          </a:xfrm>
        </p:grpSpPr>
        <p:sp>
          <p:nvSpPr>
            <p:cNvPr id="9" name="流程图: 联系 8"/>
            <p:cNvSpPr/>
            <p:nvPr/>
          </p:nvSpPr>
          <p:spPr>
            <a:xfrm>
              <a:off x="4283968" y="4797152"/>
              <a:ext cx="288032" cy="36004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TextBox 31"/>
            <p:cNvSpPr txBox="1"/>
            <p:nvPr/>
          </p:nvSpPr>
          <p:spPr>
            <a:xfrm>
              <a:off x="3924145" y="4405928"/>
              <a:ext cx="1008112" cy="391485"/>
            </a:xfrm>
            <a:prstGeom prst="rect">
              <a:avLst/>
            </a:prstGeom>
            <a:noFill/>
          </p:spPr>
          <p:txBody>
            <a:bodyPr wrap="square" rtlCol="0">
              <a:spAutoFit/>
            </a:bodyPr>
            <a:p>
              <a:pPr algn="ctr"/>
              <a:r>
                <a:rPr lang="zh-CN" altLang="en-US" sz="2800" dirty="0" smtClean="0">
                  <a:solidFill>
                    <a:srgbClr val="FF0000"/>
                  </a:solidFill>
                </a:rPr>
                <a:t>英国</a:t>
              </a:r>
              <a:endParaRPr lang="zh-CN" altLang="en-US" sz="2800" dirty="0">
                <a:solidFill>
                  <a:srgbClr val="FF0000"/>
                </a:solidFill>
              </a:endParaRPr>
            </a:p>
          </p:txBody>
        </p:sp>
      </p:grpSp>
      <p:grpSp>
        <p:nvGrpSpPr>
          <p:cNvPr id="2" name="组合 1"/>
          <p:cNvGrpSpPr/>
          <p:nvPr/>
        </p:nvGrpSpPr>
        <p:grpSpPr>
          <a:xfrm rot="0">
            <a:off x="2621915" y="4398010"/>
            <a:ext cx="4424045" cy="864235"/>
            <a:chOff x="1974654" y="5012952"/>
            <a:chExt cx="3317616" cy="648296"/>
          </a:xfrm>
        </p:grpSpPr>
        <p:cxnSp>
          <p:nvCxnSpPr>
            <p:cNvPr id="3" name="直接箭头连接符 2"/>
            <p:cNvCxnSpPr/>
            <p:nvPr/>
          </p:nvCxnSpPr>
          <p:spPr>
            <a:xfrm>
              <a:off x="4572202" y="5012952"/>
              <a:ext cx="100486" cy="218192"/>
            </a:xfrm>
            <a:prstGeom prst="straightConnector1">
              <a:avLst/>
            </a:prstGeom>
            <a:ln w="3810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2411760" y="5013176"/>
              <a:ext cx="1872208" cy="648072"/>
            </a:xfrm>
            <a:prstGeom prst="straightConnector1">
              <a:avLst/>
            </a:prstGeom>
            <a:ln w="3810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TextBox 32"/>
            <p:cNvSpPr txBox="1"/>
            <p:nvPr/>
          </p:nvSpPr>
          <p:spPr>
            <a:xfrm>
              <a:off x="4284158" y="5156633"/>
              <a:ext cx="1008112" cy="391602"/>
            </a:xfrm>
            <a:prstGeom prst="rect">
              <a:avLst/>
            </a:prstGeom>
            <a:noFill/>
          </p:spPr>
          <p:txBody>
            <a:bodyPr wrap="square" rtlCol="0">
              <a:spAutoFit/>
            </a:bodyPr>
            <a:p>
              <a:pPr algn="ctr"/>
              <a:r>
                <a:rPr lang="zh-CN" altLang="en-US" sz="2800" dirty="0" smtClean="0">
                  <a:solidFill>
                    <a:schemeClr val="bg1"/>
                  </a:solidFill>
                </a:rPr>
                <a:t>法国</a:t>
              </a:r>
              <a:endParaRPr lang="zh-CN" altLang="en-US" sz="2800" dirty="0">
                <a:solidFill>
                  <a:schemeClr val="bg1"/>
                </a:solidFill>
              </a:endParaRPr>
            </a:p>
          </p:txBody>
        </p:sp>
        <p:sp>
          <p:nvSpPr>
            <p:cNvPr id="25" name="TextBox 34"/>
            <p:cNvSpPr txBox="1"/>
            <p:nvPr/>
          </p:nvSpPr>
          <p:spPr>
            <a:xfrm>
              <a:off x="1974654" y="5156452"/>
              <a:ext cx="1008112" cy="391299"/>
            </a:xfrm>
            <a:prstGeom prst="rect">
              <a:avLst/>
            </a:prstGeom>
            <a:noFill/>
          </p:spPr>
          <p:txBody>
            <a:bodyPr wrap="square" rtlCol="0">
              <a:spAutoFit/>
            </a:bodyPr>
            <a:p>
              <a:pPr algn="ctr"/>
              <a:r>
                <a:rPr lang="zh-CN" altLang="en-US" sz="2800" dirty="0" smtClean="0">
                  <a:solidFill>
                    <a:schemeClr val="bg1"/>
                  </a:solidFill>
                </a:rPr>
                <a:t>美国</a:t>
              </a:r>
              <a:endParaRPr lang="zh-CN" altLang="en-US" sz="2800" dirty="0">
                <a:solidFill>
                  <a:schemeClr val="bg1"/>
                </a:solidFill>
              </a:endParaRPr>
            </a:p>
          </p:txBody>
        </p:sp>
      </p:grpSp>
      <p:grpSp>
        <p:nvGrpSpPr>
          <p:cNvPr id="26" name="组合 25"/>
          <p:cNvGrpSpPr/>
          <p:nvPr/>
        </p:nvGrpSpPr>
        <p:grpSpPr>
          <a:xfrm rot="0">
            <a:off x="6085840" y="3604895"/>
            <a:ext cx="5392420" cy="1561465"/>
            <a:chOff x="4572000" y="4417948"/>
            <a:chExt cx="4044451" cy="1171292"/>
          </a:xfrm>
        </p:grpSpPr>
        <p:grpSp>
          <p:nvGrpSpPr>
            <p:cNvPr id="27" name="组合 26"/>
            <p:cNvGrpSpPr/>
            <p:nvPr/>
          </p:nvGrpSpPr>
          <p:grpSpPr>
            <a:xfrm>
              <a:off x="4597353" y="4869160"/>
              <a:ext cx="4019098" cy="720080"/>
              <a:chOff x="4597353" y="4869160"/>
              <a:chExt cx="4019098" cy="720080"/>
            </a:xfrm>
          </p:grpSpPr>
          <p:cxnSp>
            <p:nvCxnSpPr>
              <p:cNvPr id="28" name="直接箭头连接符 27"/>
              <p:cNvCxnSpPr/>
              <p:nvPr/>
            </p:nvCxnSpPr>
            <p:spPr>
              <a:xfrm flipV="1">
                <a:off x="4597353" y="4869160"/>
                <a:ext cx="2134887" cy="81340"/>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4644008" y="4941168"/>
                <a:ext cx="3384376" cy="648072"/>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0" name="TextBox 41"/>
              <p:cNvSpPr txBox="1"/>
              <p:nvPr/>
            </p:nvSpPr>
            <p:spPr>
              <a:xfrm>
                <a:off x="7608339" y="5119270"/>
                <a:ext cx="1008112" cy="391491"/>
              </a:xfrm>
              <a:prstGeom prst="rect">
                <a:avLst/>
              </a:prstGeom>
              <a:noFill/>
            </p:spPr>
            <p:txBody>
              <a:bodyPr wrap="square" rtlCol="0">
                <a:spAutoFit/>
              </a:bodyPr>
              <a:p>
                <a:pPr algn="ctr"/>
                <a:r>
                  <a:rPr lang="zh-CN" altLang="en-US" sz="2800" dirty="0" smtClean="0">
                    <a:solidFill>
                      <a:srgbClr val="FFFF00"/>
                    </a:solidFill>
                  </a:rPr>
                  <a:t>日本</a:t>
                </a:r>
                <a:endParaRPr lang="zh-CN" altLang="en-US" sz="2800" dirty="0">
                  <a:solidFill>
                    <a:srgbClr val="FFFF00"/>
                  </a:solidFill>
                </a:endParaRPr>
              </a:p>
            </p:txBody>
          </p:sp>
        </p:grpSp>
        <p:cxnSp>
          <p:nvCxnSpPr>
            <p:cNvPr id="31" name="直接箭头连接符 30"/>
            <p:cNvCxnSpPr/>
            <p:nvPr/>
          </p:nvCxnSpPr>
          <p:spPr>
            <a:xfrm>
              <a:off x="4572000" y="4941106"/>
              <a:ext cx="280022" cy="124782"/>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2" name="TextBox 44"/>
            <p:cNvSpPr txBox="1"/>
            <p:nvPr/>
          </p:nvSpPr>
          <p:spPr>
            <a:xfrm>
              <a:off x="6600195" y="4417948"/>
              <a:ext cx="1008112" cy="391491"/>
            </a:xfrm>
            <a:prstGeom prst="rect">
              <a:avLst/>
            </a:prstGeom>
            <a:noFill/>
          </p:spPr>
          <p:txBody>
            <a:bodyPr wrap="square" rtlCol="0">
              <a:spAutoFit/>
            </a:bodyPr>
            <a:p>
              <a:pPr algn="ctr"/>
              <a:r>
                <a:rPr lang="zh-CN" altLang="en-US" sz="2800" dirty="0" smtClean="0">
                  <a:solidFill>
                    <a:srgbClr val="FFFF00"/>
                  </a:solidFill>
                </a:rPr>
                <a:t>俄国</a:t>
              </a:r>
              <a:endParaRPr lang="zh-CN" altLang="en-US" sz="2800" dirty="0">
                <a:solidFill>
                  <a:srgbClr val="FFFF00"/>
                </a:solidFill>
              </a:endParaRPr>
            </a:p>
          </p:txBody>
        </p:sp>
        <p:sp>
          <p:nvSpPr>
            <p:cNvPr id="38" name="TextBox 45"/>
            <p:cNvSpPr txBox="1"/>
            <p:nvPr/>
          </p:nvSpPr>
          <p:spPr>
            <a:xfrm>
              <a:off x="4672495" y="4477887"/>
              <a:ext cx="1008112" cy="391491"/>
            </a:xfrm>
            <a:prstGeom prst="rect">
              <a:avLst/>
            </a:prstGeom>
            <a:noFill/>
          </p:spPr>
          <p:txBody>
            <a:bodyPr wrap="square" rtlCol="0">
              <a:spAutoFit/>
            </a:bodyPr>
            <a:p>
              <a:pPr algn="ctr"/>
              <a:r>
                <a:rPr lang="zh-CN" altLang="en-US" sz="2800" dirty="0" smtClean="0">
                  <a:solidFill>
                    <a:srgbClr val="FFFF00"/>
                  </a:solidFill>
                </a:rPr>
                <a:t>德国</a:t>
              </a:r>
              <a:endParaRPr lang="zh-CN" altLang="en-US" sz="2800" dirty="0">
                <a:solidFill>
                  <a:srgbClr val="FFFF00"/>
                </a:solidFill>
              </a:endParaRPr>
            </a:p>
          </p:txBody>
        </p:sp>
      </p:grpSp>
      <p:sp>
        <p:nvSpPr>
          <p:cNvPr id="39" name="文本框 38"/>
          <p:cNvSpPr txBox="1"/>
          <p:nvPr/>
        </p:nvSpPr>
        <p:spPr>
          <a:xfrm>
            <a:off x="339725" y="1106805"/>
            <a:ext cx="9172575" cy="1038860"/>
          </a:xfrm>
          <a:prstGeom prst="rect">
            <a:avLst/>
          </a:prstGeom>
          <a:noFill/>
        </p:spPr>
        <p:txBody>
          <a:bodyPr wrap="square" rtlCol="0">
            <a:spAutoFit/>
          </a:bodyPr>
          <a:p>
            <a:pPr algn="l" fontAlgn="auto">
              <a:lnSpc>
                <a:spcPct val="110000"/>
              </a:lnSpc>
            </a:pPr>
            <a:r>
              <a:rPr lang="zh-CN" altLang="en-US" sz="2800" b="1" dirty="0" smtClean="0">
                <a:latin typeface="宋体" panose="02010600030101010101" pitchFamily="2" charset="-122"/>
                <a:ea typeface="宋体" panose="02010600030101010101" pitchFamily="2" charset="-122"/>
                <a:sym typeface="+mn-ea"/>
              </a:rPr>
              <a:t>原因：①</a:t>
            </a:r>
            <a:r>
              <a:rPr lang="en-US" altLang="zh-CN" sz="2800" b="1" dirty="0" smtClean="0">
                <a:latin typeface="宋体" panose="02010600030101010101" pitchFamily="2" charset="-122"/>
                <a:ea typeface="宋体" panose="02010600030101010101" pitchFamily="2" charset="-122"/>
                <a:sym typeface="+mn-ea"/>
              </a:rPr>
              <a:t>1815</a:t>
            </a:r>
            <a:r>
              <a:rPr lang="zh-CN" altLang="en-US" sz="2800" b="1" dirty="0" smtClean="0">
                <a:latin typeface="宋体" panose="02010600030101010101" pitchFamily="2" charset="-122"/>
                <a:ea typeface="宋体" panose="02010600030101010101" pitchFamily="2" charset="-122"/>
                <a:sym typeface="+mn-ea"/>
              </a:rPr>
              <a:t>年拿破仑战争结束后，欧洲政局稳定；</a:t>
            </a:r>
            <a:endParaRPr lang="zh-CN" altLang="en-US" sz="2800" b="1" dirty="0" smtClean="0">
              <a:latin typeface="宋体" panose="02010600030101010101" pitchFamily="2" charset="-122"/>
              <a:ea typeface="宋体" panose="02010600030101010101" pitchFamily="2" charset="-122"/>
              <a:sym typeface="+mn-ea"/>
            </a:endParaRPr>
          </a:p>
          <a:p>
            <a:pPr algn="l" fontAlgn="auto">
              <a:lnSpc>
                <a:spcPct val="110000"/>
              </a:lnSpc>
            </a:pPr>
            <a:r>
              <a:rPr lang="zh-CN" altLang="en-US" sz="2800" b="1" dirty="0" smtClean="0">
                <a:latin typeface="宋体" panose="02010600030101010101" pitchFamily="2" charset="-122"/>
                <a:ea typeface="宋体" panose="02010600030101010101" pitchFamily="2" charset="-122"/>
                <a:sym typeface="+mn-ea"/>
              </a:rPr>
              <a:t>②</a:t>
            </a:r>
            <a:r>
              <a:rPr lang="en-US" altLang="zh-CN" sz="2800" b="1" dirty="0" smtClean="0">
                <a:latin typeface="宋体" panose="02010600030101010101" pitchFamily="2" charset="-122"/>
                <a:ea typeface="宋体" panose="02010600030101010101" pitchFamily="2" charset="-122"/>
                <a:sym typeface="+mn-ea"/>
              </a:rPr>
              <a:t>1825</a:t>
            </a:r>
            <a:r>
              <a:rPr lang="zh-CN" altLang="en-US" sz="2800" b="1" dirty="0" smtClean="0">
                <a:solidFill>
                  <a:schemeClr val="tx1"/>
                </a:solidFill>
                <a:latin typeface="宋体" panose="02010600030101010101" pitchFamily="2" charset="-122"/>
                <a:ea typeface="宋体" panose="02010600030101010101" pitchFamily="2" charset="-122"/>
                <a:sym typeface="+mn-ea"/>
              </a:rPr>
              <a:t>年英国取消</a:t>
            </a:r>
            <a:r>
              <a:rPr lang="zh-CN" altLang="en-US" sz="2800" b="1" u="sng" dirty="0" smtClean="0">
                <a:solidFill>
                  <a:schemeClr val="tx1"/>
                </a:solidFill>
                <a:latin typeface="宋体" panose="02010600030101010101" pitchFamily="2" charset="-122"/>
                <a:ea typeface="宋体" panose="02010600030101010101" pitchFamily="2" charset="-122"/>
                <a:sym typeface="+mn-ea"/>
              </a:rPr>
              <a:t>机器出口禁令</a:t>
            </a:r>
            <a:r>
              <a:rPr lang="zh-CN" altLang="en-US" sz="2800" b="1" dirty="0" smtClean="0">
                <a:solidFill>
                  <a:schemeClr val="tx1"/>
                </a:solidFill>
                <a:latin typeface="宋体" panose="02010600030101010101" pitchFamily="2" charset="-122"/>
                <a:ea typeface="宋体" panose="02010600030101010101" pitchFamily="2" charset="-122"/>
                <a:sym typeface="+mn-ea"/>
              </a:rPr>
              <a:t>。</a:t>
            </a:r>
            <a:endParaRPr lang="zh-CN" altLang="en-US" sz="2800" b="1" dirty="0" smtClean="0">
              <a:solidFill>
                <a:schemeClr val="tx1"/>
              </a:solidFill>
              <a:latin typeface="宋体" panose="02010600030101010101" pitchFamily="2" charset="-122"/>
              <a:ea typeface="宋体" panose="02010600030101010101" pitchFamily="2" charset="-122"/>
            </a:endParaRPr>
          </a:p>
        </p:txBody>
      </p:sp>
      <p:sp>
        <p:nvSpPr>
          <p:cNvPr id="34" name="文本框 33"/>
          <p:cNvSpPr txBox="1"/>
          <p:nvPr/>
        </p:nvSpPr>
        <p:spPr>
          <a:xfrm>
            <a:off x="7564120" y="665480"/>
            <a:ext cx="4439920" cy="521970"/>
          </a:xfrm>
          <a:prstGeom prst="rect">
            <a:avLst/>
          </a:prstGeom>
          <a:noFill/>
        </p:spPr>
        <p:txBody>
          <a:bodyPr wrap="none" rtlCol="0">
            <a:spAutoFit/>
          </a:bodyPr>
          <a:p>
            <a:pPr algn="l"/>
            <a:r>
              <a:rPr lang="zh-CN" altLang="en-US" sz="2800" b="1">
                <a:latin typeface="微软雅黑" panose="020B0503020204020204" charset="-122"/>
                <a:ea typeface="微软雅黑" panose="020B0503020204020204" charset="-122"/>
                <a:sym typeface="+mn-ea"/>
              </a:rPr>
              <a:t>（</a:t>
            </a:r>
            <a:r>
              <a:rPr lang="en-US" altLang="zh-CN" sz="2800" b="1">
                <a:latin typeface="微软雅黑" panose="020B0503020204020204" charset="-122"/>
                <a:ea typeface="微软雅黑" panose="020B0503020204020204" charset="-122"/>
                <a:sym typeface="+mn-ea"/>
              </a:rPr>
              <a:t>18C</a:t>
            </a:r>
            <a:r>
              <a:rPr lang="zh-CN" altLang="en-US" sz="2800" b="1">
                <a:latin typeface="微软雅黑" panose="020B0503020204020204" charset="-122"/>
                <a:ea typeface="微软雅黑" panose="020B0503020204020204" charset="-122"/>
                <a:sym typeface="+mn-ea"/>
              </a:rPr>
              <a:t>后期</a:t>
            </a:r>
            <a:r>
              <a:rPr lang="en-US" altLang="zh-CN" sz="2800" b="1">
                <a:latin typeface="微软雅黑" panose="020B0503020204020204" charset="-122"/>
                <a:ea typeface="微软雅黑" panose="020B0503020204020204" charset="-122"/>
                <a:sym typeface="+mn-ea"/>
              </a:rPr>
              <a:t>——19C</a:t>
            </a:r>
            <a:r>
              <a:rPr lang="zh-CN" altLang="en-US" sz="2800" b="1">
                <a:latin typeface="微软雅黑" panose="020B0503020204020204" charset="-122"/>
                <a:ea typeface="微软雅黑" panose="020B0503020204020204" charset="-122"/>
                <a:sym typeface="+mn-ea"/>
              </a:rPr>
              <a:t>中期）</a:t>
            </a:r>
            <a:endParaRPr lang="zh-CN" altLang="en-US" sz="2800" b="1">
              <a:latin typeface="微软雅黑" panose="020B0503020204020204" charset="-122"/>
              <a:ea typeface="微软雅黑" panose="020B0503020204020204" charset="-122"/>
              <a:sym typeface="+mn-ea"/>
            </a:endParaRPr>
          </a:p>
        </p:txBody>
      </p:sp>
      <p:grpSp>
        <p:nvGrpSpPr>
          <p:cNvPr id="37" name="组合 36"/>
          <p:cNvGrpSpPr/>
          <p:nvPr/>
        </p:nvGrpSpPr>
        <p:grpSpPr>
          <a:xfrm>
            <a:off x="4250690" y="2088515"/>
            <a:ext cx="2806700" cy="579120"/>
            <a:chOff x="6694" y="3289"/>
            <a:chExt cx="4420" cy="912"/>
          </a:xfrm>
        </p:grpSpPr>
        <p:sp>
          <p:nvSpPr>
            <p:cNvPr id="35" name="文本框 34"/>
            <p:cNvSpPr txBox="1"/>
            <p:nvPr/>
          </p:nvSpPr>
          <p:spPr>
            <a:xfrm>
              <a:off x="7448" y="3379"/>
              <a:ext cx="3666" cy="822"/>
            </a:xfrm>
            <a:prstGeom prst="rect">
              <a:avLst/>
            </a:prstGeom>
            <a:noFill/>
          </p:spPr>
          <p:txBody>
            <a:bodyPr wrap="none" rtlCol="0">
              <a:spAutoFit/>
            </a:bodyPr>
            <a:p>
              <a:pPr algn="l"/>
              <a:r>
                <a:rPr lang="zh-CN" altLang="en-US" sz="2800" b="1" dirty="0" smtClean="0">
                  <a:solidFill>
                    <a:srgbClr val="FF0000"/>
                  </a:solidFill>
                  <a:latin typeface="宋体" panose="02010600030101010101" pitchFamily="2" charset="-122"/>
                  <a:ea typeface="宋体" panose="02010600030101010101" pitchFamily="2" charset="-122"/>
                </a:rPr>
                <a:t>重商主义影响</a:t>
              </a:r>
              <a:endParaRPr lang="zh-CN" altLang="en-US" sz="2800" b="1" dirty="0" smtClean="0">
                <a:solidFill>
                  <a:srgbClr val="FF0000"/>
                </a:solidFill>
                <a:latin typeface="宋体" panose="02010600030101010101" pitchFamily="2" charset="-122"/>
                <a:ea typeface="宋体" panose="02010600030101010101" pitchFamily="2" charset="-122"/>
              </a:endParaRPr>
            </a:p>
          </p:txBody>
        </p:sp>
        <p:sp>
          <p:nvSpPr>
            <p:cNvPr id="36" name="直角上箭头 35"/>
            <p:cNvSpPr/>
            <p:nvPr/>
          </p:nvSpPr>
          <p:spPr>
            <a:xfrm flipH="1">
              <a:off x="6694" y="3289"/>
              <a:ext cx="754" cy="56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linds(horizont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二、工业革命的进程</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4844415" y="89535"/>
            <a:ext cx="723646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（三）第二次工业革命</a:t>
            </a:r>
            <a:r>
              <a:rPr lang="zh-CN" altLang="en-US" sz="2800" b="1">
                <a:latin typeface="微软雅黑" panose="020B0503020204020204" charset="-122"/>
                <a:ea typeface="微软雅黑" panose="020B0503020204020204" charset="-122"/>
                <a:sym typeface="+mn-ea"/>
              </a:rPr>
              <a:t>（</a:t>
            </a:r>
            <a:r>
              <a:rPr lang="en-US" altLang="zh-CN" sz="2800" b="1">
                <a:latin typeface="微软雅黑" panose="020B0503020204020204" charset="-122"/>
                <a:ea typeface="微软雅黑" panose="020B0503020204020204" charset="-122"/>
                <a:sym typeface="+mn-ea"/>
              </a:rPr>
              <a:t>1860S-20C</a:t>
            </a:r>
            <a:r>
              <a:rPr lang="zh-CN" altLang="en-US" sz="2800" b="1">
                <a:latin typeface="微软雅黑" panose="020B0503020204020204" charset="-122"/>
                <a:ea typeface="微软雅黑" panose="020B0503020204020204" charset="-122"/>
                <a:sym typeface="+mn-ea"/>
              </a:rPr>
              <a:t>初</a:t>
            </a:r>
            <a:r>
              <a:rPr lang="zh-CN" altLang="en-US" sz="2800" b="1">
                <a:latin typeface="微软雅黑" panose="020B0503020204020204" charset="-122"/>
                <a:ea typeface="微软雅黑" panose="020B0503020204020204" charset="-122"/>
                <a:sym typeface="+mn-ea"/>
              </a:rPr>
              <a:t>）</a:t>
            </a:r>
            <a:endParaRPr lang="zh-CN" altLang="en-US" sz="2800" b="1">
              <a:latin typeface="微软雅黑" panose="020B0503020204020204" charset="-122"/>
              <a:ea typeface="微软雅黑" panose="020B0503020204020204" charset="-122"/>
              <a:sym typeface="+mn-ea"/>
            </a:endParaRPr>
          </a:p>
        </p:txBody>
      </p:sp>
      <p:sp>
        <p:nvSpPr>
          <p:cNvPr id="18" name="文本框 17"/>
          <p:cNvSpPr txBox="1"/>
          <p:nvPr/>
        </p:nvSpPr>
        <p:spPr>
          <a:xfrm>
            <a:off x="353060" y="1572260"/>
            <a:ext cx="4117340" cy="521970"/>
          </a:xfrm>
          <a:prstGeom prst="rect">
            <a:avLst/>
          </a:prstGeom>
          <a:noFill/>
        </p:spPr>
        <p:txBody>
          <a:bodyPr wrap="square" rtlCol="0" anchor="t">
            <a:spAutoFit/>
          </a:bodyPr>
          <a:p>
            <a:r>
              <a:rPr lang="en-US" altLang="zh-CN" sz="2800" b="1">
                <a:latin typeface="黑体" panose="02010609060101010101" pitchFamily="49" charset="-122"/>
                <a:ea typeface="黑体" panose="02010609060101010101" pitchFamily="49" charset="-122"/>
                <a:sym typeface="+mn-ea"/>
              </a:rPr>
              <a:t>1.</a:t>
            </a:r>
            <a:r>
              <a:rPr lang="zh-CN" altLang="en-US" sz="2800" b="1">
                <a:latin typeface="黑体" panose="02010609060101010101" pitchFamily="49" charset="-122"/>
                <a:ea typeface="黑体" panose="02010609060101010101" pitchFamily="49" charset="-122"/>
                <a:sym typeface="+mn-ea"/>
              </a:rPr>
              <a:t>背景</a:t>
            </a:r>
            <a:endParaRPr lang="zh-CN" altLang="en-US" sz="2800" b="1">
              <a:latin typeface="黑体" panose="02010609060101010101" pitchFamily="49" charset="-122"/>
              <a:ea typeface="黑体" panose="02010609060101010101" pitchFamily="49" charset="-122"/>
              <a:sym typeface="+mn-ea"/>
            </a:endParaRPr>
          </a:p>
        </p:txBody>
      </p:sp>
      <p:sp>
        <p:nvSpPr>
          <p:cNvPr id="9" name="文本框 8"/>
          <p:cNvSpPr txBox="1"/>
          <p:nvPr/>
        </p:nvSpPr>
        <p:spPr>
          <a:xfrm>
            <a:off x="355917" y="845503"/>
            <a:ext cx="11480799" cy="607695"/>
          </a:xfrm>
          <a:prstGeom prst="rect">
            <a:avLst/>
          </a:prstGeom>
          <a:solidFill>
            <a:schemeClr val="bg1"/>
          </a:solidFill>
          <a:ln w="25400">
            <a:solidFill>
              <a:srgbClr val="C00000"/>
            </a:solidFill>
          </a:ln>
        </p:spPr>
        <p:txBody>
          <a:bodyPr wrap="square" rtlCol="0">
            <a:spAutoFit/>
          </a:bodyPr>
          <a:p>
            <a:pPr algn="ctr">
              <a:lnSpc>
                <a:spcPct val="120000"/>
              </a:lnSpc>
            </a:pPr>
            <a:r>
              <a:rPr kumimoji="1" lang="zh-CN" altLang="en-US" sz="2800" b="1" spc="300" dirty="0">
                <a:solidFill>
                  <a:srgbClr val="C00000"/>
                </a:solidFill>
                <a:effectLst>
                  <a:glow>
                    <a:schemeClr val="accent3">
                      <a:satMod val="175000"/>
                      <a:alpha val="40000"/>
                    </a:schemeClr>
                  </a:glow>
                </a:effectLst>
                <a:latin typeface="楷体" panose="02010609060101010101" charset="-122"/>
                <a:ea typeface="楷体" panose="02010609060101010101" charset="-122"/>
                <a:cs typeface="华文新魏" panose="02010800040101010101" charset="-122"/>
              </a:rPr>
              <a:t>第二次工业革命并非第一次工业革命的简单延续，而是深入发展</a:t>
            </a:r>
            <a:endParaRPr kumimoji="1" lang="zh-CN" altLang="en-US" sz="2800" b="1" spc="300" dirty="0">
              <a:solidFill>
                <a:srgbClr val="C00000"/>
              </a:solidFill>
              <a:effectLst>
                <a:glow>
                  <a:schemeClr val="accent3">
                    <a:satMod val="175000"/>
                    <a:alpha val="40000"/>
                  </a:schemeClr>
                </a:glow>
              </a:effectLst>
              <a:latin typeface="楷体" panose="02010609060101010101" charset="-122"/>
              <a:ea typeface="楷体" panose="02010609060101010101" charset="-122"/>
              <a:cs typeface="华文新魏" panose="02010800040101010101" charset="-122"/>
            </a:endParaRPr>
          </a:p>
        </p:txBody>
      </p:sp>
      <p:sp>
        <p:nvSpPr>
          <p:cNvPr id="36" name="文本框 35"/>
          <p:cNvSpPr txBox="1"/>
          <p:nvPr/>
        </p:nvSpPr>
        <p:spPr>
          <a:xfrm>
            <a:off x="5982335" y="1651000"/>
            <a:ext cx="6099175" cy="3881755"/>
          </a:xfrm>
          <a:prstGeom prst="rect">
            <a:avLst/>
          </a:prstGeom>
          <a:solidFill>
            <a:schemeClr val="accent5">
              <a:lumMod val="20000"/>
              <a:lumOff val="80000"/>
            </a:schemeClr>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p>
            <a:pPr algn="l" fontAlgn="auto">
              <a:lnSpc>
                <a:spcPct val="110000"/>
              </a:lnSpc>
            </a:pPr>
            <a:r>
              <a:rPr lang="en-US" sz="2800" b="1" dirty="0">
                <a:latin typeface="楷体" panose="02010609060101010101" charset="-122"/>
                <a:ea typeface="楷体" panose="02010609060101010101" charset="-122"/>
                <a:cs typeface="楷体" panose="02010609060101010101" charset="-122"/>
                <a:sym typeface="+mn-ea"/>
              </a:rPr>
              <a:t>   </a:t>
            </a:r>
            <a:r>
              <a:rPr sz="2800" b="1" dirty="0">
                <a:latin typeface="楷体" panose="02010609060101010101" charset="-122"/>
                <a:ea typeface="楷体" panose="02010609060101010101" charset="-122"/>
                <a:cs typeface="楷体" panose="02010609060101010101" charset="-122"/>
                <a:sym typeface="+mn-ea"/>
              </a:rPr>
              <a:t>“蒸汽机的吼声使</a:t>
            </a:r>
            <a:r>
              <a:rPr sz="2800" b="1" dirty="0">
                <a:solidFill>
                  <a:srgbClr val="C00000"/>
                </a:solidFill>
                <a:latin typeface="楷体" panose="02010609060101010101" charset="-122"/>
                <a:ea typeface="楷体" panose="02010609060101010101" charset="-122"/>
                <a:cs typeface="楷体" panose="02010609060101010101" charset="-122"/>
                <a:sym typeface="+mn-ea"/>
              </a:rPr>
              <a:t>欧、北美、亚三大洲</a:t>
            </a:r>
            <a:r>
              <a:rPr sz="2800" b="1" dirty="0">
                <a:latin typeface="楷体" panose="02010609060101010101" charset="-122"/>
                <a:ea typeface="楷体" panose="02010609060101010101" charset="-122"/>
                <a:cs typeface="楷体" panose="02010609060101010101" charset="-122"/>
                <a:sym typeface="+mn-ea"/>
              </a:rPr>
              <a:t>发生变革，以改革或革命的方式</a:t>
            </a:r>
            <a:r>
              <a:rPr sz="2800" b="1" dirty="0">
                <a:solidFill>
                  <a:srgbClr val="C00000"/>
                </a:solidFill>
                <a:latin typeface="楷体" panose="02010609060101010101" charset="-122"/>
                <a:ea typeface="楷体" panose="02010609060101010101" charset="-122"/>
                <a:cs typeface="楷体" panose="02010609060101010101" charset="-122"/>
                <a:sym typeface="+mn-ea"/>
              </a:rPr>
              <a:t>建立了强有力的政权</a:t>
            </a:r>
            <a:r>
              <a:rPr sz="2800" b="1" dirty="0">
                <a:latin typeface="楷体" panose="02010609060101010101" charset="-122"/>
                <a:ea typeface="楷体" panose="02010609060101010101" charset="-122"/>
                <a:cs typeface="楷体" panose="02010609060101010101" charset="-122"/>
                <a:sym typeface="+mn-ea"/>
              </a:rPr>
              <a:t>，劳动力被大量解放出来；</a:t>
            </a:r>
            <a:r>
              <a:rPr sz="2800" b="1" dirty="0">
                <a:solidFill>
                  <a:srgbClr val="C00000"/>
                </a:solidFill>
                <a:latin typeface="楷体" panose="02010609060101010101" charset="-122"/>
                <a:ea typeface="楷体" panose="02010609060101010101" charset="-122"/>
                <a:cs typeface="楷体" panose="02010609060101010101" charset="-122"/>
                <a:sym typeface="+mn-ea"/>
              </a:rPr>
              <a:t>蒸汽机</a:t>
            </a:r>
            <a:r>
              <a:rPr sz="2800" b="1" dirty="0">
                <a:latin typeface="楷体" panose="02010609060101010101" charset="-122"/>
                <a:ea typeface="楷体" panose="02010609060101010101" charset="-122"/>
                <a:cs typeface="楷体" panose="02010609060101010101" charset="-122"/>
                <a:sym typeface="+mn-ea"/>
              </a:rPr>
              <a:t>造就大量财富，</a:t>
            </a:r>
            <a:r>
              <a:rPr sz="2800" b="1" dirty="0">
                <a:solidFill>
                  <a:srgbClr val="C00000"/>
                </a:solidFill>
                <a:latin typeface="楷体" panose="02010609060101010101" charset="-122"/>
                <a:ea typeface="楷体" panose="02010609060101010101" charset="-122"/>
                <a:cs typeface="楷体" panose="02010609060101010101" charset="-122"/>
                <a:sym typeface="+mn-ea"/>
              </a:rPr>
              <a:t>驱使资产阶级</a:t>
            </a:r>
            <a:r>
              <a:rPr sz="2800" b="1" dirty="0">
                <a:latin typeface="楷体" panose="02010609060101010101" charset="-122"/>
                <a:ea typeface="楷体" panose="02010609060101010101" charset="-122"/>
                <a:cs typeface="楷体" panose="02010609060101010101" charset="-122"/>
                <a:sym typeface="+mn-ea"/>
              </a:rPr>
              <a:t>奔走于全球各地，原料、市场均来自遥远的地区；蒸汽机激发了人的需求，</a:t>
            </a:r>
            <a:r>
              <a:rPr sz="2800" b="1" dirty="0">
                <a:solidFill>
                  <a:srgbClr val="C00000"/>
                </a:solidFill>
                <a:latin typeface="楷体" panose="02010609060101010101" charset="-122"/>
                <a:ea typeface="楷体" panose="02010609060101010101" charset="-122"/>
                <a:cs typeface="楷体" panose="02010609060101010101" charset="-122"/>
                <a:sym typeface="+mn-ea"/>
              </a:rPr>
              <a:t>新技术新发明层出不穷</a:t>
            </a:r>
            <a:r>
              <a:rPr sz="2800" b="1" dirty="0">
                <a:latin typeface="楷体" panose="02010609060101010101" charset="-122"/>
                <a:ea typeface="楷体" panose="02010609060101010101" charset="-122"/>
                <a:cs typeface="楷体" panose="02010609060101010101" charset="-122"/>
                <a:sym typeface="+mn-ea"/>
              </a:rPr>
              <a:t>”                          </a:t>
            </a:r>
            <a:endParaRPr sz="2800" b="1" dirty="0">
              <a:latin typeface="楷体" panose="02010609060101010101" charset="-122"/>
              <a:ea typeface="楷体" panose="02010609060101010101" charset="-122"/>
              <a:cs typeface="楷体" panose="02010609060101010101" charset="-122"/>
              <a:sym typeface="+mn-ea"/>
            </a:endParaRPr>
          </a:p>
          <a:p>
            <a:pPr algn="l" fontAlgn="auto">
              <a:lnSpc>
                <a:spcPct val="110000"/>
              </a:lnSpc>
            </a:pPr>
            <a:r>
              <a:rPr sz="2800" b="1" dirty="0">
                <a:latin typeface="楷体" panose="02010609060101010101" charset="-122"/>
                <a:ea typeface="楷体" panose="02010609060101010101" charset="-122"/>
                <a:cs typeface="楷体" panose="02010609060101010101" charset="-122"/>
                <a:sym typeface="+mn-ea"/>
              </a:rPr>
              <a:t>    </a:t>
            </a:r>
            <a:r>
              <a:rPr lang="en-US" sz="2800" b="1" dirty="0">
                <a:latin typeface="楷体" panose="02010609060101010101" charset="-122"/>
                <a:ea typeface="楷体" panose="02010609060101010101" charset="-122"/>
                <a:cs typeface="楷体" panose="02010609060101010101" charset="-122"/>
                <a:sym typeface="+mn-ea"/>
              </a:rPr>
              <a:t>——</a:t>
            </a:r>
            <a:r>
              <a:rPr sz="2800" b="1" dirty="0">
                <a:latin typeface="楷体" panose="02010609060101010101" charset="-122"/>
                <a:ea typeface="楷体" panose="02010609060101010101" charset="-122"/>
                <a:cs typeface="楷体" panose="02010609060101010101" charset="-122"/>
                <a:sym typeface="+mn-ea"/>
              </a:rPr>
              <a:t>摘自王</a:t>
            </a:r>
            <a:r>
              <a:rPr lang="zh-CN" sz="2800" b="1" dirty="0">
                <a:latin typeface="楷体" panose="02010609060101010101" charset="-122"/>
                <a:ea typeface="楷体" panose="02010609060101010101" charset="-122"/>
                <a:cs typeface="楷体" panose="02010609060101010101" charset="-122"/>
                <a:sym typeface="+mn-ea"/>
              </a:rPr>
              <a:t>斯</a:t>
            </a:r>
            <a:r>
              <a:rPr sz="2800" b="1" dirty="0">
                <a:latin typeface="楷体" panose="02010609060101010101" charset="-122"/>
                <a:ea typeface="楷体" panose="02010609060101010101" charset="-122"/>
                <a:cs typeface="楷体" panose="02010609060101010101" charset="-122"/>
                <a:sym typeface="+mn-ea"/>
              </a:rPr>
              <a:t>德《世界近代史》</a:t>
            </a:r>
            <a:endParaRPr sz="2800" b="1" dirty="0">
              <a:latin typeface="楷体" panose="02010609060101010101" charset="-122"/>
              <a:ea typeface="楷体" panose="02010609060101010101" charset="-122"/>
              <a:cs typeface="楷体" panose="02010609060101010101" charset="-122"/>
              <a:sym typeface="+mn-ea"/>
            </a:endParaRPr>
          </a:p>
        </p:txBody>
      </p:sp>
      <p:sp>
        <p:nvSpPr>
          <p:cNvPr id="2" name="文本框 1"/>
          <p:cNvSpPr txBox="1"/>
          <p:nvPr/>
        </p:nvSpPr>
        <p:spPr>
          <a:xfrm>
            <a:off x="121285" y="2124710"/>
            <a:ext cx="5752465" cy="3408045"/>
          </a:xfrm>
          <a:prstGeom prst="rect">
            <a:avLst/>
          </a:prstGeom>
          <a:noFill/>
        </p:spPr>
        <p:txBody>
          <a:bodyPr wrap="square" rtlCol="0" anchor="t">
            <a:spAutoFit/>
          </a:bodyPr>
          <a:p>
            <a:pPr fontAlgn="auto">
              <a:lnSpc>
                <a:spcPct val="110000"/>
              </a:lnSpc>
            </a:pPr>
            <a:r>
              <a:rPr lang="zh-CN" sz="2800" b="1">
                <a:latin typeface="黑体" panose="02010609060101010101" pitchFamily="49" charset="-122"/>
                <a:ea typeface="黑体" panose="02010609060101010101" pitchFamily="49" charset="-122"/>
                <a:cs typeface="宋体" panose="02010600030101010101" pitchFamily="2" charset="-122"/>
                <a:sym typeface="+mn-ea"/>
              </a:rPr>
              <a:t>①经济</a:t>
            </a:r>
            <a:r>
              <a:rPr lang="zh-CN" sz="2800" b="1">
                <a:latin typeface="宋体" panose="02010600030101010101" pitchFamily="2" charset="-122"/>
                <a:ea typeface="宋体" panose="02010600030101010101" pitchFamily="2" charset="-122"/>
                <a:cs typeface="宋体" panose="02010600030101010101" pitchFamily="2" charset="-122"/>
                <a:sym typeface="+mn-ea"/>
              </a:rPr>
              <a:t>：</a:t>
            </a:r>
            <a:r>
              <a:rPr sz="2800" b="1">
                <a:latin typeface="宋体" panose="02010600030101010101" pitchFamily="2" charset="-122"/>
                <a:ea typeface="宋体" panose="02010600030101010101" pitchFamily="2" charset="-122"/>
                <a:cs typeface="宋体" panose="02010600030101010101" pitchFamily="2" charset="-122"/>
                <a:sym typeface="+mn-ea"/>
              </a:rPr>
              <a:t>各国政府通过税收、立法、直接投资等方式推动</a:t>
            </a:r>
            <a:r>
              <a:rPr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工业发展</a:t>
            </a:r>
            <a:r>
              <a:rPr lang="zh-CN" sz="2800" b="1">
                <a:latin typeface="宋体" panose="02010600030101010101" pitchFamily="2" charset="-122"/>
                <a:ea typeface="宋体" panose="02010600030101010101" pitchFamily="2" charset="-122"/>
                <a:cs typeface="宋体" panose="02010600030101010101" pitchFamily="2" charset="-122"/>
                <a:sym typeface="+mn-ea"/>
              </a:rPr>
              <a:t>，资本主义</a:t>
            </a:r>
            <a:r>
              <a:rPr lang="zh-CN"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世界市场</a:t>
            </a:r>
            <a:r>
              <a:rPr lang="zh-CN" sz="2800" b="1">
                <a:latin typeface="宋体" panose="02010600030101010101" pitchFamily="2" charset="-122"/>
                <a:ea typeface="宋体" panose="02010600030101010101" pitchFamily="2" charset="-122"/>
                <a:cs typeface="宋体" panose="02010600030101010101" pitchFamily="2" charset="-122"/>
                <a:sym typeface="+mn-ea"/>
              </a:rPr>
              <a:t>初步形成；</a:t>
            </a:r>
            <a:endParaRPr sz="2800" b="1">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10000"/>
              </a:lnSpc>
            </a:pPr>
            <a:r>
              <a:rPr lang="zh-CN" sz="2800" b="1">
                <a:latin typeface="黑体" panose="02010609060101010101" pitchFamily="49" charset="-122"/>
                <a:ea typeface="黑体" panose="02010609060101010101" pitchFamily="49" charset="-122"/>
                <a:cs typeface="宋体" panose="02010600030101010101" pitchFamily="2" charset="-122"/>
                <a:sym typeface="+mn-ea"/>
              </a:rPr>
              <a:t>②</a:t>
            </a:r>
            <a:r>
              <a:rPr sz="2800" b="1">
                <a:latin typeface="黑体" panose="02010609060101010101" pitchFamily="49" charset="-122"/>
                <a:ea typeface="黑体" panose="02010609060101010101" pitchFamily="49" charset="-122"/>
                <a:cs typeface="宋体" panose="02010600030101010101" pitchFamily="2" charset="-122"/>
                <a:sym typeface="+mn-ea"/>
              </a:rPr>
              <a:t>政局</a:t>
            </a:r>
            <a:r>
              <a:rPr sz="2800" b="1">
                <a:latin typeface="宋体" panose="02010600030101010101" pitchFamily="2" charset="-122"/>
                <a:ea typeface="宋体" panose="02010600030101010101" pitchFamily="2" charset="-122"/>
                <a:cs typeface="宋体" panose="02010600030101010101" pitchFamily="2" charset="-122"/>
                <a:sym typeface="+mn-ea"/>
              </a:rPr>
              <a:t>:19世纪中后期,欧美主要资本主义国家</a:t>
            </a:r>
            <a:r>
              <a:rPr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社会</a:t>
            </a:r>
            <a:r>
              <a:rPr sz="2800" b="1">
                <a:latin typeface="宋体" panose="02010600030101010101" pitchFamily="2" charset="-122"/>
                <a:ea typeface="宋体" panose="02010600030101010101" pitchFamily="2" charset="-122"/>
                <a:cs typeface="宋体" panose="02010600030101010101" pitchFamily="2" charset="-122"/>
                <a:sym typeface="+mn-ea"/>
              </a:rPr>
              <a:t>相对</a:t>
            </a:r>
            <a:r>
              <a:rPr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稳定</a:t>
            </a:r>
            <a:r>
              <a:rPr sz="2800" b="1">
                <a:latin typeface="宋体" panose="02010600030101010101" pitchFamily="2" charset="-122"/>
                <a:ea typeface="宋体" panose="02010600030101010101" pitchFamily="2" charset="-122"/>
                <a:cs typeface="宋体" panose="02010600030101010101" pitchFamily="2" charset="-122"/>
                <a:sym typeface="+mn-ea"/>
              </a:rPr>
              <a:t>,</a:t>
            </a:r>
            <a:r>
              <a:rPr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经济发</a:t>
            </a:r>
            <a:r>
              <a:rPr lang="zh-CN"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展</a:t>
            </a:r>
            <a:r>
              <a:rPr lang="zh-CN" sz="2800" b="1">
                <a:latin typeface="宋体" panose="02010600030101010101" pitchFamily="2" charset="-122"/>
                <a:ea typeface="宋体" panose="02010600030101010101" pitchFamily="2" charset="-122"/>
                <a:cs typeface="宋体" panose="02010600030101010101" pitchFamily="2" charset="-122"/>
                <a:sym typeface="+mn-ea"/>
              </a:rPr>
              <a:t>；</a:t>
            </a:r>
            <a:endParaRPr lang="zh-CN" sz="2800" b="1">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10000"/>
              </a:lnSpc>
            </a:pPr>
            <a:r>
              <a:rPr lang="zh-CN" sz="2800" b="1">
                <a:latin typeface="黑体" panose="02010609060101010101" pitchFamily="49" charset="-122"/>
                <a:ea typeface="黑体" panose="02010609060101010101" pitchFamily="49" charset="-122"/>
                <a:cs typeface="宋体" panose="02010600030101010101" pitchFamily="2" charset="-122"/>
                <a:sym typeface="+mn-ea"/>
              </a:rPr>
              <a:t>③</a:t>
            </a:r>
            <a:r>
              <a:rPr sz="2800" b="1">
                <a:latin typeface="黑体" panose="02010609060101010101" pitchFamily="49" charset="-122"/>
                <a:ea typeface="黑体" panose="02010609060101010101" pitchFamily="49" charset="-122"/>
                <a:cs typeface="宋体" panose="02010600030101010101" pitchFamily="2" charset="-122"/>
                <a:sym typeface="+mn-ea"/>
              </a:rPr>
              <a:t>科学</a:t>
            </a:r>
            <a:r>
              <a:rPr sz="2800" b="1">
                <a:latin typeface="宋体" panose="02010600030101010101" pitchFamily="2" charset="-122"/>
                <a:ea typeface="宋体" panose="02010600030101010101" pitchFamily="2" charset="-122"/>
                <a:cs typeface="宋体" panose="02010600030101010101" pitchFamily="2" charset="-122"/>
                <a:sym typeface="+mn-ea"/>
              </a:rPr>
              <a:t>:自然</a:t>
            </a:r>
            <a:r>
              <a:rPr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科学</a:t>
            </a:r>
            <a:r>
              <a:rPr sz="2800" b="1">
                <a:latin typeface="宋体" panose="02010600030101010101" pitchFamily="2" charset="-122"/>
                <a:ea typeface="宋体" panose="02010600030101010101" pitchFamily="2" charset="-122"/>
                <a:cs typeface="宋体" panose="02010600030101010101" pitchFamily="2" charset="-122"/>
                <a:sym typeface="+mn-ea"/>
              </a:rPr>
              <a:t>取得一系列</a:t>
            </a:r>
            <a:r>
              <a:rPr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突破</a:t>
            </a:r>
            <a:r>
              <a:rPr sz="2800" b="1">
                <a:latin typeface="宋体" panose="02010600030101010101" pitchFamily="2" charset="-122"/>
                <a:ea typeface="宋体" panose="02010600030101010101" pitchFamily="2" charset="-122"/>
                <a:cs typeface="宋体" panose="02010600030101010101" pitchFamily="2" charset="-122"/>
                <a:sym typeface="+mn-ea"/>
              </a:rPr>
              <a:t>性成果,新技术、新发明层出不穷</a:t>
            </a:r>
            <a:r>
              <a:rPr lang="zh-CN" sz="2800" b="1">
                <a:latin typeface="宋体" panose="02010600030101010101" pitchFamily="2" charset="-122"/>
                <a:ea typeface="宋体" panose="02010600030101010101" pitchFamily="2" charset="-122"/>
                <a:cs typeface="宋体" panose="02010600030101010101" pitchFamily="2" charset="-122"/>
                <a:sym typeface="+mn-ea"/>
              </a:rPr>
              <a:t>。</a:t>
            </a:r>
            <a:endParaRPr lang="zh-CN" sz="2800" b="1">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linds(horizont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linds(horizontal)">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二、工业革命的进程</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4844415" y="89535"/>
            <a:ext cx="723646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（三）第二次工业革命</a:t>
            </a:r>
            <a:r>
              <a:rPr lang="zh-CN" altLang="en-US" sz="2800" b="1">
                <a:latin typeface="微软雅黑" panose="020B0503020204020204" charset="-122"/>
                <a:ea typeface="微软雅黑" panose="020B0503020204020204" charset="-122"/>
                <a:sym typeface="+mn-ea"/>
              </a:rPr>
              <a:t>（</a:t>
            </a:r>
            <a:r>
              <a:rPr lang="en-US" altLang="zh-CN" sz="2800" b="1">
                <a:latin typeface="微软雅黑" panose="020B0503020204020204" charset="-122"/>
                <a:ea typeface="微软雅黑" panose="020B0503020204020204" charset="-122"/>
                <a:sym typeface="+mn-ea"/>
              </a:rPr>
              <a:t>1860S-20C</a:t>
            </a:r>
            <a:r>
              <a:rPr lang="zh-CN" altLang="en-US" sz="2800" b="1">
                <a:latin typeface="微软雅黑" panose="020B0503020204020204" charset="-122"/>
                <a:ea typeface="微软雅黑" panose="020B0503020204020204" charset="-122"/>
                <a:sym typeface="+mn-ea"/>
              </a:rPr>
              <a:t>初</a:t>
            </a:r>
            <a:r>
              <a:rPr lang="zh-CN" altLang="en-US" sz="2800" b="1">
                <a:latin typeface="微软雅黑" panose="020B0503020204020204" charset="-122"/>
                <a:ea typeface="微软雅黑" panose="020B0503020204020204" charset="-122"/>
                <a:sym typeface="+mn-ea"/>
              </a:rPr>
              <a:t>）</a:t>
            </a:r>
            <a:endParaRPr lang="zh-CN" altLang="en-US" sz="2800" b="1">
              <a:latin typeface="微软雅黑" panose="020B0503020204020204" charset="-122"/>
              <a:ea typeface="微软雅黑" panose="020B0503020204020204" charset="-122"/>
              <a:sym typeface="+mn-ea"/>
            </a:endParaRPr>
          </a:p>
        </p:txBody>
      </p:sp>
      <p:sp>
        <p:nvSpPr>
          <p:cNvPr id="18" name="文本框 17"/>
          <p:cNvSpPr txBox="1"/>
          <p:nvPr/>
        </p:nvSpPr>
        <p:spPr>
          <a:xfrm>
            <a:off x="236855" y="1388110"/>
            <a:ext cx="4117340" cy="521970"/>
          </a:xfrm>
          <a:prstGeom prst="rect">
            <a:avLst/>
          </a:prstGeom>
          <a:noFill/>
        </p:spPr>
        <p:txBody>
          <a:bodyPr wrap="square" rtlCol="0" anchor="t">
            <a:spAutoFit/>
          </a:bodyPr>
          <a:p>
            <a:r>
              <a:rPr lang="en-US" altLang="zh-CN" sz="2800" b="1">
                <a:latin typeface="黑体" panose="02010609060101010101" pitchFamily="49" charset="-122"/>
                <a:ea typeface="黑体" panose="02010609060101010101" pitchFamily="49" charset="-122"/>
                <a:sym typeface="+mn-ea"/>
              </a:rPr>
              <a:t>2.</a:t>
            </a:r>
            <a:r>
              <a:rPr lang="zh-CN" altLang="en-US" sz="2800" b="1">
                <a:latin typeface="黑体" panose="02010609060101010101" pitchFamily="49" charset="-122"/>
                <a:ea typeface="黑体" panose="02010609060101010101" pitchFamily="49" charset="-122"/>
                <a:sym typeface="+mn-ea"/>
              </a:rPr>
              <a:t>表现</a:t>
            </a:r>
            <a:endParaRPr lang="zh-CN" altLang="en-US" sz="2800" b="1">
              <a:latin typeface="黑体" panose="02010609060101010101" pitchFamily="49" charset="-122"/>
              <a:ea typeface="黑体" panose="02010609060101010101" pitchFamily="49" charset="-122"/>
              <a:sym typeface="+mn-ea"/>
            </a:endParaRPr>
          </a:p>
        </p:txBody>
      </p:sp>
      <p:sp>
        <p:nvSpPr>
          <p:cNvPr id="15" name="文本框 14"/>
          <p:cNvSpPr txBox="1"/>
          <p:nvPr/>
        </p:nvSpPr>
        <p:spPr>
          <a:xfrm>
            <a:off x="121285" y="896620"/>
            <a:ext cx="7787640" cy="491490"/>
          </a:xfrm>
          <a:prstGeom prst="rect">
            <a:avLst/>
          </a:prstGeom>
          <a:noFill/>
        </p:spPr>
        <p:txBody>
          <a:bodyPr wrap="none" rtlCol="0" anchor="t">
            <a:spAutoFit/>
          </a:bodyPr>
          <a:p>
            <a:r>
              <a:rPr lang="en-US" altLang="zh-CN" sz="2600" b="1">
                <a:solidFill>
                  <a:srgbClr val="FF0000"/>
                </a:solidFill>
                <a:latin typeface="黑体" panose="02010609060101010101" pitchFamily="49" charset="-122"/>
                <a:ea typeface="黑体" panose="02010609060101010101" pitchFamily="49" charset="-122"/>
                <a:sym typeface="Wingdings 2" panose="05020102010507070707" charset="0"/>
              </a:rPr>
              <a:t></a:t>
            </a:r>
            <a:r>
              <a:rPr lang="zh-CN" altLang="en-US" sz="2600" b="1">
                <a:solidFill>
                  <a:srgbClr val="FF0000"/>
                </a:solidFill>
                <a:latin typeface="黑体" panose="02010609060101010101" pitchFamily="49" charset="-122"/>
                <a:ea typeface="黑体" panose="02010609060101010101" pitchFamily="49" charset="-122"/>
                <a:sym typeface="Wingdings 2" panose="05020102010507070707" charset="0"/>
              </a:rPr>
              <a:t>开始标志：</a:t>
            </a:r>
            <a:r>
              <a:rPr lang="en-US" altLang="zh-CN" sz="2600" b="1">
                <a:solidFill>
                  <a:srgbClr val="FF0000"/>
                </a:solidFill>
                <a:latin typeface="黑体" panose="02010609060101010101" pitchFamily="49" charset="-122"/>
                <a:ea typeface="黑体" panose="02010609060101010101" pitchFamily="49" charset="-122"/>
                <a:sym typeface="Wingdings 2" panose="05020102010507070707" charset="0"/>
              </a:rPr>
              <a:t>1866</a:t>
            </a:r>
            <a:r>
              <a:rPr lang="zh-CN" altLang="en-US" sz="2600" b="1">
                <a:solidFill>
                  <a:srgbClr val="FF0000"/>
                </a:solidFill>
                <a:latin typeface="黑体" panose="02010609060101010101" pitchFamily="49" charset="-122"/>
                <a:ea typeface="黑体" panose="02010609060101010101" pitchFamily="49" charset="-122"/>
                <a:sym typeface="Wingdings 2" panose="05020102010507070707" charset="0"/>
              </a:rPr>
              <a:t>年德国工程师西门子发明发电机。</a:t>
            </a:r>
            <a:endParaRPr lang="zh-CN" altLang="en-US" sz="2600" b="1">
              <a:solidFill>
                <a:srgbClr val="FF0000"/>
              </a:solidFill>
              <a:latin typeface="黑体" panose="02010609060101010101" pitchFamily="49" charset="-122"/>
              <a:ea typeface="黑体" panose="02010609060101010101" pitchFamily="49" charset="-122"/>
              <a:sym typeface="Wingdings 2" panose="05020102010507070707" charset="0"/>
            </a:endParaRPr>
          </a:p>
        </p:txBody>
      </p:sp>
      <p:sp>
        <p:nvSpPr>
          <p:cNvPr id="21" name="文本框 20"/>
          <p:cNvSpPr txBox="1"/>
          <p:nvPr/>
        </p:nvSpPr>
        <p:spPr>
          <a:xfrm>
            <a:off x="237490" y="1910080"/>
            <a:ext cx="2900680" cy="521970"/>
          </a:xfrm>
          <a:prstGeom prst="rect">
            <a:avLst/>
          </a:prstGeom>
          <a:noFill/>
        </p:spPr>
        <p:txBody>
          <a:bodyPr wrap="square" rtlCol="0" anchor="t">
            <a:spAutoFit/>
          </a:bodyPr>
          <a:p>
            <a:r>
              <a:rPr lang="en-US" sz="2800" b="1">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电力应用</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8" name="组合 27"/>
          <p:cNvGrpSpPr/>
          <p:nvPr/>
        </p:nvGrpSpPr>
        <p:grpSpPr>
          <a:xfrm>
            <a:off x="5636895" y="4279900"/>
            <a:ext cx="6242050" cy="2478405"/>
            <a:chOff x="8892" y="6708"/>
            <a:chExt cx="9830" cy="3903"/>
          </a:xfrm>
        </p:grpSpPr>
        <p:pic>
          <p:nvPicPr>
            <p:cNvPr id="22" name="图片 21"/>
            <p:cNvPicPr>
              <a:picLocks noChangeAspect="1"/>
            </p:cNvPicPr>
            <p:nvPr/>
          </p:nvPicPr>
          <p:blipFill rotWithShape="1">
            <a:blip r:embed="rId2">
              <a:extLst>
                <a:ext uri="{28A0092B-C50C-407E-A947-70E740481C1C}">
                  <a14:useLocalDpi xmlns:a14="http://schemas.microsoft.com/office/drawing/2010/main" val="0"/>
                </a:ext>
              </a:extLst>
            </a:blip>
            <a:srcRect b="11257"/>
            <a:stretch>
              <a:fillRect/>
            </a:stretch>
          </p:blipFill>
          <p:spPr>
            <a:xfrm>
              <a:off x="14999" y="6708"/>
              <a:ext cx="3723" cy="383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3" name="Text Box 3"/>
            <p:cNvSpPr txBox="1">
              <a:spLocks noChangeArrowheads="1"/>
            </p:cNvSpPr>
            <p:nvPr/>
          </p:nvSpPr>
          <p:spPr bwMode="auto">
            <a:xfrm>
              <a:off x="8892" y="9884"/>
              <a:ext cx="6107" cy="727"/>
            </a:xfrm>
            <a:prstGeom prst="rect">
              <a:avLst/>
            </a:prstGeom>
            <a:noFill/>
            <a:ln w="9525">
              <a:noFill/>
              <a:miter lim="800000"/>
            </a:ln>
          </p:spPr>
          <p:txBody>
            <a:bodyPr wrap="none">
              <a:spAutoFit/>
            </a:bodyPr>
            <a:p>
              <a:r>
                <a:rPr kumimoji="1" lang="zh-CN" altLang="en-US" sz="2400" b="0" dirty="0">
                  <a:solidFill>
                    <a:schemeClr val="tx1"/>
                  </a:solidFill>
                  <a:latin typeface="方正宋刻本秀楷简体" panose="02000000000000000000" pitchFamily="2" charset="-122"/>
                  <a:ea typeface="方正宋刻本秀楷简体" panose="02000000000000000000" pitchFamily="2" charset="-122"/>
                </a:rPr>
                <a:t>电灯发明后柏林街头的夜景</a:t>
              </a:r>
              <a:endParaRPr kumimoji="1" lang="zh-CN" altLang="en-US" sz="2400" b="0" dirty="0">
                <a:solidFill>
                  <a:schemeClr val="tx1"/>
                </a:solidFill>
                <a:latin typeface="方正宋刻本秀楷简体" panose="02000000000000000000" pitchFamily="2" charset="-122"/>
                <a:ea typeface="方正宋刻本秀楷简体" panose="02000000000000000000" pitchFamily="2" charset="-122"/>
              </a:endParaRPr>
            </a:p>
          </p:txBody>
        </p:sp>
      </p:grpSp>
      <p:pic>
        <p:nvPicPr>
          <p:cNvPr id="24" name="图片 23"/>
          <p:cNvPicPr>
            <a:picLocks noChangeAspect="1"/>
          </p:cNvPicPr>
          <p:nvPr/>
        </p:nvPicPr>
        <p:blipFill>
          <a:blip r:embed="rId2"/>
          <a:stretch>
            <a:fillRect/>
          </a:stretch>
        </p:blipFill>
        <p:spPr>
          <a:xfrm>
            <a:off x="3783965" y="1386840"/>
            <a:ext cx="2505075" cy="2762885"/>
          </a:xfrm>
          <a:prstGeom prst="rect">
            <a:avLst/>
          </a:prstGeom>
        </p:spPr>
      </p:pic>
      <p:pic>
        <p:nvPicPr>
          <p:cNvPr id="25" name="图片 24"/>
          <p:cNvPicPr>
            <a:picLocks noChangeAspect="1"/>
          </p:cNvPicPr>
          <p:nvPr/>
        </p:nvPicPr>
        <p:blipFill>
          <a:blip r:embed="rId2"/>
          <a:stretch>
            <a:fillRect/>
          </a:stretch>
        </p:blipFill>
        <p:spPr>
          <a:xfrm>
            <a:off x="6623050" y="1386840"/>
            <a:ext cx="2487930" cy="2762250"/>
          </a:xfrm>
          <a:prstGeom prst="rect">
            <a:avLst/>
          </a:prstGeom>
        </p:spPr>
      </p:pic>
      <p:pic>
        <p:nvPicPr>
          <p:cNvPr id="27" name="图片 26"/>
          <p:cNvPicPr>
            <a:picLocks noChangeAspect="1"/>
          </p:cNvPicPr>
          <p:nvPr/>
        </p:nvPicPr>
        <p:blipFill>
          <a:blip r:embed="rId2"/>
          <a:stretch>
            <a:fillRect/>
          </a:stretch>
        </p:blipFill>
        <p:spPr>
          <a:xfrm>
            <a:off x="9514840" y="1388110"/>
            <a:ext cx="2489835" cy="2772410"/>
          </a:xfrm>
          <a:prstGeom prst="rect">
            <a:avLst/>
          </a:prstGeom>
        </p:spPr>
      </p:pic>
      <p:sp>
        <p:nvSpPr>
          <p:cNvPr id="30" name="文本框 29"/>
          <p:cNvSpPr txBox="1"/>
          <p:nvPr/>
        </p:nvSpPr>
        <p:spPr>
          <a:xfrm>
            <a:off x="746760" y="2432050"/>
            <a:ext cx="2327910" cy="565150"/>
          </a:xfrm>
          <a:prstGeom prst="rect">
            <a:avLst/>
          </a:prstGeom>
          <a:noFill/>
        </p:spPr>
        <p:txBody>
          <a:bodyPr wrap="none" rtlCol="0">
            <a:spAutoFit/>
          </a:bodyPr>
          <a:p>
            <a:pPr algn="ctr" fontAlgn="auto">
              <a:lnSpc>
                <a:spcPct val="110000"/>
              </a:lnSpc>
            </a:pPr>
            <a:r>
              <a:rPr lang="en-US" altLang="zh-CN" sz="2800" b="1" dirty="0">
                <a:solidFill>
                  <a:srgbClr val="FF0000"/>
                </a:solidFill>
                <a:latin typeface="楷体" panose="02010609060101010101" charset="-122"/>
                <a:ea typeface="楷体" panose="02010609060101010101" charset="-122"/>
                <a:cs typeface="楷体" panose="02010609060101010101" charset="-122"/>
                <a:sym typeface="+mn-ea"/>
              </a:rPr>
              <a:t>“</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电气时代</a:t>
            </a:r>
            <a:r>
              <a:rPr lang="en-US" altLang="zh-CN" sz="2800" b="1" dirty="0">
                <a:solidFill>
                  <a:srgbClr val="FF0000"/>
                </a:solidFill>
                <a:latin typeface="楷体" panose="02010609060101010101" charset="-122"/>
                <a:ea typeface="楷体" panose="02010609060101010101" charset="-122"/>
                <a:cs typeface="楷体" panose="02010609060101010101" charset="-122"/>
                <a:sym typeface="+mn-ea"/>
              </a:rPr>
              <a:t>”</a:t>
            </a:r>
            <a:endParaRPr lang="en-US" altLang="zh-CN" sz="2800" b="1" dirty="0">
              <a:solidFill>
                <a:srgbClr val="FF0000"/>
              </a:solidFill>
              <a:latin typeface="楷体" panose="02010609060101010101" charset="-122"/>
              <a:ea typeface="楷体" panose="02010609060101010101" charset="-122"/>
              <a:cs typeface="楷体" panose="02010609060101010101" charset="-122"/>
              <a:sym typeface="+mn-ea"/>
            </a:endParaRPr>
          </a:p>
        </p:txBody>
      </p:sp>
      <p:grpSp>
        <p:nvGrpSpPr>
          <p:cNvPr id="26637" name="组合 16"/>
          <p:cNvGrpSpPr/>
          <p:nvPr/>
        </p:nvGrpSpPr>
        <p:grpSpPr>
          <a:xfrm>
            <a:off x="5979835" y="4269407"/>
            <a:ext cx="2399690" cy="2027152"/>
            <a:chOff x="8071" y="6018"/>
            <a:chExt cx="4802" cy="4057"/>
          </a:xfrm>
          <a:effectLst>
            <a:outerShdw blurRad="50800" dist="63500" dir="5400000" algn="t" rotWithShape="0">
              <a:prstClr val="black">
                <a:alpha val="40000"/>
              </a:prstClr>
            </a:outerShdw>
          </a:effectLst>
        </p:grpSpPr>
        <p:pic>
          <p:nvPicPr>
            <p:cNvPr id="18446" name="图片 14"/>
            <p:cNvPicPr>
              <a:picLocks noChangeAspect="1"/>
            </p:cNvPicPr>
            <p:nvPr/>
          </p:nvPicPr>
          <p:blipFill>
            <a:blip r:embed="rId2"/>
            <a:stretch>
              <a:fillRect/>
            </a:stretch>
          </p:blipFill>
          <p:spPr>
            <a:xfrm>
              <a:off x="8071" y="6039"/>
              <a:ext cx="4802" cy="4036"/>
            </a:xfrm>
            <a:prstGeom prst="rect">
              <a:avLst/>
            </a:prstGeom>
            <a:noFill/>
            <a:ln w="9525">
              <a:noFill/>
            </a:ln>
          </p:spPr>
        </p:pic>
        <p:sp>
          <p:nvSpPr>
            <p:cNvPr id="16" name="文本框 15"/>
            <p:cNvSpPr txBox="1"/>
            <p:nvPr/>
          </p:nvSpPr>
          <p:spPr>
            <a:xfrm>
              <a:off x="8071" y="6018"/>
              <a:ext cx="2555" cy="798"/>
            </a:xfrm>
            <a:prstGeom prst="rect">
              <a:avLst/>
            </a:prstGeom>
            <a:noFill/>
          </p:spPr>
          <p:txBody>
            <a:bodyPr wrap="square" rtlCol="0">
              <a:spAutoFit/>
            </a:bodyPr>
            <a:p>
              <a:pPr algn="ctr"/>
              <a:r>
                <a:rPr lang="zh-CN" altLang="en-US" sz="2000" noProof="1">
                  <a:latin typeface="宋体" panose="02010600030101010101" pitchFamily="2" charset="-122"/>
                  <a:ea typeface="宋体" panose="02010600030101010101" pitchFamily="2" charset="-122"/>
                  <a:cs typeface="宋体" panose="02010600030101010101" pitchFamily="2" charset="-122"/>
                  <a:sym typeface="+mn-ea"/>
                </a:rPr>
                <a:t>无线电报</a:t>
              </a:r>
              <a:endParaRPr lang="zh-CN" altLang="en-US" sz="2000" noProof="1">
                <a:latin typeface="宋体" panose="02010600030101010101" pitchFamily="2" charset="-122"/>
                <a:ea typeface="宋体" panose="02010600030101010101" pitchFamily="2" charset="-122"/>
                <a:cs typeface="宋体" panose="02010600030101010101" pitchFamily="2" charset="-122"/>
                <a:sym typeface="+mn-ea"/>
              </a:endParaRPr>
            </a:p>
          </p:txBody>
        </p:sp>
      </p:grpSp>
      <p:pic>
        <p:nvPicPr>
          <p:cNvPr id="32772" name="图片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85" y="4160520"/>
            <a:ext cx="4494530" cy="264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linds(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6637"/>
                                        </p:tgtEl>
                                        <p:attrNameLst>
                                          <p:attrName>style.visibility</p:attrName>
                                        </p:attrNameLst>
                                      </p:cBhvr>
                                      <p:to>
                                        <p:strVal val="visible"/>
                                      </p:to>
                                    </p:set>
                                    <p:animEffect transition="in" filter="blinds(horizontal)">
                                      <p:cBhvr>
                                        <p:cTn id="35" dur="500"/>
                                        <p:tgtEl>
                                          <p:spTgt spid="2663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2772"/>
                                        </p:tgtEl>
                                        <p:attrNameLst>
                                          <p:attrName>style.visibility</p:attrName>
                                        </p:attrNameLst>
                                      </p:cBhvr>
                                      <p:to>
                                        <p:strVal val="visible"/>
                                      </p:to>
                                    </p:set>
                                    <p:animEffect transition="in" filter="blinds(horizontal)">
                                      <p:cBhvr>
                                        <p:cTn id="4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二、工业革命的进程</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4844415" y="89535"/>
            <a:ext cx="723646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（三）第二次工业革命</a:t>
            </a:r>
            <a:r>
              <a:rPr lang="zh-CN" altLang="en-US" sz="2800" b="1">
                <a:latin typeface="微软雅黑" panose="020B0503020204020204" charset="-122"/>
                <a:ea typeface="微软雅黑" panose="020B0503020204020204" charset="-122"/>
                <a:sym typeface="+mn-ea"/>
              </a:rPr>
              <a:t>（</a:t>
            </a:r>
            <a:r>
              <a:rPr lang="en-US" altLang="zh-CN" sz="2800" b="1">
                <a:latin typeface="微软雅黑" panose="020B0503020204020204" charset="-122"/>
                <a:ea typeface="微软雅黑" panose="020B0503020204020204" charset="-122"/>
                <a:sym typeface="+mn-ea"/>
              </a:rPr>
              <a:t>1860S-20C</a:t>
            </a:r>
            <a:r>
              <a:rPr lang="zh-CN" altLang="en-US" sz="2800" b="1">
                <a:latin typeface="微软雅黑" panose="020B0503020204020204" charset="-122"/>
                <a:ea typeface="微软雅黑" panose="020B0503020204020204" charset="-122"/>
                <a:sym typeface="+mn-ea"/>
              </a:rPr>
              <a:t>初</a:t>
            </a:r>
            <a:r>
              <a:rPr lang="zh-CN" altLang="en-US" sz="2800" b="1">
                <a:latin typeface="微软雅黑" panose="020B0503020204020204" charset="-122"/>
                <a:ea typeface="微软雅黑" panose="020B0503020204020204" charset="-122"/>
                <a:sym typeface="+mn-ea"/>
              </a:rPr>
              <a:t>）</a:t>
            </a:r>
            <a:endParaRPr lang="zh-CN" altLang="en-US" sz="2800" b="1">
              <a:latin typeface="微软雅黑" panose="020B0503020204020204" charset="-122"/>
              <a:ea typeface="微软雅黑" panose="020B0503020204020204" charset="-122"/>
              <a:sym typeface="+mn-ea"/>
            </a:endParaRPr>
          </a:p>
        </p:txBody>
      </p:sp>
      <p:sp>
        <p:nvSpPr>
          <p:cNvPr id="18" name="文本框 17"/>
          <p:cNvSpPr txBox="1"/>
          <p:nvPr/>
        </p:nvSpPr>
        <p:spPr>
          <a:xfrm>
            <a:off x="236855" y="864235"/>
            <a:ext cx="4117340" cy="521970"/>
          </a:xfrm>
          <a:prstGeom prst="rect">
            <a:avLst/>
          </a:prstGeom>
          <a:noFill/>
        </p:spPr>
        <p:txBody>
          <a:bodyPr wrap="square" rtlCol="0" anchor="t">
            <a:spAutoFit/>
          </a:bodyPr>
          <a:p>
            <a:r>
              <a:rPr lang="en-US" altLang="zh-CN" sz="2800" b="1">
                <a:latin typeface="黑体" panose="02010609060101010101" pitchFamily="49" charset="-122"/>
                <a:ea typeface="黑体" panose="02010609060101010101" pitchFamily="49" charset="-122"/>
                <a:sym typeface="+mn-ea"/>
              </a:rPr>
              <a:t>2.</a:t>
            </a:r>
            <a:r>
              <a:rPr lang="zh-CN" altLang="en-US" sz="2800" b="1">
                <a:latin typeface="黑体" panose="02010609060101010101" pitchFamily="49" charset="-122"/>
                <a:ea typeface="黑体" panose="02010609060101010101" pitchFamily="49" charset="-122"/>
                <a:sym typeface="+mn-ea"/>
              </a:rPr>
              <a:t>表现</a:t>
            </a:r>
            <a:endParaRPr lang="zh-CN" altLang="en-US" sz="2800" b="1">
              <a:latin typeface="黑体" panose="02010609060101010101" pitchFamily="49" charset="-122"/>
              <a:ea typeface="黑体" panose="02010609060101010101" pitchFamily="49" charset="-122"/>
              <a:sym typeface="+mn-ea"/>
            </a:endParaRPr>
          </a:p>
        </p:txBody>
      </p:sp>
      <p:sp>
        <p:nvSpPr>
          <p:cNvPr id="21" name="文本框 20"/>
          <p:cNvSpPr txBox="1"/>
          <p:nvPr/>
        </p:nvSpPr>
        <p:spPr>
          <a:xfrm>
            <a:off x="237490" y="1910080"/>
            <a:ext cx="4117340" cy="521970"/>
          </a:xfrm>
          <a:prstGeom prst="rect">
            <a:avLst/>
          </a:prstGeom>
          <a:noFill/>
        </p:spPr>
        <p:txBody>
          <a:bodyPr wrap="square" rtlCol="0" anchor="t">
            <a:spAutoFit/>
          </a:bodyPr>
          <a:p>
            <a:r>
              <a:rPr lang="en-US" sz="2800" b="1">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内燃机的创制和应用；</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框 1"/>
          <p:cNvSpPr txBox="1"/>
          <p:nvPr/>
        </p:nvSpPr>
        <p:spPr>
          <a:xfrm>
            <a:off x="237490" y="1336675"/>
            <a:ext cx="4117340" cy="521970"/>
          </a:xfrm>
          <a:prstGeom prst="rect">
            <a:avLst/>
          </a:prstGeom>
          <a:noFill/>
        </p:spPr>
        <p:txBody>
          <a:bodyPr wrap="square" rtlCol="0" anchor="t">
            <a:spAutoFit/>
          </a:bodyPr>
          <a:p>
            <a:r>
              <a:rPr lang="en-US" sz="2800" b="1">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电力的开发和应用；</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nvPicPr>
        <p:blipFill>
          <a:blip r:embed="rId2"/>
          <a:srcRect r="1293" b="9527"/>
          <a:stretch>
            <a:fillRect/>
          </a:stretch>
        </p:blipFill>
        <p:spPr>
          <a:xfrm>
            <a:off x="4470400" y="779780"/>
            <a:ext cx="3834130" cy="2635885"/>
          </a:xfrm>
          <a:prstGeom prst="rect">
            <a:avLst/>
          </a:prstGeom>
        </p:spPr>
      </p:pic>
      <p:sp>
        <p:nvSpPr>
          <p:cNvPr id="6" name="文本框 5"/>
          <p:cNvSpPr txBox="1"/>
          <p:nvPr/>
        </p:nvSpPr>
        <p:spPr>
          <a:xfrm>
            <a:off x="237490" y="2493645"/>
            <a:ext cx="4117340" cy="953135"/>
          </a:xfrm>
          <a:prstGeom prst="rect">
            <a:avLst/>
          </a:prstGeom>
          <a:noFill/>
        </p:spPr>
        <p:txBody>
          <a:bodyPr wrap="square" rtlCol="0" anchor="t">
            <a:spAutoFit/>
          </a:bodyPr>
          <a:p>
            <a:r>
              <a:rPr lang="en-US" sz="2800" b="1">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化学工业兴起，</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800" b="1">
                <a:latin typeface="宋体" panose="02010600030101010101" pitchFamily="2" charset="-122"/>
                <a:ea typeface="宋体" panose="02010600030101010101" pitchFamily="2" charset="-122"/>
                <a:cs typeface="宋体" panose="02010600030101010101" pitchFamily="2" charset="-122"/>
                <a:sym typeface="+mn-ea"/>
              </a:rPr>
              <a:t>   石油工业获得发展；</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文本框 13"/>
          <p:cNvSpPr txBox="1"/>
          <p:nvPr/>
        </p:nvSpPr>
        <p:spPr>
          <a:xfrm>
            <a:off x="237490" y="3521710"/>
            <a:ext cx="4117340" cy="521970"/>
          </a:xfrm>
          <a:prstGeom prst="rect">
            <a:avLst/>
          </a:prstGeom>
          <a:noFill/>
        </p:spPr>
        <p:txBody>
          <a:bodyPr wrap="square" rtlCol="0" anchor="t">
            <a:spAutoFit/>
          </a:bodyPr>
          <a:p>
            <a:r>
              <a:rPr lang="en-US" sz="2800" b="1">
                <a:latin typeface="宋体" panose="02010600030101010101" pitchFamily="2" charset="-122"/>
                <a:ea typeface="宋体" panose="02010600030101010101" pitchFamily="2" charset="-122"/>
                <a:cs typeface="宋体" panose="02010600030101010101" pitchFamily="2" charset="-122"/>
                <a:sym typeface="+mn-ea"/>
              </a:rPr>
              <a:t>(4)</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旧产业部门改造。</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二、工业革命的进程</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4844415" y="89535"/>
            <a:ext cx="46532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（四）比较两次工业革命</a:t>
            </a:r>
            <a:endParaRPr lang="zh-CN" altLang="en-US" sz="2800" b="1">
              <a:latin typeface="微软雅黑" panose="020B0503020204020204" charset="-122"/>
              <a:ea typeface="微软雅黑" panose="020B0503020204020204" charset="-122"/>
              <a:sym typeface="+mn-ea"/>
            </a:endParaRPr>
          </a:p>
        </p:txBody>
      </p:sp>
      <p:graphicFrame>
        <p:nvGraphicFramePr>
          <p:cNvPr id="3" name="Group 2"/>
          <p:cNvGraphicFramePr>
            <a:graphicFrameLocks noGrp="1"/>
          </p:cNvGraphicFramePr>
          <p:nvPr>
            <p:custDataLst>
              <p:tags r:id="rId2"/>
            </p:custDataLst>
          </p:nvPr>
        </p:nvGraphicFramePr>
        <p:xfrm>
          <a:off x="100966" y="825161"/>
          <a:ext cx="8402538" cy="5890895"/>
        </p:xfrm>
        <a:graphic>
          <a:graphicData uri="http://schemas.openxmlformats.org/drawingml/2006/table">
            <a:tbl>
              <a:tblPr/>
              <a:tblGrid>
                <a:gridCol w="1617214"/>
                <a:gridCol w="3977011"/>
                <a:gridCol w="2808313"/>
              </a:tblGrid>
              <a:tr h="65405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内  容</a:t>
                      </a:r>
                      <a:r>
                        <a:rPr kumimoji="0" lang="zh-CN" sz="2800" b="1" i="0" u="none" strike="noStrike" cap="none" normalizeH="0" baseline="0" dirty="0">
                          <a:ln>
                            <a:noFill/>
                          </a:ln>
                          <a:solidFill>
                            <a:schemeClr val="bg1"/>
                          </a:solidFill>
                          <a:effectLst/>
                          <a:latin typeface="Arial" panose="020B0604020202020204" pitchFamily="34" charset="0"/>
                          <a:ea typeface="宋体" panose="02010600030101010101" pitchFamily="2" charset="-122"/>
                        </a:rPr>
                        <a:t> </a:t>
                      </a:r>
                      <a:endPar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i="0" u="none" strike="noStrike" cap="none" normalizeH="0" baseline="0" dirty="0">
                          <a:ln>
                            <a:noFill/>
                          </a:ln>
                          <a:solidFill>
                            <a:schemeClr val="bg1"/>
                          </a:solidFill>
                          <a:effectLst/>
                          <a:latin typeface="隶书" panose="02010509060101010101" pitchFamily="49" charset="-122"/>
                          <a:ea typeface="宋体" panose="02010600030101010101" pitchFamily="2" charset="-122"/>
                        </a:rPr>
                        <a:t>  </a:t>
                      </a:r>
                      <a:r>
                        <a:rPr kumimoji="0" lang="zh-CN" sz="2800" b="1" i="0" u="none" strike="noStrike" cap="none" normalizeH="0" baseline="0" dirty="0">
                          <a:ln>
                            <a:noFill/>
                          </a:ln>
                          <a:solidFill>
                            <a:schemeClr val="bg1"/>
                          </a:solidFill>
                          <a:effectLst/>
                          <a:latin typeface="隶书" panose="02010509060101010101" pitchFamily="49" charset="-122"/>
                          <a:ea typeface="宋体" panose="02010600030101010101" pitchFamily="2" charset="-122"/>
                        </a:rPr>
                        <a:t>第一次工业革命</a:t>
                      </a:r>
                      <a:r>
                        <a:rPr kumimoji="0" lang="zh-CN" sz="2800" b="1" i="0" u="none" strike="noStrike" cap="none" normalizeH="0" baseline="0" dirty="0">
                          <a:ln>
                            <a:noFill/>
                          </a:ln>
                          <a:solidFill>
                            <a:schemeClr val="bg1"/>
                          </a:solidFill>
                          <a:effectLst/>
                          <a:latin typeface="Arial" panose="020B0604020202020204" pitchFamily="34" charset="0"/>
                          <a:ea typeface="宋体" panose="02010600030101010101" pitchFamily="2" charset="-122"/>
                        </a:rPr>
                        <a:t> </a:t>
                      </a:r>
                      <a:endParaRPr kumimoji="0" lang="zh-CN" sz="2800" b="1" i="0" u="none" strike="noStrike" cap="none" normalizeH="0" baseline="0" dirty="0">
                        <a:ln>
                          <a:noFill/>
                        </a:ln>
                        <a:solidFill>
                          <a:schemeClr val="bg1"/>
                        </a:solidFill>
                        <a:effectLst/>
                        <a:latin typeface="隶书" panose="02010509060101010101" pitchFamily="49"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bg1"/>
                          </a:solidFill>
                          <a:effectLst/>
                          <a:latin typeface="隶书" panose="02010509060101010101" pitchFamily="49" charset="-122"/>
                          <a:ea typeface="宋体" panose="02010600030101010101" pitchFamily="2" charset="-122"/>
                        </a:rPr>
                        <a:t>第二次工业革命</a:t>
                      </a:r>
                      <a:r>
                        <a:rPr kumimoji="0" lang="zh-CN" sz="2800" b="1" i="0" u="none" strike="noStrike" cap="none" normalizeH="0" baseline="0" dirty="0">
                          <a:ln>
                            <a:noFill/>
                          </a:ln>
                          <a:solidFill>
                            <a:schemeClr val="bg1"/>
                          </a:solidFill>
                          <a:effectLst/>
                          <a:latin typeface="Arial" panose="020B0604020202020204" pitchFamily="34" charset="0"/>
                          <a:ea typeface="宋体" panose="02010600030101010101" pitchFamily="2" charset="-122"/>
                        </a:rPr>
                        <a:t> </a:t>
                      </a:r>
                      <a:endParaRPr kumimoji="0" lang="zh-CN" sz="2800" b="1" i="0" u="none" strike="noStrike" cap="none" normalizeH="0" baseline="0" dirty="0">
                        <a:ln>
                          <a:noFill/>
                        </a:ln>
                        <a:solidFill>
                          <a:schemeClr val="bg1"/>
                        </a:solidFill>
                        <a:effectLst/>
                        <a:latin typeface="隶书" panose="02010509060101010101" pitchFamily="49"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r>
              <a:tr h="73909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发 明 者</a:t>
                      </a:r>
                      <a:r>
                        <a:rPr kumimoji="0" lang="zh-CN" sz="2800" b="1" i="0" u="none" strike="noStrike" cap="none" normalizeH="0" baseline="0" dirty="0">
                          <a:ln>
                            <a:noFill/>
                          </a:ln>
                          <a:solidFill>
                            <a:schemeClr val="bg1"/>
                          </a:solidFill>
                          <a:effectLst/>
                          <a:latin typeface="Arial" panose="020B0604020202020204" pitchFamily="34" charset="0"/>
                          <a:ea typeface="宋体" panose="02010600030101010101" pitchFamily="2" charset="-122"/>
                        </a:rPr>
                        <a:t> </a:t>
                      </a:r>
                      <a:endPar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zh-CN" sz="2800" b="1" i="0" u="none" strike="noStrike" cap="none" normalizeH="0" baseline="0" dirty="0">
                          <a:ln>
                            <a:noFill/>
                          </a:ln>
                          <a:solidFill>
                            <a:srgbClr val="000058"/>
                          </a:solidFill>
                          <a:effectLst/>
                          <a:latin typeface="宋体" panose="02010600030101010101" pitchFamily="2" charset="-122"/>
                          <a:ea typeface="宋体" panose="02010600030101010101" pitchFamily="2" charset="-122"/>
                        </a:rPr>
                        <a:t> </a:t>
                      </a: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工匠、技师</a:t>
                      </a:r>
                      <a:endPar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zh-CN" sz="2800" b="1" i="0" u="none" strike="noStrike" cap="none" normalizeH="0" baseline="0" dirty="0">
                          <a:ln>
                            <a:noFill/>
                          </a:ln>
                          <a:solidFill>
                            <a:srgbClr val="000058"/>
                          </a:solidFill>
                          <a:effectLst/>
                          <a:latin typeface="宋体" panose="02010600030101010101" pitchFamily="2" charset="-122"/>
                          <a:ea typeface="宋体" panose="02010600030101010101" pitchFamily="2" charset="-122"/>
                        </a:rPr>
                        <a:t> </a:t>
                      </a: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科学家、工程师</a:t>
                      </a:r>
                      <a:endPar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r>
              <a:tr h="633095">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发明基础</a:t>
                      </a:r>
                      <a:endPar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zh-CN" sz="2800" b="1" i="0" u="none" strike="noStrike" cap="none" normalizeH="0" baseline="0" dirty="0">
                          <a:ln>
                            <a:noFill/>
                          </a:ln>
                          <a:solidFill>
                            <a:srgbClr val="0000CC"/>
                          </a:solidFill>
                          <a:effectLst/>
                          <a:latin typeface="宋体" panose="02010600030101010101" pitchFamily="2" charset="-122"/>
                          <a:ea typeface="宋体" panose="02010600030101010101" pitchFamily="2" charset="-122"/>
                        </a:rPr>
                        <a:t> </a:t>
                      </a:r>
                      <a:r>
                        <a:rPr kumimoji="0" lang="zh-CN" sz="2800" b="1" i="0" u="none" strike="noStrike" cap="none" normalizeH="0" baseline="0" dirty="0">
                          <a:ln>
                            <a:noFill/>
                          </a:ln>
                          <a:solidFill>
                            <a:srgbClr val="FFFF00"/>
                          </a:solidFill>
                          <a:effectLst/>
                          <a:latin typeface="宋体" panose="02010600030101010101" pitchFamily="2" charset="-122"/>
                          <a:ea typeface="宋体" panose="02010600030101010101" pitchFamily="2" charset="-122"/>
                        </a:rPr>
                        <a:t>生产实践</a:t>
                      </a:r>
                      <a:r>
                        <a:rPr kumimoji="0" lang="zh-CN"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rPr>
                        <a:t>的总结 </a:t>
                      </a:r>
                      <a:endParaRPr kumimoji="0" lang="zh-CN"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zh-CN" sz="2800" b="1" i="0" u="none" strike="noStrike" cap="none" normalizeH="0" baseline="0" dirty="0">
                          <a:ln>
                            <a:noFill/>
                          </a:ln>
                          <a:solidFill>
                            <a:srgbClr val="0000CC"/>
                          </a:solidFill>
                          <a:effectLst/>
                          <a:latin typeface="宋体" panose="02010600030101010101" pitchFamily="2" charset="-122"/>
                          <a:ea typeface="宋体" panose="02010600030101010101" pitchFamily="2" charset="-122"/>
                        </a:rPr>
                        <a:t> </a:t>
                      </a:r>
                      <a:r>
                        <a:rPr kumimoji="0" lang="zh-CN" sz="2800" b="1" i="0" u="none" strike="noStrike" cap="none" normalizeH="0" baseline="0" dirty="0">
                          <a:ln>
                            <a:noFill/>
                          </a:ln>
                          <a:solidFill>
                            <a:srgbClr val="FFFF00"/>
                          </a:solidFill>
                          <a:effectLst/>
                          <a:latin typeface="宋体" panose="02010600030101010101" pitchFamily="2" charset="-122"/>
                          <a:ea typeface="宋体" panose="02010600030101010101" pitchFamily="2" charset="-122"/>
                        </a:rPr>
                        <a:t>自然科学成果</a:t>
                      </a:r>
                      <a:endParaRPr kumimoji="0" lang="zh-CN" sz="2800" b="1" i="0" u="none" strike="noStrike" cap="none" normalizeH="0" baseline="0" dirty="0">
                        <a:ln>
                          <a:noFill/>
                        </a:ln>
                        <a:solidFill>
                          <a:srgbClr val="FFFF00"/>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r>
              <a:tr h="1524635">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时   间</a:t>
                      </a:r>
                      <a:endPar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en-US" sz="2800" b="1" i="0" u="none" strike="noStrike" cap="none" normalizeH="0" baseline="0" dirty="0">
                          <a:ln>
                            <a:noFill/>
                          </a:ln>
                          <a:solidFill>
                            <a:srgbClr val="000058"/>
                          </a:solidFill>
                          <a:effectLst/>
                          <a:latin typeface="Times New Roman" panose="02020603050405020304" pitchFamily="18" charset="0"/>
                          <a:ea typeface="宋体" panose="02010600030101010101" pitchFamily="2" charset="-122"/>
                        </a:rPr>
                        <a:t> </a:t>
                      </a: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1765--19</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世纪中期英开始</a:t>
                      </a:r>
                      <a:br>
                        <a:rPr kumimoji="0" 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br>
                      <a:r>
                        <a:rPr kumimoji="0" 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 </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－－法美结束（</a:t>
                      </a: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100</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年）</a:t>
                      </a:r>
                      <a:r>
                        <a:rPr kumimoji="0" lang="zh-CN" alt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  </a:t>
                      </a:r>
                      <a:b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b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 19</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世纪中期</a:t>
                      </a:r>
                      <a:r>
                        <a:rPr kumimoji="0" lang="zh-CN" alt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 </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德俄日开始</a:t>
                      </a:r>
                      <a:endParaRPr kumimoji="0" lang="zh-CN" alt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en-US" sz="2800" b="1" i="0" u="none" strike="noStrike" cap="none" normalizeH="0" baseline="0" dirty="0">
                          <a:ln>
                            <a:noFill/>
                          </a:ln>
                          <a:solidFill>
                            <a:srgbClr val="000058"/>
                          </a:solidFill>
                          <a:effectLst/>
                          <a:latin typeface="Times New Roman" panose="02020603050405020304" pitchFamily="18" charset="0"/>
                          <a:ea typeface="宋体" panose="02010600030101010101" pitchFamily="2" charset="-122"/>
                        </a:rPr>
                        <a:t> </a:t>
                      </a: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1866</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a:t>
                      </a:r>
                      <a:r>
                        <a:rPr kumimoji="0" lang="zh-CN" alt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 </a:t>
                      </a: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19</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世纪</a:t>
                      </a:r>
                      <a:br>
                        <a:rPr kumimoji="0" 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br>
                      <a:r>
                        <a:rPr kumimoji="0" lang="en-US" sz="9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 </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末</a:t>
                      </a: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20</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世纪初</a:t>
                      </a:r>
                      <a:r>
                        <a:rPr kumimoji="0" lang="zh-CN" alt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 </a:t>
                      </a:r>
                      <a:b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b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 30</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多年</a:t>
                      </a:r>
                      <a:r>
                        <a:rPr kumimoji="0" lang="zh-CN" alt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 </a:t>
                      </a:r>
                      <a:endParaRPr kumimoji="0" lang="zh-CN" alt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r>
              <a:tr h="740905">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范   围</a:t>
                      </a:r>
                      <a:endPar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en-US" sz="2800" b="1" i="0" u="none" strike="noStrike" cap="none" normalizeH="0" baseline="0" dirty="0">
                          <a:ln>
                            <a:noFill/>
                          </a:ln>
                          <a:solidFill>
                            <a:srgbClr val="FF00FF"/>
                          </a:solidFill>
                          <a:effectLst/>
                          <a:latin typeface="宋体" panose="02010600030101010101" pitchFamily="2" charset="-122"/>
                          <a:ea typeface="宋体" panose="02010600030101010101" pitchFamily="2" charset="-122"/>
                        </a:rPr>
                        <a:t> 英国</a:t>
                      </a: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法美</a:t>
                      </a: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a:t>
                      </a:r>
                      <a:r>
                        <a:rPr kumimoji="0" lang="zh-CN" altLang="en-US" sz="2800" b="1" i="0" u="none" strike="noStrike" cap="none" normalizeH="0" baseline="0" dirty="0">
                          <a:ln>
                            <a:noFill/>
                          </a:ln>
                          <a:solidFill>
                            <a:srgbClr val="FFFF00"/>
                          </a:solidFill>
                          <a:effectLst/>
                          <a:latin typeface="宋体" panose="02010600030101010101" pitchFamily="2" charset="-122"/>
                          <a:ea typeface="宋体" panose="02010600030101010101" pitchFamily="2" charset="-122"/>
                        </a:rPr>
                        <a:t>德俄日</a:t>
                      </a:r>
                      <a:r>
                        <a:rPr kumimoji="0" lang="zh-CN" altLang="en-US" sz="2800" b="1" i="0" u="none" strike="noStrike" cap="none" normalizeH="0" baseline="0" dirty="0">
                          <a:ln>
                            <a:noFill/>
                          </a:ln>
                          <a:solidFill>
                            <a:srgbClr val="FFFF00"/>
                          </a:solidFill>
                          <a:effectLst/>
                          <a:latin typeface="Times New Roman" panose="02020603050405020304" pitchFamily="18" charset="0"/>
                          <a:ea typeface="宋体" panose="02010600030101010101" pitchFamily="2" charset="-122"/>
                        </a:rPr>
                        <a:t> </a:t>
                      </a:r>
                      <a:endParaRPr kumimoji="0" lang="zh-CN" altLang="en-US" sz="2800" b="1" i="0" u="none" strike="noStrike" cap="none" normalizeH="0" baseline="0" dirty="0">
                        <a:ln>
                          <a:noFill/>
                        </a:ln>
                        <a:solidFill>
                          <a:srgbClr val="FFFF00"/>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zh-CN" sz="2800" b="1" i="0" u="none" strike="noStrike" cap="none" normalizeH="0" baseline="0" dirty="0">
                          <a:ln>
                            <a:noFill/>
                          </a:ln>
                          <a:solidFill>
                            <a:srgbClr val="0000CC"/>
                          </a:solidFill>
                          <a:effectLst/>
                          <a:latin typeface="宋体" panose="02010600030101010101" pitchFamily="2" charset="-122"/>
                          <a:ea typeface="宋体" panose="02010600030101010101" pitchFamily="2" charset="-122"/>
                        </a:rPr>
                        <a:t> </a:t>
                      </a:r>
                      <a:r>
                        <a:rPr kumimoji="0" lang="zh-CN" sz="2800" b="1" i="0" u="none" strike="noStrike" cap="none" normalizeH="0" baseline="0" dirty="0">
                          <a:ln>
                            <a:noFill/>
                          </a:ln>
                          <a:solidFill>
                            <a:srgbClr val="FFFF00"/>
                          </a:solidFill>
                          <a:effectLst/>
                          <a:latin typeface="宋体" panose="02010600030101010101" pitchFamily="2" charset="-122"/>
                          <a:ea typeface="宋体" panose="02010600030101010101" pitchFamily="2" charset="-122"/>
                        </a:rPr>
                        <a:t>同时</a:t>
                      </a: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开始于</a:t>
                      </a:r>
                      <a:r>
                        <a:rPr kumimoji="0" lang="zh-CN" sz="2800" b="1" i="0" u="none" strike="noStrike" cap="none" normalizeH="0" baseline="0" dirty="0">
                          <a:ln>
                            <a:noFill/>
                          </a:ln>
                          <a:solidFill>
                            <a:srgbClr val="FFFF00"/>
                          </a:solidFill>
                          <a:effectLst/>
                          <a:latin typeface="宋体" panose="02010600030101010101" pitchFamily="2" charset="-122"/>
                          <a:ea typeface="宋体" panose="02010600030101010101" pitchFamily="2" charset="-122"/>
                        </a:rPr>
                        <a:t>几国</a:t>
                      </a:r>
                      <a:endParaRPr kumimoji="0" lang="zh-CN" sz="2800" b="1" i="0" u="none" strike="noStrike" cap="none" normalizeH="0" baseline="0" dirty="0">
                        <a:ln>
                          <a:noFill/>
                        </a:ln>
                        <a:solidFill>
                          <a:srgbClr val="FFFF00"/>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r>
              <a:tr h="81026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重要标志</a:t>
                      </a:r>
                      <a:r>
                        <a:rPr kumimoji="0" lang="zh-CN" sz="2800" b="1" i="0" u="none" strike="noStrike" cap="none" normalizeH="0" baseline="0" dirty="0">
                          <a:ln>
                            <a:noFill/>
                          </a:ln>
                          <a:solidFill>
                            <a:schemeClr val="bg1"/>
                          </a:solidFill>
                          <a:effectLst/>
                          <a:latin typeface="Arial" panose="020B0604020202020204" pitchFamily="34" charset="0"/>
                          <a:ea typeface="宋体" panose="02010600030101010101" pitchFamily="2" charset="-122"/>
                        </a:rPr>
                        <a:t> </a:t>
                      </a:r>
                      <a:endPar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en-US" sz="2800" b="1" i="0" u="none" strike="noStrike" cap="none" normalizeH="0" baseline="0" dirty="0">
                          <a:ln>
                            <a:noFill/>
                          </a:ln>
                          <a:solidFill>
                            <a:srgbClr val="000058"/>
                          </a:solidFill>
                          <a:effectLst/>
                          <a:latin typeface="宋体" panose="02010600030101010101" pitchFamily="2" charset="-122"/>
                          <a:ea typeface="宋体" panose="02010600030101010101" pitchFamily="2" charset="-122"/>
                        </a:rPr>
                        <a:t> </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改良蒸汽机</a:t>
                      </a:r>
                      <a:br>
                        <a:rPr kumimoji="0" lang="en-US" sz="2800" b="1" i="0" u="none" strike="noStrike" cap="none" normalizeH="0" baseline="0" dirty="0">
                          <a:ln>
                            <a:noFill/>
                          </a:ln>
                          <a:solidFill>
                            <a:srgbClr val="000058"/>
                          </a:solidFill>
                          <a:effectLst/>
                          <a:latin typeface="宋体" panose="02010600030101010101" pitchFamily="2" charset="-122"/>
                          <a:ea typeface="宋体" panose="02010600030101010101" pitchFamily="2" charset="-122"/>
                        </a:rPr>
                      </a:br>
                      <a:r>
                        <a:rPr kumimoji="0" lang="en-US" sz="2800" b="1" i="0" u="none" strike="noStrike" cap="none" normalizeH="0" baseline="0" dirty="0">
                          <a:ln>
                            <a:noFill/>
                          </a:ln>
                          <a:solidFill>
                            <a:srgbClr val="000058"/>
                          </a:solidFill>
                          <a:effectLst/>
                          <a:latin typeface="宋体" panose="02010600030101010101" pitchFamily="2" charset="-122"/>
                          <a:ea typeface="宋体" panose="02010600030101010101" pitchFamily="2" charset="-122"/>
                        </a:rPr>
                        <a:t>         </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a:t>
                      </a:r>
                      <a:r>
                        <a:rPr kumimoji="0" lang="zh-CN" altLang="en-US"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rPr>
                        <a:t>蒸汽时代</a:t>
                      </a:r>
                      <a:endParaRPr kumimoji="0" lang="zh-CN" altLang="en-US"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en-US" sz="2800" b="1" i="0" u="none" strike="noStrike" cap="none" normalizeH="0" baseline="0" dirty="0">
                          <a:ln>
                            <a:noFill/>
                          </a:ln>
                          <a:solidFill>
                            <a:srgbClr val="000058"/>
                          </a:solidFill>
                          <a:effectLst/>
                          <a:latin typeface="宋体" panose="02010600030101010101" pitchFamily="2" charset="-122"/>
                          <a:ea typeface="宋体" panose="02010600030101010101" pitchFamily="2" charset="-122"/>
                        </a:rPr>
                        <a:t> </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电力广泛应用</a:t>
                      </a:r>
                      <a:br>
                        <a:rPr kumimoji="0" 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br>
                      <a:r>
                        <a:rPr kumimoji="0" lang="en-US" sz="2800" b="1" i="0" u="none" strike="noStrike" cap="none" normalizeH="0" baseline="0" dirty="0">
                          <a:ln>
                            <a:noFill/>
                          </a:ln>
                          <a:solidFill>
                            <a:srgbClr val="000058"/>
                          </a:solidFill>
                          <a:effectLst/>
                          <a:latin typeface="宋体" panose="02010600030101010101" pitchFamily="2" charset="-122"/>
                          <a:ea typeface="宋体" panose="02010600030101010101" pitchFamily="2" charset="-122"/>
                        </a:rPr>
                        <a:t>     </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a:t>
                      </a:r>
                      <a:r>
                        <a:rPr kumimoji="0" lang="zh-CN" altLang="en-US"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rPr>
                        <a:t>电气时代 </a:t>
                      </a:r>
                      <a:endParaRPr kumimoji="0" lang="zh-CN" altLang="en-US"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r>
              <a:tr h="73909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开始部门</a:t>
                      </a:r>
                      <a:r>
                        <a:rPr kumimoji="0" lang="zh-CN" sz="2800" b="1" i="0" u="none" strike="noStrike" cap="none" normalizeH="0" baseline="0" dirty="0">
                          <a:ln>
                            <a:noFill/>
                          </a:ln>
                          <a:solidFill>
                            <a:schemeClr val="bg1"/>
                          </a:solidFill>
                          <a:effectLst/>
                          <a:latin typeface="Arial" panose="020B0604020202020204" pitchFamily="34" charset="0"/>
                          <a:ea typeface="宋体" panose="02010600030101010101" pitchFamily="2" charset="-122"/>
                        </a:rPr>
                        <a:t> </a:t>
                      </a:r>
                      <a:endParaRPr kumimoji="0" lang="zh-CN"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en-US" sz="2800" b="1" i="0" u="none" strike="noStrike" cap="none" normalizeH="0" baseline="0" dirty="0">
                          <a:ln>
                            <a:noFill/>
                          </a:ln>
                          <a:solidFill>
                            <a:srgbClr val="000058"/>
                          </a:solidFill>
                          <a:effectLst/>
                          <a:latin typeface="宋体" panose="02010600030101010101" pitchFamily="2" charset="-122"/>
                          <a:ea typeface="宋体" panose="02010600030101010101" pitchFamily="2" charset="-122"/>
                        </a:rPr>
                        <a:t> </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棉纺织</a:t>
                      </a: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a:t>
                      </a:r>
                      <a:r>
                        <a:rPr kumimoji="0" lang="zh-CN" altLang="en-US"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rPr>
                        <a:t>轻工业</a:t>
                      </a:r>
                      <a:endParaRPr kumimoji="0" lang="zh-CN" altLang="en-US"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pPr>
                      <a:r>
                        <a:rPr kumimoji="0" lang="zh-CN" altLang="en-US" sz="2800" b="1" i="0" u="none" strike="noStrike" cap="none" normalizeH="0" baseline="0" dirty="0">
                          <a:ln>
                            <a:noFill/>
                          </a:ln>
                          <a:solidFill>
                            <a:srgbClr val="000058"/>
                          </a:solidFill>
                          <a:effectLst/>
                          <a:latin typeface="宋体" panose="02010600030101010101" pitchFamily="2" charset="-122"/>
                          <a:ea typeface="宋体" panose="02010600030101010101" pitchFamily="2" charset="-122"/>
                        </a:rPr>
                        <a:t> </a:t>
                      </a:r>
                      <a:r>
                        <a:rPr kumimoji="0" lang="zh-CN" altLang="en-US" sz="2800" b="1" i="0" u="none" strike="noStrike" cap="none" normalizeH="0" baseline="0" dirty="0">
                          <a:ln>
                            <a:noFill/>
                          </a:ln>
                          <a:solidFill>
                            <a:schemeClr val="bg1"/>
                          </a:solidFill>
                          <a:effectLst/>
                          <a:latin typeface="宋体" panose="02010600030101010101" pitchFamily="2" charset="-122"/>
                          <a:ea typeface="宋体" panose="02010600030101010101" pitchFamily="2" charset="-122"/>
                        </a:rPr>
                        <a:t>电力</a:t>
                      </a:r>
                      <a:r>
                        <a:rPr kumimoji="0" lang="en-US" sz="28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rPr>
                        <a:t>---</a:t>
                      </a:r>
                      <a:r>
                        <a:rPr kumimoji="0" lang="zh-CN" altLang="en-US"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rPr>
                        <a:t>重工业</a:t>
                      </a:r>
                      <a:endParaRPr kumimoji="0" lang="zh-CN" altLang="en-US" sz="2800" b="1" i="0" u="none" strike="noStrike" kern="1200" cap="none" normalizeH="0" baseline="0" dirty="0">
                        <a:ln>
                          <a:noFill/>
                        </a:ln>
                        <a:solidFill>
                          <a:srgbClr val="FFFF00"/>
                        </a:solidFill>
                        <a:effectLst/>
                        <a:latin typeface="宋体" panose="02010600030101010101" pitchFamily="2" charset="-122"/>
                        <a:ea typeface="宋体" panose="02010600030101010101" pitchFamily="2" charset="-122"/>
                        <a:cs typeface="+mn-cs"/>
                      </a:endParaRPr>
                    </a:p>
                  </a:txBody>
                  <a:tcPr marL="8455" marR="8455" marT="6341"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2">
                        <a:lumMod val="50000"/>
                      </a:schemeClr>
                    </a:solidFill>
                  </a:tcPr>
                </a:tc>
              </a:tr>
            </a:tbl>
          </a:graphicData>
        </a:graphic>
      </p:graphicFrame>
      <p:sp>
        <p:nvSpPr>
          <p:cNvPr id="15" name="文本框 14"/>
          <p:cNvSpPr txBox="1"/>
          <p:nvPr/>
        </p:nvSpPr>
        <p:spPr>
          <a:xfrm>
            <a:off x="8503285" y="780415"/>
            <a:ext cx="4117340" cy="521970"/>
          </a:xfrm>
          <a:prstGeom prst="rect">
            <a:avLst/>
          </a:prstGeom>
          <a:noFill/>
        </p:spPr>
        <p:txBody>
          <a:bodyPr wrap="square" rtlCol="0" anchor="t">
            <a:spAutoFit/>
          </a:bodyPr>
          <a:p>
            <a:r>
              <a:rPr lang="zh-CN" altLang="en-US" sz="2800" b="1">
                <a:latin typeface="黑体" panose="02010609060101010101" pitchFamily="49" charset="-122"/>
                <a:ea typeface="黑体" panose="02010609060101010101" pitchFamily="49" charset="-122"/>
                <a:sym typeface="+mn-ea"/>
              </a:rPr>
              <a:t>第二次工业革命的特点</a:t>
            </a:r>
            <a:endParaRPr lang="zh-CN" altLang="en-US" sz="2800" b="1">
              <a:latin typeface="黑体" panose="02010609060101010101" pitchFamily="49" charset="-122"/>
              <a:ea typeface="黑体" panose="02010609060101010101" pitchFamily="49" charset="-122"/>
              <a:sym typeface="+mn-ea"/>
            </a:endParaRPr>
          </a:p>
        </p:txBody>
      </p:sp>
      <p:sp>
        <p:nvSpPr>
          <p:cNvPr id="16" name="文本框 15"/>
          <p:cNvSpPr txBox="1"/>
          <p:nvPr/>
        </p:nvSpPr>
        <p:spPr>
          <a:xfrm>
            <a:off x="8503285" y="1818005"/>
            <a:ext cx="3901440" cy="922020"/>
          </a:xfrm>
          <a:prstGeom prst="rect">
            <a:avLst/>
          </a:prstGeom>
          <a:noFill/>
        </p:spPr>
        <p:txBody>
          <a:bodyPr wrap="square" rtlCol="0" anchor="t">
            <a:spAutoFit/>
          </a:bodyPr>
          <a:p>
            <a:r>
              <a:rPr lang="zh-CN" altLang="en-US" sz="2700" b="1">
                <a:solidFill>
                  <a:schemeClr val="tx1"/>
                </a:solidFill>
                <a:latin typeface="宋体" panose="02010600030101010101" pitchFamily="2" charset="-122"/>
                <a:ea typeface="宋体" panose="02010600030101010101" pitchFamily="2" charset="-122"/>
                <a:sym typeface="+mn-ea"/>
              </a:rPr>
              <a:t>①科与技的关系：</a:t>
            </a:r>
            <a:endParaRPr lang="zh-CN" altLang="en-US" sz="2700" b="1">
              <a:solidFill>
                <a:schemeClr val="tx1"/>
              </a:solidFill>
              <a:latin typeface="宋体" panose="02010600030101010101" pitchFamily="2" charset="-122"/>
              <a:ea typeface="宋体" panose="02010600030101010101" pitchFamily="2" charset="-122"/>
              <a:sym typeface="+mn-ea"/>
            </a:endParaRPr>
          </a:p>
          <a:p>
            <a:endParaRPr lang="zh-CN" altLang="en-US" sz="2700" b="1">
              <a:solidFill>
                <a:srgbClr val="C00000"/>
              </a:solidFill>
              <a:latin typeface="宋体" panose="02010600030101010101" pitchFamily="2" charset="-122"/>
              <a:ea typeface="宋体" panose="02010600030101010101" pitchFamily="2" charset="-122"/>
              <a:sym typeface="+mn-ea"/>
            </a:endParaRPr>
          </a:p>
        </p:txBody>
      </p:sp>
      <p:sp>
        <p:nvSpPr>
          <p:cNvPr id="22" name="文本框 21"/>
          <p:cNvSpPr txBox="1"/>
          <p:nvPr/>
        </p:nvSpPr>
        <p:spPr>
          <a:xfrm>
            <a:off x="8503285" y="5252085"/>
            <a:ext cx="3689350" cy="506730"/>
          </a:xfrm>
          <a:prstGeom prst="rect">
            <a:avLst/>
          </a:prstGeom>
          <a:noFill/>
        </p:spPr>
        <p:txBody>
          <a:bodyPr wrap="square" rtlCol="0" anchor="t">
            <a:spAutoFit/>
          </a:bodyPr>
          <a:p>
            <a:r>
              <a:rPr lang="zh-CN" altLang="en-US" sz="2700" b="1">
                <a:latin typeface="宋体" panose="02010600030101010101" pitchFamily="2" charset="-122"/>
                <a:ea typeface="宋体" panose="02010600030101010101" pitchFamily="2" charset="-122"/>
                <a:sym typeface="+mn-ea"/>
              </a:rPr>
              <a:t>③中心：</a:t>
            </a:r>
            <a:endParaRPr lang="en-US" altLang="zh-CN" sz="2700" b="1">
              <a:solidFill>
                <a:srgbClr val="C00000"/>
              </a:solidFill>
              <a:latin typeface="宋体" panose="02010600030101010101" pitchFamily="2" charset="-122"/>
              <a:ea typeface="宋体" panose="02010600030101010101" pitchFamily="2" charset="-122"/>
              <a:sym typeface="+mn-ea"/>
            </a:endParaRPr>
          </a:p>
        </p:txBody>
      </p:sp>
      <p:sp>
        <p:nvSpPr>
          <p:cNvPr id="23" name="文本框 22"/>
          <p:cNvSpPr txBox="1"/>
          <p:nvPr/>
        </p:nvSpPr>
        <p:spPr>
          <a:xfrm>
            <a:off x="8503285" y="3498850"/>
            <a:ext cx="3689350" cy="922020"/>
          </a:xfrm>
          <a:prstGeom prst="rect">
            <a:avLst/>
          </a:prstGeom>
          <a:noFill/>
        </p:spPr>
        <p:txBody>
          <a:bodyPr wrap="square" rtlCol="0" anchor="t">
            <a:spAutoFit/>
          </a:bodyPr>
          <a:p>
            <a:r>
              <a:rPr lang="zh-CN" altLang="en-US" sz="2700" b="1">
                <a:latin typeface="宋体" panose="02010600030101010101" pitchFamily="2" charset="-122"/>
                <a:ea typeface="宋体" panose="02010600030101010101" pitchFamily="2" charset="-122"/>
                <a:sym typeface="+mn-ea"/>
              </a:rPr>
              <a:t>②产生与发展：</a:t>
            </a:r>
            <a:endParaRPr lang="zh-CN" altLang="en-US" sz="2700" b="1">
              <a:solidFill>
                <a:schemeClr val="tx1"/>
              </a:solidFill>
              <a:latin typeface="宋体" panose="02010600030101010101" pitchFamily="2" charset="-122"/>
              <a:ea typeface="宋体" panose="02010600030101010101" pitchFamily="2" charset="-122"/>
              <a:sym typeface="+mn-ea"/>
            </a:endParaRPr>
          </a:p>
          <a:p>
            <a:endParaRPr lang="zh-CN" altLang="en-US" sz="2700" b="1">
              <a:solidFill>
                <a:srgbClr val="C00000"/>
              </a:solidFill>
              <a:latin typeface="宋体" panose="02010600030101010101" pitchFamily="2" charset="-122"/>
              <a:ea typeface="宋体" panose="02010600030101010101" pitchFamily="2" charset="-122"/>
              <a:sym typeface="+mn-ea"/>
            </a:endParaRPr>
          </a:p>
        </p:txBody>
      </p:sp>
      <p:sp>
        <p:nvSpPr>
          <p:cNvPr id="24" name="文本框 23"/>
          <p:cNvSpPr txBox="1"/>
          <p:nvPr/>
        </p:nvSpPr>
        <p:spPr>
          <a:xfrm>
            <a:off x="8512810" y="5793740"/>
            <a:ext cx="3689350" cy="922020"/>
          </a:xfrm>
          <a:prstGeom prst="rect">
            <a:avLst/>
          </a:prstGeom>
          <a:noFill/>
        </p:spPr>
        <p:txBody>
          <a:bodyPr wrap="square" rtlCol="0" anchor="t">
            <a:spAutoFit/>
          </a:bodyPr>
          <a:p>
            <a:r>
              <a:rPr lang="zh-CN" altLang="en-US" sz="2700" b="1">
                <a:solidFill>
                  <a:srgbClr val="C00000"/>
                </a:solidFill>
                <a:latin typeface="宋体" panose="02010600030101010101" pitchFamily="2" charset="-122"/>
                <a:ea typeface="宋体" panose="02010600030101010101" pitchFamily="2" charset="-122"/>
                <a:sym typeface="+mn-ea"/>
              </a:rPr>
              <a:t>④各国工业革命进程各具特色</a:t>
            </a:r>
            <a:endParaRPr lang="zh-CN" altLang="en-US" sz="2700" b="1">
              <a:solidFill>
                <a:srgbClr val="C00000"/>
              </a:solidFill>
              <a:latin typeface="宋体" panose="02010600030101010101" pitchFamily="2" charset="-122"/>
              <a:ea typeface="宋体" panose="02010600030101010101" pitchFamily="2" charset="-122"/>
              <a:sym typeface="+mn-ea"/>
            </a:endParaRPr>
          </a:p>
        </p:txBody>
      </p:sp>
      <p:sp>
        <p:nvSpPr>
          <p:cNvPr id="2" name="文本框 1"/>
          <p:cNvSpPr txBox="1"/>
          <p:nvPr/>
        </p:nvSpPr>
        <p:spPr>
          <a:xfrm>
            <a:off x="8503285" y="2243455"/>
            <a:ext cx="3707765" cy="922020"/>
          </a:xfrm>
          <a:prstGeom prst="rect">
            <a:avLst/>
          </a:prstGeom>
          <a:noFill/>
        </p:spPr>
        <p:txBody>
          <a:bodyPr wrap="square" rtlCol="0">
            <a:spAutoFit/>
          </a:bodyPr>
          <a:p>
            <a:pPr algn="l"/>
            <a:r>
              <a:rPr lang="zh-CN" altLang="en-US" sz="2700" b="1">
                <a:solidFill>
                  <a:srgbClr val="C00000"/>
                </a:solidFill>
                <a:latin typeface="宋体" panose="02010600030101010101" pitchFamily="2" charset="-122"/>
                <a:ea typeface="宋体" panose="02010600030101010101" pitchFamily="2" charset="-122"/>
                <a:sym typeface="+mn-ea"/>
              </a:rPr>
              <a:t>科学与技术紧密结合，接受近代科学理论指导；</a:t>
            </a:r>
            <a:endParaRPr lang="zh-CN" altLang="en-US" sz="2700" b="1">
              <a:solidFill>
                <a:srgbClr val="C00000"/>
              </a:solidFill>
              <a:latin typeface="宋体" panose="02010600030101010101" pitchFamily="2" charset="-122"/>
              <a:ea typeface="宋体" panose="02010600030101010101" pitchFamily="2" charset="-122"/>
              <a:sym typeface="+mn-ea"/>
            </a:endParaRPr>
          </a:p>
        </p:txBody>
      </p:sp>
      <p:sp>
        <p:nvSpPr>
          <p:cNvPr id="4" name="文本框 3"/>
          <p:cNvSpPr txBox="1"/>
          <p:nvPr/>
        </p:nvSpPr>
        <p:spPr>
          <a:xfrm>
            <a:off x="8503920" y="3966210"/>
            <a:ext cx="3688080" cy="1337945"/>
          </a:xfrm>
          <a:prstGeom prst="rect">
            <a:avLst/>
          </a:prstGeom>
          <a:noFill/>
        </p:spPr>
        <p:txBody>
          <a:bodyPr wrap="square" rtlCol="0">
            <a:spAutoFit/>
          </a:bodyPr>
          <a:p>
            <a:pPr algn="l"/>
            <a:r>
              <a:rPr lang="zh-CN" altLang="en-US" sz="2700" b="1">
                <a:solidFill>
                  <a:srgbClr val="C00000"/>
                </a:solidFill>
                <a:latin typeface="宋体" panose="02010600030101010101" pitchFamily="2" charset="-122"/>
                <a:ea typeface="宋体" panose="02010600030101010101" pitchFamily="2" charset="-122"/>
                <a:sym typeface="+mn-ea"/>
              </a:rPr>
              <a:t>在主要资本主义国家同时进行，范围广、规模大、进展迅速；</a:t>
            </a:r>
            <a:endParaRPr lang="zh-CN" altLang="en-US" sz="2700" b="1">
              <a:solidFill>
                <a:srgbClr val="C00000"/>
              </a:solidFill>
              <a:latin typeface="宋体" panose="02010600030101010101" pitchFamily="2" charset="-122"/>
              <a:ea typeface="宋体" panose="02010600030101010101" pitchFamily="2" charset="-122"/>
              <a:sym typeface="+mn-ea"/>
            </a:endParaRPr>
          </a:p>
        </p:txBody>
      </p:sp>
      <p:sp>
        <p:nvSpPr>
          <p:cNvPr id="5" name="文本框 4"/>
          <p:cNvSpPr txBox="1"/>
          <p:nvPr/>
        </p:nvSpPr>
        <p:spPr>
          <a:xfrm>
            <a:off x="9778365" y="5252085"/>
            <a:ext cx="2251710" cy="506730"/>
          </a:xfrm>
          <a:prstGeom prst="rect">
            <a:avLst/>
          </a:prstGeom>
          <a:noFill/>
        </p:spPr>
        <p:txBody>
          <a:bodyPr wrap="none" rtlCol="0">
            <a:spAutoFit/>
          </a:bodyPr>
          <a:p>
            <a:pPr algn="l"/>
            <a:r>
              <a:rPr lang="zh-CN" altLang="en-US" sz="2700" b="1">
                <a:solidFill>
                  <a:srgbClr val="C00000"/>
                </a:solidFill>
                <a:latin typeface="宋体" panose="02010600030101010101" pitchFamily="2" charset="-122"/>
                <a:ea typeface="宋体" panose="02010600030101010101" pitchFamily="2" charset="-122"/>
                <a:sym typeface="+mn-ea"/>
              </a:rPr>
              <a:t>美国、德国；</a:t>
            </a:r>
            <a:endParaRPr lang="en-US" altLang="zh-CN" sz="2700" b="1">
              <a:solidFill>
                <a:srgbClr val="C00000"/>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blinds(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2" grpId="0"/>
      <p:bldP spid="2" grpId="0"/>
      <p:bldP spid="4"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6" name="组合 5"/>
          <p:cNvGrpSpPr/>
          <p:nvPr/>
        </p:nvGrpSpPr>
        <p:grpSpPr>
          <a:xfrm>
            <a:off x="2058035" y="849630"/>
            <a:ext cx="8075930" cy="1997075"/>
            <a:chOff x="-2154" y="-1542"/>
            <a:chExt cx="12718" cy="3145"/>
          </a:xfrm>
        </p:grpSpPr>
        <p:sp>
          <p:nvSpPr>
            <p:cNvPr id="7" name="文本框 6"/>
            <p:cNvSpPr txBox="1"/>
            <p:nvPr/>
          </p:nvSpPr>
          <p:spPr>
            <a:xfrm>
              <a:off x="-2154" y="-1542"/>
              <a:ext cx="12718" cy="3021"/>
            </a:xfrm>
            <a:prstGeom prst="rect">
              <a:avLst/>
            </a:prstGeom>
            <a:noFill/>
          </p:spPr>
          <p:txBody>
            <a:bodyPr wrap="square" rtlCol="0">
              <a:spAutoFit/>
            </a:bodyPr>
            <a:p>
              <a:pPr algn="ctr" fontAlgn="auto">
                <a:lnSpc>
                  <a:spcPct val="110000"/>
                </a:lnSpc>
              </a:pPr>
              <a:r>
                <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a:t>
              </a:r>
              <a:endPar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a:p>
              <a:pPr algn="ctr" fontAlgn="auto">
                <a:lnSpc>
                  <a:spcPct val="110000"/>
                </a:lnSpc>
              </a:pPr>
              <a:r>
                <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工业革命的影响</a:t>
              </a:r>
              <a:endPar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8" name="流程图: 文档 7"/>
            <p:cNvSpPr/>
            <p:nvPr/>
          </p:nvSpPr>
          <p:spPr>
            <a:xfrm flipV="1">
              <a:off x="-1483" y="1331"/>
              <a:ext cx="11375" cy="272"/>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sp>
        <p:nvSpPr>
          <p:cNvPr id="16" name="文本框 15"/>
          <p:cNvSpPr txBox="1"/>
          <p:nvPr/>
        </p:nvSpPr>
        <p:spPr>
          <a:xfrm>
            <a:off x="121285" y="5416550"/>
            <a:ext cx="11929745" cy="1038860"/>
          </a:xfrm>
          <a:prstGeom prst="rect">
            <a:avLst/>
          </a:prstGeom>
          <a:noFill/>
        </p:spPr>
        <p:txBody>
          <a:bodyPr wrap="square" rtlCol="0" anchor="t">
            <a:spAutoFit/>
          </a:bodyPr>
          <a:p>
            <a:pPr fontAlgn="auto">
              <a:lnSpc>
                <a:spcPct val="110000"/>
              </a:lnSpc>
            </a:pPr>
            <a:r>
              <a:rPr lang="en-US" altLang="zh-CN" sz="2800" b="1">
                <a:solidFill>
                  <a:schemeClr val="tx1"/>
                </a:solidFill>
                <a:latin typeface="黑体" panose="02010609060101010101" pitchFamily="49" charset="-122"/>
                <a:ea typeface="黑体" panose="02010609060101010101" pitchFamily="49" charset="-122"/>
                <a:sym typeface="+mn-ea"/>
              </a:rPr>
              <a:t>1.</a:t>
            </a:r>
            <a:r>
              <a:rPr lang="zh-CN" altLang="en-US" sz="2800" b="1">
                <a:solidFill>
                  <a:schemeClr val="tx1"/>
                </a:solidFill>
                <a:latin typeface="黑体" panose="02010609060101010101" pitchFamily="49" charset="-122"/>
                <a:ea typeface="黑体" panose="02010609060101010101" pitchFamily="49" charset="-122"/>
                <a:sym typeface="+mn-ea"/>
              </a:rPr>
              <a:t>生产力</a:t>
            </a:r>
            <a:r>
              <a:rPr lang="zh-CN" altLang="en-US" sz="2800" b="1">
                <a:solidFill>
                  <a:schemeClr val="tx1"/>
                </a:solidFill>
                <a:latin typeface="黑体" panose="02010609060101010101" pitchFamily="49" charset="-122"/>
                <a:ea typeface="黑体" panose="02010609060101010101" pitchFamily="49" charset="-122"/>
                <a:sym typeface="+mn-ea"/>
              </a:rPr>
              <a:t>：</a:t>
            </a:r>
            <a:endParaRPr lang="zh-CN" altLang="en-US" sz="2800" b="1">
              <a:solidFill>
                <a:schemeClr val="tx1"/>
              </a:solidFill>
              <a:latin typeface="黑体" panose="02010609060101010101" pitchFamily="49" charset="-122"/>
              <a:ea typeface="黑体" panose="02010609060101010101" pitchFamily="49" charset="-122"/>
              <a:sym typeface="+mn-ea"/>
            </a:endParaRPr>
          </a:p>
          <a:p>
            <a:pPr fontAlgn="auto">
              <a:lnSpc>
                <a:spcPct val="110000"/>
              </a:lnSpc>
            </a:pPr>
            <a:endParaRPr lang="zh-CN" altLang="en-US" sz="2800" b="1">
              <a:solidFill>
                <a:schemeClr val="tx1"/>
              </a:solidFill>
              <a:latin typeface="宋体" panose="02010600030101010101" pitchFamily="2" charset="-122"/>
              <a:ea typeface="宋体" panose="02010600030101010101" pitchFamily="2" charset="-122"/>
              <a:sym typeface="+mn-ea"/>
            </a:endParaRPr>
          </a:p>
        </p:txBody>
      </p:sp>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三、工业革命的影响</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87975" y="8191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（一）积极影响</a:t>
            </a:r>
            <a:endParaRPr lang="zh-CN" altLang="en-US" sz="2800" b="1">
              <a:latin typeface="微软雅黑" panose="020B0503020204020204" charset="-122"/>
              <a:ea typeface="微软雅黑" panose="020B0503020204020204" charset="-122"/>
              <a:sym typeface="+mn-ea"/>
            </a:endParaRPr>
          </a:p>
        </p:txBody>
      </p:sp>
      <p:pic>
        <p:nvPicPr>
          <p:cNvPr id="9" name="图片 8"/>
          <p:cNvPicPr>
            <a:picLocks noChangeAspect="1"/>
          </p:cNvPicPr>
          <p:nvPr/>
        </p:nvPicPr>
        <p:blipFill>
          <a:blip r:embed="rId1"/>
          <a:stretch>
            <a:fillRect/>
          </a:stretch>
        </p:blipFill>
        <p:spPr>
          <a:xfrm>
            <a:off x="210185" y="1727835"/>
            <a:ext cx="5687060" cy="3245485"/>
          </a:xfrm>
          <a:prstGeom prst="rect">
            <a:avLst/>
          </a:prstGeom>
        </p:spPr>
      </p:pic>
      <p:sp>
        <p:nvSpPr>
          <p:cNvPr id="2" name="文本框 1"/>
          <p:cNvSpPr txBox="1"/>
          <p:nvPr/>
        </p:nvSpPr>
        <p:spPr>
          <a:xfrm>
            <a:off x="194945" y="5994400"/>
            <a:ext cx="11802745" cy="565150"/>
          </a:xfrm>
          <a:prstGeom prst="rect">
            <a:avLst/>
          </a:prstGeom>
          <a:noFill/>
        </p:spPr>
        <p:txBody>
          <a:bodyPr wrap="none" rtlCol="0">
            <a:spAutoFit/>
          </a:bodyPr>
          <a:p>
            <a:pPr algn="l" fontAlgn="auto">
              <a:lnSpc>
                <a:spcPct val="110000"/>
              </a:lnSpc>
            </a:pPr>
            <a:r>
              <a:rPr lang="zh-CN" altLang="en-US" sz="2800" b="1">
                <a:latin typeface="宋体" panose="02010600030101010101" pitchFamily="2" charset="-122"/>
                <a:ea typeface="宋体" panose="02010600030101010101" pitchFamily="2" charset="-122"/>
                <a:sym typeface="+mn-ea"/>
              </a:rPr>
              <a:t>工业革命使</a:t>
            </a:r>
            <a:r>
              <a:rPr lang="zh-CN" altLang="en-US" sz="2800" b="1">
                <a:solidFill>
                  <a:srgbClr val="FF0000"/>
                </a:solidFill>
                <a:latin typeface="宋体" panose="02010600030101010101" pitchFamily="2" charset="-122"/>
                <a:ea typeface="宋体" panose="02010600030101010101" pitchFamily="2" charset="-122"/>
                <a:sym typeface="+mn-ea"/>
              </a:rPr>
              <a:t>生产力大发展</a:t>
            </a:r>
            <a:r>
              <a:rPr lang="zh-CN" altLang="en-US" sz="2800" b="1">
                <a:latin typeface="宋体" panose="02010600030101010101" pitchFamily="2" charset="-122"/>
                <a:ea typeface="宋体" panose="02010600030101010101" pitchFamily="2" charset="-122"/>
                <a:sym typeface="+mn-ea"/>
              </a:rPr>
              <a:t>,给实现了工业化的各国带来了空前的经济繁荣。</a:t>
            </a:r>
            <a:endParaRPr lang="zh-CN" altLang="en-US" sz="2800" b="1">
              <a:solidFill>
                <a:schemeClr val="tx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sp>
        <p:nvSpPr>
          <p:cNvPr id="16" name="文本框 15"/>
          <p:cNvSpPr txBox="1"/>
          <p:nvPr/>
        </p:nvSpPr>
        <p:spPr>
          <a:xfrm>
            <a:off x="163195" y="5760720"/>
            <a:ext cx="11929745" cy="1038860"/>
          </a:xfrm>
          <a:prstGeom prst="rect">
            <a:avLst/>
          </a:prstGeom>
          <a:noFill/>
        </p:spPr>
        <p:txBody>
          <a:bodyPr wrap="square" rtlCol="0" anchor="t">
            <a:spAutoFit/>
          </a:bodyPr>
          <a:p>
            <a:pPr fontAlgn="auto">
              <a:lnSpc>
                <a:spcPct val="110000"/>
              </a:lnSpc>
            </a:pPr>
            <a:r>
              <a:rPr lang="zh-CN" altLang="en-US" sz="2800" b="1">
                <a:solidFill>
                  <a:schemeClr val="tx1"/>
                </a:solidFill>
                <a:latin typeface="宋体" panose="02010600030101010101" pitchFamily="2" charset="-122"/>
                <a:ea typeface="宋体" panose="02010600030101010101" pitchFamily="2" charset="-122"/>
                <a:sym typeface="+mn-ea"/>
              </a:rPr>
              <a:t>     工业革命使</a:t>
            </a:r>
            <a:r>
              <a:rPr lang="zh-CN" altLang="en-US" sz="2800" b="1">
                <a:solidFill>
                  <a:srgbClr val="C00000"/>
                </a:solidFill>
                <a:latin typeface="宋体" panose="02010600030101010101" pitchFamily="2" charset="-122"/>
                <a:ea typeface="宋体" panose="02010600030101010101" pitchFamily="2" charset="-122"/>
                <a:sym typeface="+mn-ea"/>
              </a:rPr>
              <a:t>生产组织与管理方式发生重大变革</a:t>
            </a:r>
            <a:r>
              <a:rPr lang="zh-CN" altLang="en-US" sz="2800" b="1">
                <a:solidFill>
                  <a:schemeClr val="tx1"/>
                </a:solidFill>
                <a:latin typeface="宋体" panose="02010600030101010101" pitchFamily="2" charset="-122"/>
                <a:ea typeface="宋体" panose="02010600030101010101" pitchFamily="2" charset="-122"/>
                <a:sym typeface="+mn-ea"/>
              </a:rPr>
              <a:t>,资本主义大</a:t>
            </a:r>
            <a:r>
              <a:rPr lang="zh-CN" altLang="en-US" sz="2800" b="1">
                <a:solidFill>
                  <a:srgbClr val="C00000"/>
                </a:solidFill>
                <a:latin typeface="宋体" panose="02010600030101010101" pitchFamily="2" charset="-122"/>
                <a:ea typeface="宋体" panose="02010600030101010101" pitchFamily="2" charset="-122"/>
                <a:sym typeface="+mn-ea"/>
              </a:rPr>
              <a:t>工厂制度</a:t>
            </a:r>
            <a:r>
              <a:rPr lang="zh-CN" altLang="en-US" sz="2800" b="1">
                <a:solidFill>
                  <a:schemeClr val="tx1"/>
                </a:solidFill>
                <a:latin typeface="宋体" panose="02010600030101010101" pitchFamily="2" charset="-122"/>
                <a:ea typeface="宋体" panose="02010600030101010101" pitchFamily="2" charset="-122"/>
                <a:sym typeface="+mn-ea"/>
              </a:rPr>
              <a:t>建立,</a:t>
            </a:r>
            <a:r>
              <a:rPr lang="zh-CN" altLang="en-US" sz="2800" b="1">
                <a:solidFill>
                  <a:srgbClr val="C00000"/>
                </a:solidFill>
                <a:latin typeface="宋体" panose="02010600030101010101" pitchFamily="2" charset="-122"/>
                <a:ea typeface="宋体" panose="02010600030101010101" pitchFamily="2" charset="-122"/>
                <a:sym typeface="+mn-ea"/>
              </a:rPr>
              <a:t>垄断组织</a:t>
            </a:r>
            <a:r>
              <a:rPr lang="zh-CN" altLang="en-US" sz="2800" b="1">
                <a:solidFill>
                  <a:schemeClr val="tx1"/>
                </a:solidFill>
                <a:latin typeface="宋体" panose="02010600030101010101" pitchFamily="2" charset="-122"/>
                <a:ea typeface="宋体" panose="02010600030101010101" pitchFamily="2" charset="-122"/>
                <a:sym typeface="+mn-ea"/>
              </a:rPr>
              <a:t>出现。</a:t>
            </a:r>
            <a:endParaRPr lang="zh-CN" altLang="en-US" sz="2800" b="1">
              <a:solidFill>
                <a:schemeClr val="tx1"/>
              </a:solidFill>
              <a:latin typeface="宋体" panose="02010600030101010101" pitchFamily="2" charset="-122"/>
              <a:ea typeface="宋体" panose="02010600030101010101" pitchFamily="2" charset="-122"/>
              <a:sym typeface="+mn-ea"/>
            </a:endParaRPr>
          </a:p>
        </p:txBody>
      </p:sp>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三、工业革命的影响</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87975" y="8191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（一）积极影响</a:t>
            </a:r>
            <a:endParaRPr lang="zh-CN" altLang="en-US" sz="2800" b="1">
              <a:latin typeface="微软雅黑" panose="020B0503020204020204" charset="-122"/>
              <a:ea typeface="微软雅黑" panose="020B0503020204020204" charset="-122"/>
              <a:sym typeface="+mn-ea"/>
            </a:endParaRPr>
          </a:p>
        </p:txBody>
      </p:sp>
      <p:sp>
        <p:nvSpPr>
          <p:cNvPr id="2" name="文本框 1"/>
          <p:cNvSpPr txBox="1"/>
          <p:nvPr/>
        </p:nvSpPr>
        <p:spPr>
          <a:xfrm>
            <a:off x="163195" y="970915"/>
            <a:ext cx="3557270" cy="521970"/>
          </a:xfrm>
          <a:prstGeom prst="rect">
            <a:avLst/>
          </a:prstGeom>
          <a:noFill/>
        </p:spPr>
        <p:txBody>
          <a:bodyPr wrap="none" rtlCol="0">
            <a:spAutoFit/>
          </a:bodyPr>
          <a:p>
            <a:pPr marL="514350" indent="-514350" algn="l">
              <a:buFont typeface="Wingdings" panose="05000000000000000000" charset="0"/>
              <a:buChar char="n"/>
            </a:pPr>
            <a:r>
              <a:rPr lang="zh-CN" altLang="en-US" sz="2800" b="1">
                <a:solidFill>
                  <a:schemeClr val="tx1"/>
                </a:solidFill>
                <a:latin typeface="黑体" panose="02010609060101010101" pitchFamily="49" charset="-122"/>
                <a:ea typeface="黑体" panose="02010609060101010101" pitchFamily="49" charset="-122"/>
                <a:sym typeface="+mn-ea"/>
              </a:rPr>
              <a:t>工人的工作场所：</a:t>
            </a:r>
            <a:endParaRPr lang="zh-CN" altLang="en-US" sz="2800" b="1">
              <a:solidFill>
                <a:schemeClr val="tx1"/>
              </a:solidFill>
              <a:latin typeface="黑体" panose="02010609060101010101" pitchFamily="49" charset="-122"/>
              <a:ea typeface="黑体" panose="02010609060101010101" pitchFamily="49" charset="-122"/>
              <a:sym typeface="+mn-ea"/>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l="7048" r="7048"/>
          <a:stretch>
            <a:fillRect/>
          </a:stretch>
        </p:blipFill>
        <p:spPr>
          <a:xfrm>
            <a:off x="283210" y="1618615"/>
            <a:ext cx="5570220" cy="3620770"/>
          </a:xfrm>
          <a:prstGeom prst="rect">
            <a:avLst/>
          </a:prstGeom>
          <a:effectLst>
            <a:outerShdw blurRad="50800" dist="63500" dir="5400000" algn="t" rotWithShape="0">
              <a:prstClr val="black">
                <a:alpha val="40000"/>
              </a:prstClr>
            </a:outerShdw>
          </a:effectLst>
        </p:spPr>
      </p:pic>
      <p:pic>
        <p:nvPicPr>
          <p:cNvPr id="4" name="图片 3"/>
          <p:cNvPicPr>
            <a:picLocks noChangeAspect="1"/>
          </p:cNvPicPr>
          <p:nvPr/>
        </p:nvPicPr>
        <p:blipFill rotWithShape="1">
          <a:blip r:embed="rId1">
            <a:grayscl/>
          </a:blip>
          <a:srcRect l="1386" t="1963" r="565" b="2044"/>
          <a:stretch>
            <a:fillRect/>
          </a:stretch>
        </p:blipFill>
        <p:spPr>
          <a:xfrm>
            <a:off x="6341110" y="1062990"/>
            <a:ext cx="5196840" cy="4076700"/>
          </a:xfrm>
          <a:prstGeom prst="rect">
            <a:avLst/>
          </a:prstGeom>
        </p:spPr>
      </p:pic>
      <p:sp>
        <p:nvSpPr>
          <p:cNvPr id="7" name="文本框 6"/>
          <p:cNvSpPr txBox="1"/>
          <p:nvPr/>
        </p:nvSpPr>
        <p:spPr>
          <a:xfrm>
            <a:off x="283210" y="5331460"/>
            <a:ext cx="2329815" cy="565150"/>
          </a:xfrm>
          <a:prstGeom prst="rect">
            <a:avLst/>
          </a:prstGeom>
          <a:noFill/>
        </p:spPr>
        <p:txBody>
          <a:bodyPr wrap="none" rtlCol="0">
            <a:spAutoFit/>
          </a:bodyPr>
          <a:p>
            <a:pPr algn="l" fontAlgn="auto">
              <a:lnSpc>
                <a:spcPct val="110000"/>
              </a:lnSpc>
            </a:pPr>
            <a:r>
              <a:rPr lang="en-US" altLang="zh-CN" sz="2800" b="1">
                <a:latin typeface="黑体" panose="02010609060101010101" pitchFamily="49" charset="-122"/>
                <a:ea typeface="黑体" panose="02010609060101010101" pitchFamily="49" charset="-122"/>
                <a:sym typeface="+mn-ea"/>
              </a:rPr>
              <a:t>2.</a:t>
            </a:r>
            <a:r>
              <a:rPr lang="zh-CN" altLang="en-US" sz="2800" b="1">
                <a:latin typeface="黑体" panose="02010609060101010101" pitchFamily="49" charset="-122"/>
                <a:ea typeface="黑体" panose="02010609060101010101" pitchFamily="49" charset="-122"/>
                <a:sym typeface="+mn-ea"/>
              </a:rPr>
              <a:t>生产组织：</a:t>
            </a:r>
            <a:endParaRPr lang="zh-CN" altLang="en-US" sz="2800" b="1">
              <a:solidFill>
                <a:schemeClr val="tx1"/>
              </a:solidFill>
              <a:latin typeface="黑体" panose="02010609060101010101" pitchFamily="49" charset="-122"/>
              <a:ea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sp>
        <p:nvSpPr>
          <p:cNvPr id="16" name="文本框 15"/>
          <p:cNvSpPr txBox="1"/>
          <p:nvPr/>
        </p:nvSpPr>
        <p:spPr>
          <a:xfrm>
            <a:off x="163195" y="5297170"/>
            <a:ext cx="11929745" cy="1038860"/>
          </a:xfrm>
          <a:prstGeom prst="rect">
            <a:avLst/>
          </a:prstGeom>
          <a:noFill/>
        </p:spPr>
        <p:txBody>
          <a:bodyPr wrap="square" rtlCol="0" anchor="t">
            <a:spAutoFit/>
          </a:bodyPr>
          <a:p>
            <a:pPr fontAlgn="auto">
              <a:lnSpc>
                <a:spcPct val="110000"/>
              </a:lnSpc>
            </a:pPr>
            <a:r>
              <a:rPr lang="zh-CN" altLang="en-US" sz="2800" b="1">
                <a:solidFill>
                  <a:schemeClr val="tx1"/>
                </a:solidFill>
                <a:latin typeface="黑体" panose="02010609060101010101" pitchFamily="49" charset="-122"/>
                <a:ea typeface="黑体" panose="02010609060101010101" pitchFamily="49" charset="-122"/>
                <a:sym typeface="+mn-ea"/>
              </a:rPr>
              <a:t>垄断组织的影响：</a:t>
            </a:r>
            <a:endParaRPr lang="zh-CN" altLang="en-US" sz="2800" b="1">
              <a:solidFill>
                <a:schemeClr val="tx1"/>
              </a:solidFill>
              <a:latin typeface="黑体" panose="02010609060101010101" pitchFamily="49" charset="-122"/>
              <a:ea typeface="黑体" panose="02010609060101010101" pitchFamily="49" charset="-122"/>
              <a:sym typeface="+mn-ea"/>
            </a:endParaRPr>
          </a:p>
          <a:p>
            <a:pPr fontAlgn="auto">
              <a:lnSpc>
                <a:spcPct val="110000"/>
              </a:lnSpc>
            </a:pPr>
            <a:r>
              <a:rPr lang="zh-CN" altLang="en-US" sz="2800" b="1">
                <a:solidFill>
                  <a:schemeClr val="tx1"/>
                </a:solidFill>
                <a:latin typeface="宋体" panose="02010600030101010101" pitchFamily="2" charset="-122"/>
                <a:ea typeface="宋体" panose="02010600030101010101" pitchFamily="2" charset="-122"/>
                <a:sym typeface="+mn-ea"/>
              </a:rPr>
              <a:t>     </a:t>
            </a:r>
            <a:r>
              <a:rPr lang="en-US" altLang="zh-CN" sz="2800" b="1">
                <a:solidFill>
                  <a:schemeClr val="tx1"/>
                </a:solidFill>
                <a:latin typeface="宋体" panose="02010600030101010101" pitchFamily="2" charset="-122"/>
                <a:ea typeface="宋体" panose="02010600030101010101" pitchFamily="2" charset="-122"/>
                <a:sym typeface="+mn-ea"/>
              </a:rPr>
              <a:t>a.</a:t>
            </a:r>
            <a:r>
              <a:rPr lang="zh-CN" altLang="en-US" sz="2800" b="1">
                <a:solidFill>
                  <a:schemeClr val="tx1"/>
                </a:solidFill>
                <a:latin typeface="宋体" panose="02010600030101010101" pitchFamily="2" charset="-122"/>
                <a:ea typeface="宋体" panose="02010600030101010101" pitchFamily="2" charset="-122"/>
                <a:sym typeface="+mn-ea"/>
              </a:rPr>
              <a:t>获取了高额利润；   </a:t>
            </a:r>
            <a:r>
              <a:rPr lang="en-US" altLang="zh-CN" sz="2800" b="1">
                <a:solidFill>
                  <a:schemeClr val="tx1"/>
                </a:solidFill>
                <a:latin typeface="宋体" panose="02010600030101010101" pitchFamily="2" charset="-122"/>
                <a:ea typeface="宋体" panose="02010600030101010101" pitchFamily="2" charset="-122"/>
                <a:sym typeface="+mn-ea"/>
              </a:rPr>
              <a:t>b.</a:t>
            </a:r>
            <a:r>
              <a:rPr lang="zh-CN" altLang="en-US" sz="2800" b="1">
                <a:solidFill>
                  <a:schemeClr val="tx1"/>
                </a:solidFill>
                <a:latin typeface="宋体" panose="02010600030101010101" pitchFamily="2" charset="-122"/>
                <a:ea typeface="宋体" panose="02010600030101010101" pitchFamily="2" charset="-122"/>
                <a:sym typeface="+mn-ea"/>
              </a:rPr>
              <a:t>阻碍竞争，导致某些停滞和腐败。</a:t>
            </a:r>
            <a:endParaRPr lang="zh-CN" altLang="en-US" sz="2800" b="1">
              <a:solidFill>
                <a:schemeClr val="tx1"/>
              </a:solidFill>
              <a:latin typeface="宋体" panose="02010600030101010101" pitchFamily="2" charset="-122"/>
              <a:ea typeface="宋体" panose="02010600030101010101" pitchFamily="2" charset="-122"/>
              <a:sym typeface="+mn-ea"/>
            </a:endParaRPr>
          </a:p>
        </p:txBody>
      </p:sp>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三、工业革命的影响</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87975" y="8191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（一）积极影响</a:t>
            </a:r>
            <a:endParaRPr lang="zh-CN" altLang="en-US" sz="2800" b="1">
              <a:latin typeface="微软雅黑" panose="020B0503020204020204" charset="-122"/>
              <a:ea typeface="微软雅黑" panose="020B0503020204020204" charset="-122"/>
              <a:sym typeface="+mn-ea"/>
            </a:endParaRPr>
          </a:p>
        </p:txBody>
      </p:sp>
      <p:sp>
        <p:nvSpPr>
          <p:cNvPr id="19" name="Rectangle 2"/>
          <p:cNvSpPr>
            <a:spLocks noChangeArrowheads="1"/>
          </p:cNvSpPr>
          <p:nvPr/>
        </p:nvSpPr>
        <p:spPr bwMode="auto">
          <a:xfrm>
            <a:off x="339725" y="898843"/>
            <a:ext cx="11576685" cy="1038860"/>
          </a:xfrm>
          <a:prstGeom prst="rect">
            <a:avLst/>
          </a:prstGeom>
          <a:solidFill>
            <a:schemeClr val="bg1">
              <a:alpha val="55000"/>
            </a:schemeClr>
          </a:solidFill>
          <a:ln w="3175">
            <a:solidFill>
              <a:schemeClr val="tx1"/>
            </a:solidFill>
            <a:miter lim="800000"/>
          </a:ln>
          <a:effectLst/>
        </p:spPr>
        <p:txBody>
          <a:bodyPr wrap="square" anchor="ctr">
            <a:spAutoFit/>
          </a:bodyPr>
          <a:p>
            <a:pPr marL="0" marR="0" lvl="0" indent="0" algn="l" defTabSz="914400" rtl="0" fontAlgn="base">
              <a:lnSpc>
                <a:spcPct val="110000"/>
              </a:lnSpc>
              <a:spcBef>
                <a:spcPct val="0"/>
              </a:spcBef>
              <a:spcAft>
                <a:spcPct val="0"/>
              </a:spcAft>
              <a:buClrTx/>
              <a:buSzTx/>
              <a:buFontTx/>
              <a:buNone/>
              <a:defRPr/>
            </a:pPr>
            <a:r>
              <a:rPr lang="zh-CN" altLang="en-US" sz="2800" b="1" dirty="0" smtClean="0">
                <a:latin typeface="宋体" panose="02010600030101010101" pitchFamily="2" charset="-122"/>
                <a:ea typeface="宋体" panose="02010600030101010101" pitchFamily="2" charset="-122"/>
                <a:sym typeface="+mn-ea"/>
              </a:rPr>
              <a:t>【垄断组织】大企业之间为了</a:t>
            </a:r>
            <a:r>
              <a:rPr lang="zh-CN" altLang="en-US" sz="2800" b="1" dirty="0" smtClean="0">
                <a:solidFill>
                  <a:srgbClr val="C00000"/>
                </a:solidFill>
                <a:latin typeface="宋体" panose="02010600030101010101" pitchFamily="2" charset="-122"/>
                <a:ea typeface="宋体" panose="02010600030101010101" pitchFamily="2" charset="-122"/>
                <a:sym typeface="+mn-ea"/>
              </a:rPr>
              <a:t>控制生产、价格与市场</a:t>
            </a:r>
            <a:r>
              <a:rPr lang="zh-CN" altLang="en-US" sz="2800" b="1" dirty="0" smtClean="0">
                <a:latin typeface="宋体" panose="02010600030101010101" pitchFamily="2" charset="-122"/>
                <a:ea typeface="宋体" panose="02010600030101010101" pitchFamily="2" charset="-122"/>
                <a:sym typeface="+mn-ea"/>
              </a:rPr>
              <a:t>，</a:t>
            </a:r>
            <a:r>
              <a:rPr lang="zh-CN" altLang="en-US" sz="2800" b="1" dirty="0" smtClean="0">
                <a:solidFill>
                  <a:srgbClr val="C00000"/>
                </a:solidFill>
                <a:latin typeface="宋体" panose="02010600030101010101" pitchFamily="2" charset="-122"/>
                <a:ea typeface="宋体" panose="02010600030101010101" pitchFamily="2" charset="-122"/>
                <a:sym typeface="+mn-ea"/>
              </a:rPr>
              <a:t>获取更大利润</a:t>
            </a:r>
            <a:r>
              <a:rPr lang="zh-CN" altLang="en-US" sz="2800" b="1" dirty="0" smtClean="0">
                <a:latin typeface="宋体" panose="02010600030101010101" pitchFamily="2" charset="-122"/>
                <a:ea typeface="宋体" panose="02010600030101010101" pitchFamily="2" charset="-122"/>
                <a:sym typeface="+mn-ea"/>
              </a:rPr>
              <a:t>而结成的经济联合体。</a:t>
            </a:r>
            <a:endParaRPr lang="zh-CN" altLang="en-US" sz="2800" b="1"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Rectangle 2"/>
          <p:cNvSpPr>
            <a:spLocks noChangeArrowheads="1"/>
          </p:cNvSpPr>
          <p:nvPr/>
        </p:nvSpPr>
        <p:spPr bwMode="auto">
          <a:xfrm>
            <a:off x="695960" y="2039938"/>
            <a:ext cx="4692015" cy="2932430"/>
          </a:xfrm>
          <a:prstGeom prst="rect">
            <a:avLst/>
          </a:prstGeom>
          <a:solidFill>
            <a:schemeClr val="bg1"/>
          </a:solidFill>
          <a:ln w="3175">
            <a:solidFill>
              <a:schemeClr val="tx1"/>
            </a:solidFill>
            <a:miter lim="800000"/>
          </a:ln>
          <a:effectLst/>
        </p:spPr>
        <p:txBody>
          <a:bodyPr wrap="square" anchor="ctr">
            <a:spAutoFit/>
          </a:bodyPr>
          <a:p>
            <a:pPr marL="0" marR="0" lvl="0" indent="0" algn="l" defTabSz="914400" rtl="0" fontAlgn="base">
              <a:lnSpc>
                <a:spcPct val="110000"/>
              </a:lnSpc>
              <a:spcBef>
                <a:spcPct val="0"/>
              </a:spcBef>
              <a:spcAft>
                <a:spcPct val="0"/>
              </a:spcAft>
              <a:buClrTx/>
              <a:buSzTx/>
              <a:buFontTx/>
              <a:buNone/>
              <a:defRPr/>
            </a:pPr>
            <a:r>
              <a:rPr lang="zh-CN" altLang="en-US" sz="2400" b="1" noProof="0" dirty="0">
                <a:ln>
                  <a:noFill/>
                </a:ln>
                <a:solidFill>
                  <a:schemeClr val="tx1"/>
                </a:solidFill>
                <a:effectLst/>
                <a:uLnTx/>
                <a:uFillTx/>
                <a:latin typeface="黑体" panose="02010609060101010101" pitchFamily="49" charset="-122"/>
                <a:ea typeface="黑体" panose="02010609060101010101" pitchFamily="49" charset="-122"/>
                <a:cs typeface="宋体" panose="02010600030101010101" pitchFamily="2" charset="-122"/>
              </a:rPr>
              <a:t>工厂制度的特点：</a:t>
            </a:r>
            <a:endParaRPr lang="zh-CN" altLang="en-US" sz="2400" b="1" noProof="0" dirty="0">
              <a:ln>
                <a:noFill/>
              </a:ln>
              <a:solidFill>
                <a:schemeClr val="tx1"/>
              </a:solidFill>
              <a:effectLst/>
              <a:uLnTx/>
              <a:uFillTx/>
              <a:latin typeface="黑体" panose="02010609060101010101" pitchFamily="49" charset="-122"/>
              <a:ea typeface="黑体" panose="02010609060101010101" pitchFamily="49" charset="-122"/>
              <a:cs typeface="宋体" panose="02010600030101010101" pitchFamily="2" charset="-122"/>
            </a:endParaRPr>
          </a:p>
          <a:p>
            <a:pPr marL="0" marR="0" lvl="0" indent="0" algn="l" defTabSz="914400" rtl="0" fontAlgn="base">
              <a:lnSpc>
                <a:spcPct val="110000"/>
              </a:lnSpc>
              <a:spcBef>
                <a:spcPct val="0"/>
              </a:spcBef>
              <a:spcAft>
                <a:spcPct val="0"/>
              </a:spcAft>
              <a:buClrTx/>
              <a:buSzTx/>
              <a:buFontTx/>
              <a:buNone/>
              <a:defRPr/>
            </a:pPr>
            <a:r>
              <a:rPr lang="zh-CN" altLang="en-US" sz="2400" b="1" dirty="0" smtClean="0">
                <a:solidFill>
                  <a:srgbClr val="FF0000"/>
                </a:solidFill>
                <a:latin typeface="宋体" panose="02010600030101010101" pitchFamily="2" charset="-122"/>
                <a:ea typeface="宋体" panose="02010600030101010101" pitchFamily="2" charset="-122"/>
                <a:sym typeface="+mn-ea"/>
              </a:rPr>
              <a:t>①将生产资料和工人集中；</a:t>
            </a:r>
            <a:endParaRPr lang="zh-CN" altLang="en-US" sz="2400" b="1" dirty="0" smtClean="0">
              <a:solidFill>
                <a:srgbClr val="FF0000"/>
              </a:solidFill>
              <a:latin typeface="宋体" panose="02010600030101010101" pitchFamily="2" charset="-122"/>
              <a:ea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400" b="1" dirty="0" smtClean="0">
                <a:solidFill>
                  <a:srgbClr val="FF0000"/>
                </a:solidFill>
                <a:latin typeface="宋体" panose="02010600030101010101" pitchFamily="2" charset="-122"/>
                <a:ea typeface="宋体" panose="02010600030101010101" pitchFamily="2" charset="-122"/>
                <a:sym typeface="+mn-ea"/>
              </a:rPr>
              <a:t>②使用机器进行大批量生产；</a:t>
            </a:r>
            <a:endParaRPr lang="zh-CN" altLang="en-US" sz="2400" b="1" dirty="0" smtClean="0">
              <a:solidFill>
                <a:srgbClr val="FF0000"/>
              </a:solidFill>
              <a:latin typeface="宋体" panose="02010600030101010101" pitchFamily="2" charset="-122"/>
              <a:ea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③工厂主既是资本所有者，又是经营管理者；</a:t>
            </a:r>
            <a:endPar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④工厂规模不大。</a:t>
            </a:r>
            <a:endPar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⑤严格纪律，细致分工。</a:t>
            </a:r>
            <a:endPar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Rectangle 2"/>
          <p:cNvSpPr>
            <a:spLocks noChangeArrowheads="1"/>
          </p:cNvSpPr>
          <p:nvPr/>
        </p:nvSpPr>
        <p:spPr bwMode="auto">
          <a:xfrm>
            <a:off x="6875145" y="2345055"/>
            <a:ext cx="4692015" cy="2460625"/>
          </a:xfrm>
          <a:prstGeom prst="rect">
            <a:avLst/>
          </a:prstGeom>
          <a:solidFill>
            <a:schemeClr val="accent4">
              <a:lumMod val="20000"/>
              <a:lumOff val="80000"/>
            </a:schemeClr>
          </a:solidFill>
          <a:ln w="3175">
            <a:solidFill>
              <a:schemeClr val="tx1"/>
            </a:solidFill>
            <a:miter lim="800000"/>
          </a:ln>
          <a:effectLst/>
        </p:spPr>
        <p:txBody>
          <a:bodyPr wrap="square" anchor="ctr">
            <a:spAutoFit/>
          </a:bodyPr>
          <a:p>
            <a:pPr marL="0" marR="0" lvl="0" indent="0" algn="l" defTabSz="914400" rtl="0" fontAlgn="base">
              <a:lnSpc>
                <a:spcPct val="110000"/>
              </a:lnSpc>
              <a:spcBef>
                <a:spcPct val="0"/>
              </a:spcBef>
              <a:spcAft>
                <a:spcPct val="0"/>
              </a:spcAft>
              <a:buClrTx/>
              <a:buSzTx/>
              <a:buFontTx/>
              <a:buNone/>
              <a:defRPr/>
            </a:pPr>
            <a:r>
              <a:rPr lang="zh-CN" altLang="en-US" sz="2800" b="1" noProof="0" dirty="0">
                <a:ln>
                  <a:noFill/>
                </a:ln>
                <a:solidFill>
                  <a:schemeClr val="tx1"/>
                </a:solidFill>
                <a:effectLst/>
                <a:uLnTx/>
                <a:uFillTx/>
                <a:latin typeface="黑体" panose="02010609060101010101" pitchFamily="49" charset="-122"/>
                <a:ea typeface="黑体" panose="02010609060101010101" pitchFamily="49" charset="-122"/>
                <a:cs typeface="宋体" panose="02010600030101010101" pitchFamily="2" charset="-122"/>
              </a:rPr>
              <a:t>垄断组织的特点：</a:t>
            </a:r>
            <a:endParaRPr lang="zh-CN" altLang="en-US" sz="2800" b="1" noProof="0" dirty="0">
              <a:ln>
                <a:noFill/>
              </a:ln>
              <a:solidFill>
                <a:schemeClr val="tx1"/>
              </a:solidFill>
              <a:effectLst/>
              <a:uLnTx/>
              <a:uFillTx/>
              <a:latin typeface="黑体" panose="02010609060101010101" pitchFamily="49" charset="-122"/>
              <a:ea typeface="黑体" panose="02010609060101010101" pitchFamily="49" charset="-122"/>
              <a:cs typeface="宋体" panose="02010600030101010101" pitchFamily="2" charset="-122"/>
            </a:endParaRPr>
          </a:p>
          <a:p>
            <a:pPr marL="0" marR="0" lvl="0" indent="0" algn="l" defTabSz="914400" rtl="0" fontAlgn="base">
              <a:lnSpc>
                <a:spcPct val="110000"/>
              </a:lnSpc>
              <a:spcBef>
                <a:spcPct val="0"/>
              </a:spcBef>
              <a:spcAft>
                <a:spcPct val="0"/>
              </a:spcAft>
              <a:buClrTx/>
              <a:buSzTx/>
              <a:buFontTx/>
              <a:buNone/>
              <a:defRPr/>
            </a:pPr>
            <a:r>
              <a:rPr lang="zh-CN" altLang="en-US" sz="2800" b="1" dirty="0" smtClean="0">
                <a:solidFill>
                  <a:srgbClr val="FF0000"/>
                </a:solidFill>
                <a:latin typeface="宋体" panose="02010600030101010101" pitchFamily="2" charset="-122"/>
                <a:ea typeface="宋体" panose="02010600030101010101" pitchFamily="2" charset="-122"/>
                <a:sym typeface="+mn-ea"/>
              </a:rPr>
              <a:t>①生产和资本高度集中；</a:t>
            </a:r>
            <a:endParaRPr lang="zh-CN" altLang="en-US" sz="2800" b="1" dirty="0" smtClean="0">
              <a:solidFill>
                <a:srgbClr val="FF0000"/>
              </a:solidFill>
              <a:latin typeface="宋体" panose="02010600030101010101" pitchFamily="2" charset="-122"/>
              <a:ea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800" b="1" dirty="0" smtClean="0">
                <a:solidFill>
                  <a:srgbClr val="FF0000"/>
                </a:solidFill>
                <a:latin typeface="宋体" panose="02010600030101010101" pitchFamily="2" charset="-122"/>
                <a:ea typeface="宋体" panose="02010600030101010101" pitchFamily="2" charset="-122"/>
                <a:sym typeface="+mn-ea"/>
              </a:rPr>
              <a:t>②依靠科技提高生产效率；</a:t>
            </a:r>
            <a:endParaRPr lang="zh-CN" altLang="en-US" sz="2800" b="1" dirty="0" smtClean="0">
              <a:solidFill>
                <a:srgbClr val="FF0000"/>
              </a:solidFill>
              <a:latin typeface="宋体" panose="02010600030101010101" pitchFamily="2" charset="-122"/>
              <a:ea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8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③资本家不直接经营管理；</a:t>
            </a:r>
            <a:endParaRPr lang="zh-CN" altLang="en-US" sz="28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8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④规模大，大企业。</a:t>
            </a:r>
            <a:endParaRPr lang="zh-CN" altLang="en-US" sz="28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右箭头 7"/>
          <p:cNvSpPr/>
          <p:nvPr/>
        </p:nvSpPr>
        <p:spPr>
          <a:xfrm>
            <a:off x="5742940" y="3234690"/>
            <a:ext cx="770890" cy="544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Picture 3" descr="漫画"/>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195" y="899160"/>
            <a:ext cx="6564630" cy="419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8" name="矩形 7"/>
          <p:cNvSpPr/>
          <p:nvPr/>
        </p:nvSpPr>
        <p:spPr>
          <a:xfrm>
            <a:off x="0" y="-17780"/>
            <a:ext cx="12202160" cy="6852285"/>
          </a:xfrm>
          <a:prstGeom prst="rect">
            <a:avLst/>
          </a:prstGeom>
          <a:gradFill>
            <a:gsLst>
              <a:gs pos="100000">
                <a:schemeClr val="accent1">
                  <a:lumMod val="5000"/>
                  <a:lumOff val="95000"/>
                  <a:alpha val="19000"/>
                </a:schemeClr>
              </a:gs>
              <a:gs pos="0">
                <a:schemeClr val="bg1">
                  <a:alpha val="8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9" name="文本框 8"/>
          <p:cNvSpPr txBox="1"/>
          <p:nvPr/>
        </p:nvSpPr>
        <p:spPr>
          <a:xfrm>
            <a:off x="0" y="1193165"/>
            <a:ext cx="11967845" cy="2251075"/>
          </a:xfrm>
          <a:prstGeom prst="rect">
            <a:avLst/>
          </a:prstGeom>
          <a:noFill/>
        </p:spPr>
        <p:txBody>
          <a:bodyPr wrap="square" rtlCol="0">
            <a:spAutoFit/>
          </a:bodyPr>
          <a:p>
            <a:pPr algn="ctr">
              <a:lnSpc>
                <a:spcPct val="130000"/>
              </a:lnSpc>
            </a:pPr>
            <a:r>
              <a:rPr lang="zh-CN" altLang="en-US"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第</a:t>
            </a:r>
            <a:r>
              <a:rPr lang="en-US" altLang="zh-CN"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10</a:t>
            </a:r>
            <a:r>
              <a:rPr lang="zh-CN" altLang="en-US"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课 </a:t>
            </a:r>
            <a:endParaRPr lang="zh-CN" altLang="en-US"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endParaRPr>
          </a:p>
          <a:p>
            <a:pPr algn="ctr">
              <a:lnSpc>
                <a:spcPct val="130000"/>
              </a:lnSpc>
            </a:pPr>
            <a:r>
              <a:rPr lang="zh-CN" altLang="en-US"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影响世界的工业革命</a:t>
            </a:r>
            <a:endParaRPr lang="zh-CN" altLang="en-US"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endParaRPr>
          </a:p>
        </p:txBody>
      </p:sp>
      <p:sp>
        <p:nvSpPr>
          <p:cNvPr id="10" name="文本框 9"/>
          <p:cNvSpPr txBox="1"/>
          <p:nvPr/>
        </p:nvSpPr>
        <p:spPr>
          <a:xfrm>
            <a:off x="720090" y="-17780"/>
            <a:ext cx="10782300" cy="583565"/>
          </a:xfrm>
          <a:prstGeom prst="rect">
            <a:avLst/>
          </a:prstGeom>
          <a:noFill/>
        </p:spPr>
        <p:txBody>
          <a:bodyPr wrap="square" rtlCol="0">
            <a:spAutoFit/>
          </a:bodyPr>
          <a:p>
            <a:pPr algn="ctr" fontAlgn="auto">
              <a:lnSpc>
                <a:spcPct val="100000"/>
              </a:lnSpc>
            </a:pPr>
            <a:r>
              <a:rPr lang="zh-CN" altLang="en-US" sz="3200" b="1" dirty="0" smtClean="0">
                <a:latin typeface="宋体" panose="02010600030101010101" pitchFamily="2" charset="-122"/>
                <a:ea typeface="宋体" panose="02010600030101010101" pitchFamily="2" charset="-122"/>
                <a:cs typeface="宋体" panose="02010600030101010101" pitchFamily="2" charset="-122"/>
                <a:sym typeface="+mn-ea"/>
              </a:rPr>
              <a:t>第五单元 工业革命与马克思主义的诞生</a:t>
            </a:r>
            <a:endParaRPr lang="zh-CN" altLang="en-US" sz="3200" b="1" dirty="0" smtClean="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三、工业革命的影响</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87975" y="8191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（一）积极影响</a:t>
            </a:r>
            <a:endParaRPr lang="zh-CN" altLang="en-US" sz="2800" b="1">
              <a:latin typeface="微软雅黑" panose="020B0503020204020204" charset="-122"/>
              <a:ea typeface="微软雅黑" panose="020B0503020204020204" charset="-122"/>
              <a:sym typeface="+mn-ea"/>
            </a:endParaRPr>
          </a:p>
        </p:txBody>
      </p:sp>
      <p:sp>
        <p:nvSpPr>
          <p:cNvPr id="2" name="文本框 1"/>
          <p:cNvSpPr txBox="1"/>
          <p:nvPr/>
        </p:nvSpPr>
        <p:spPr>
          <a:xfrm>
            <a:off x="163195" y="818515"/>
            <a:ext cx="3557270" cy="521970"/>
          </a:xfrm>
          <a:prstGeom prst="rect">
            <a:avLst/>
          </a:prstGeom>
          <a:noFill/>
        </p:spPr>
        <p:txBody>
          <a:bodyPr wrap="none" rtlCol="0">
            <a:spAutoFit/>
          </a:bodyPr>
          <a:p>
            <a:pPr marL="514350" indent="-514350" algn="l">
              <a:buFont typeface="Wingdings" panose="05000000000000000000" charset="0"/>
              <a:buChar char="n"/>
            </a:pPr>
            <a:r>
              <a:rPr lang="zh-CN" altLang="en-US" sz="2800" b="1">
                <a:solidFill>
                  <a:schemeClr val="tx1"/>
                </a:solidFill>
                <a:latin typeface="黑体" panose="02010609060101010101" pitchFamily="49" charset="-122"/>
                <a:ea typeface="黑体" panose="02010609060101010101" pitchFamily="49" charset="-122"/>
                <a:sym typeface="+mn-ea"/>
              </a:rPr>
              <a:t>工人的社会地位：</a:t>
            </a:r>
            <a:endParaRPr lang="zh-CN" altLang="en-US" sz="2800" b="1">
              <a:solidFill>
                <a:schemeClr val="tx1"/>
              </a:solidFill>
              <a:latin typeface="黑体" panose="02010609060101010101" pitchFamily="49" charset="-122"/>
              <a:ea typeface="黑体" panose="02010609060101010101" pitchFamily="49" charset="-122"/>
              <a:sym typeface="+mn-ea"/>
            </a:endParaRPr>
          </a:p>
        </p:txBody>
      </p:sp>
      <p:sp>
        <p:nvSpPr>
          <p:cNvPr id="36" name="文本框 35"/>
          <p:cNvSpPr txBox="1"/>
          <p:nvPr/>
        </p:nvSpPr>
        <p:spPr>
          <a:xfrm>
            <a:off x="268605" y="1402080"/>
            <a:ext cx="6099175" cy="3881755"/>
          </a:xfrm>
          <a:prstGeom prst="rect">
            <a:avLst/>
          </a:prstGeom>
          <a:solidFill>
            <a:schemeClr val="accent5">
              <a:lumMod val="20000"/>
              <a:lumOff val="80000"/>
            </a:schemeClr>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p>
            <a:pPr algn="l" fontAlgn="auto">
              <a:lnSpc>
                <a:spcPct val="110000"/>
              </a:lnSpc>
            </a:pPr>
            <a:r>
              <a:rPr lang="en-US" sz="2800" b="1" dirty="0">
                <a:latin typeface="楷体" panose="02010609060101010101" charset="-122"/>
                <a:ea typeface="楷体" panose="02010609060101010101" charset="-122"/>
                <a:cs typeface="楷体" panose="02010609060101010101" charset="-122"/>
                <a:sym typeface="+mn-ea"/>
              </a:rPr>
              <a:t>    </a:t>
            </a:r>
            <a:r>
              <a:rPr sz="2800" b="1" dirty="0">
                <a:latin typeface="楷体" panose="02010609060101010101" charset="-122"/>
                <a:ea typeface="楷体" panose="02010609060101010101" charset="-122"/>
                <a:cs typeface="楷体" panose="02010609060101010101" charset="-122"/>
                <a:sym typeface="+mn-ea"/>
              </a:rPr>
              <a:t>新生的工业能够这样成长起来，只是因为它用机器代替了手工工具，用工厂代替了作坊，从而把中等阶级的劳动分子变成工人无产者，反从前的大商人变成了厂主；它排挤了小资产阶级，并把</a:t>
            </a:r>
            <a:r>
              <a:rPr sz="2800" b="1" dirty="0">
                <a:solidFill>
                  <a:srgbClr val="C00000"/>
                </a:solidFill>
                <a:latin typeface="楷体" panose="02010609060101010101" charset="-122"/>
                <a:ea typeface="楷体" panose="02010609060101010101" charset="-122"/>
                <a:cs typeface="楷体" panose="02010609060101010101" charset="-122"/>
                <a:sym typeface="+mn-ea"/>
              </a:rPr>
              <a:t>民间的一切差别化为</a:t>
            </a:r>
            <a:r>
              <a:rPr sz="2800" b="1" dirty="0">
                <a:solidFill>
                  <a:srgbClr val="C00000"/>
                </a:solidFill>
                <a:latin typeface="楷体" panose="02010609060101010101" charset="-122"/>
                <a:ea typeface="楷体" panose="02010609060101010101" charset="-122"/>
                <a:cs typeface="楷体" panose="02010609060101010101" charset="-122"/>
                <a:sym typeface="+mn-ea"/>
              </a:rPr>
              <a:t>工人和资本家之间的对立</a:t>
            </a:r>
            <a:r>
              <a:rPr sz="2800" b="1" dirty="0">
                <a:latin typeface="楷体" panose="02010609060101010101" charset="-122"/>
                <a:ea typeface="楷体" panose="02010609060101010101" charset="-122"/>
                <a:cs typeface="楷体" panose="02010609060101010101" charset="-122"/>
                <a:sym typeface="+mn-ea"/>
              </a:rPr>
              <a:t>。                          </a:t>
            </a:r>
            <a:endParaRPr sz="2800" b="1" dirty="0">
              <a:latin typeface="楷体" panose="02010609060101010101" charset="-122"/>
              <a:ea typeface="楷体" panose="02010609060101010101" charset="-122"/>
              <a:cs typeface="楷体" panose="02010609060101010101" charset="-122"/>
              <a:sym typeface="+mn-ea"/>
            </a:endParaRPr>
          </a:p>
          <a:p>
            <a:pPr algn="l" fontAlgn="auto">
              <a:lnSpc>
                <a:spcPct val="110000"/>
              </a:lnSpc>
            </a:pPr>
            <a:r>
              <a:rPr sz="2800" b="1" dirty="0">
                <a:latin typeface="楷体" panose="02010609060101010101" charset="-122"/>
                <a:ea typeface="楷体" panose="02010609060101010101" charset="-122"/>
                <a:cs typeface="楷体" panose="02010609060101010101" charset="-122"/>
                <a:sym typeface="+mn-ea"/>
              </a:rPr>
              <a:t>    </a:t>
            </a:r>
            <a:r>
              <a:rPr lang="en-US" sz="2400" b="1" dirty="0">
                <a:latin typeface="楷体" panose="02010609060101010101" charset="-122"/>
                <a:ea typeface="楷体" panose="02010609060101010101" charset="-122"/>
                <a:cs typeface="楷体" panose="02010609060101010101" charset="-122"/>
                <a:sym typeface="+mn-ea"/>
              </a:rPr>
              <a:t>——</a:t>
            </a:r>
            <a:r>
              <a:rPr sz="2400" b="1" dirty="0">
                <a:latin typeface="楷体" panose="02010609060101010101" charset="-122"/>
                <a:ea typeface="楷体" panose="02010609060101010101" charset="-122"/>
                <a:cs typeface="楷体" panose="02010609060101010101" charset="-122"/>
                <a:sym typeface="+mn-ea"/>
              </a:rPr>
              <a:t>恩格斯</a:t>
            </a:r>
            <a:r>
              <a:rPr lang="zh-CN" sz="2400" b="1" dirty="0">
                <a:latin typeface="楷体" panose="02010609060101010101" charset="-122"/>
                <a:ea typeface="楷体" panose="02010609060101010101" charset="-122"/>
                <a:cs typeface="楷体" panose="02010609060101010101" charset="-122"/>
                <a:sym typeface="+mn-ea"/>
              </a:rPr>
              <a:t>：</a:t>
            </a:r>
            <a:r>
              <a:rPr sz="2400" b="1" dirty="0">
                <a:latin typeface="楷体" panose="02010609060101010101" charset="-122"/>
                <a:ea typeface="楷体" panose="02010609060101010101" charset="-122"/>
                <a:cs typeface="楷体" panose="02010609060101010101" charset="-122"/>
                <a:sym typeface="+mn-ea"/>
              </a:rPr>
              <a:t>《英国工人阶级状况》</a:t>
            </a:r>
            <a:endParaRPr sz="2400" b="1" dirty="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163195" y="5659120"/>
            <a:ext cx="11929745" cy="1038860"/>
          </a:xfrm>
          <a:prstGeom prst="rect">
            <a:avLst/>
          </a:prstGeom>
          <a:noFill/>
        </p:spPr>
        <p:txBody>
          <a:bodyPr wrap="square" rtlCol="0" anchor="t">
            <a:spAutoFit/>
          </a:bodyPr>
          <a:p>
            <a:pPr fontAlgn="auto">
              <a:lnSpc>
                <a:spcPct val="110000"/>
              </a:lnSpc>
            </a:pPr>
            <a:r>
              <a:rPr lang="zh-CN" altLang="en-US" sz="2800" b="1">
                <a:solidFill>
                  <a:schemeClr val="tx1"/>
                </a:solidFill>
                <a:latin typeface="宋体" panose="02010600030101010101" pitchFamily="2" charset="-122"/>
                <a:ea typeface="宋体" panose="02010600030101010101" pitchFamily="2" charset="-122"/>
                <a:sym typeface="+mn-ea"/>
              </a:rPr>
              <a:t>     </a:t>
            </a:r>
            <a:r>
              <a:rPr lang="zh-CN" altLang="en-US" sz="2800" b="1">
                <a:solidFill>
                  <a:srgbClr val="C00000"/>
                </a:solidFill>
                <a:latin typeface="宋体" panose="02010600030101010101" pitchFamily="2" charset="-122"/>
                <a:ea typeface="宋体" panose="02010600030101010101" pitchFamily="2" charset="-122"/>
                <a:sym typeface="+mn-ea"/>
              </a:rPr>
              <a:t>工业资产阶级和工业无产阶级</a:t>
            </a:r>
            <a:r>
              <a:rPr lang="zh-CN" altLang="en-US" sz="2800" b="1">
                <a:latin typeface="宋体" panose="02010600030101010101" pitchFamily="2" charset="-122"/>
                <a:ea typeface="宋体" panose="02010600030101010101" pitchFamily="2" charset="-122"/>
                <a:sym typeface="+mn-ea"/>
              </a:rPr>
              <a:t>逐渐成为社会的两大阶级。</a:t>
            </a:r>
            <a:r>
              <a:rPr lang="zh-CN" altLang="en-US" sz="2800" b="1">
                <a:solidFill>
                  <a:srgbClr val="C00000"/>
                </a:solidFill>
                <a:latin typeface="宋体" panose="02010600030101010101" pitchFamily="2" charset="-122"/>
                <a:ea typeface="宋体" panose="02010600030101010101" pitchFamily="2" charset="-122"/>
                <a:sym typeface="+mn-ea"/>
              </a:rPr>
              <a:t>中间阶层</a:t>
            </a:r>
            <a:r>
              <a:rPr lang="zh-CN" altLang="en-US" sz="2800" b="1">
                <a:latin typeface="宋体" panose="02010600030101010101" pitchFamily="2" charset="-122"/>
                <a:ea typeface="宋体" panose="02010600030101010101" pitchFamily="2" charset="-122"/>
                <a:sym typeface="+mn-ea"/>
              </a:rPr>
              <a:t>的力量也开始发展</a:t>
            </a:r>
            <a:r>
              <a:rPr lang="zh-CN" altLang="en-US" sz="2800" b="1">
                <a:solidFill>
                  <a:schemeClr val="tx1"/>
                </a:solidFill>
                <a:latin typeface="宋体" panose="02010600030101010101" pitchFamily="2" charset="-122"/>
                <a:ea typeface="宋体" panose="02010600030101010101" pitchFamily="2" charset="-122"/>
                <a:sym typeface="+mn-ea"/>
              </a:rPr>
              <a:t>。</a:t>
            </a:r>
            <a:endParaRPr lang="zh-CN" altLang="en-US" sz="2800" b="1">
              <a:solidFill>
                <a:schemeClr val="tx1"/>
              </a:solidFill>
              <a:latin typeface="宋体" panose="02010600030101010101" pitchFamily="2" charset="-122"/>
              <a:ea typeface="宋体" panose="02010600030101010101" pitchFamily="2" charset="-122"/>
              <a:sym typeface="+mn-ea"/>
            </a:endParaRPr>
          </a:p>
        </p:txBody>
      </p:sp>
      <p:pic>
        <p:nvPicPr>
          <p:cNvPr id="5" name="图片 4" descr="阶级"/>
          <p:cNvPicPr>
            <a:picLocks noChangeAspect="1"/>
          </p:cNvPicPr>
          <p:nvPr/>
        </p:nvPicPr>
        <p:blipFill>
          <a:blip r:embed="rId1"/>
          <a:stretch>
            <a:fillRect/>
          </a:stretch>
        </p:blipFill>
        <p:spPr>
          <a:xfrm>
            <a:off x="6845300" y="645160"/>
            <a:ext cx="4785360" cy="5013960"/>
          </a:xfrm>
          <a:prstGeom prst="rect">
            <a:avLst/>
          </a:prstGeom>
        </p:spPr>
      </p:pic>
      <p:grpSp>
        <p:nvGrpSpPr>
          <p:cNvPr id="18" name="组合 17"/>
          <p:cNvGrpSpPr/>
          <p:nvPr/>
        </p:nvGrpSpPr>
        <p:grpSpPr>
          <a:xfrm>
            <a:off x="2273935" y="5080000"/>
            <a:ext cx="2746375" cy="963295"/>
            <a:chOff x="3581" y="8358"/>
            <a:chExt cx="4325" cy="1517"/>
          </a:xfrm>
        </p:grpSpPr>
        <p:sp>
          <p:nvSpPr>
            <p:cNvPr id="31" name="TextBox 3"/>
            <p:cNvSpPr txBox="1"/>
            <p:nvPr/>
          </p:nvSpPr>
          <p:spPr>
            <a:xfrm>
              <a:off x="3835" y="8358"/>
              <a:ext cx="4071" cy="822"/>
            </a:xfrm>
            <a:prstGeom prst="rect">
              <a:avLst/>
            </a:prstGeom>
            <a:solidFill>
              <a:srgbClr val="FFFF00"/>
            </a:solidFill>
            <a:ln w="9525">
              <a:noFill/>
            </a:ln>
            <a:effectLst>
              <a:outerShdw blurRad="50800" dist="50800" dir="5400000" algn="t" rotWithShape="0">
                <a:prstClr val="black">
                  <a:alpha val="40000"/>
                </a:prstClr>
              </a:outerShdw>
            </a:effectLst>
          </p:spPr>
          <p:txBody>
            <a:bodyPr wrap="square" anchor="t">
              <a:spAutoFit/>
            </a:bodyPr>
            <a:p>
              <a:pPr algn="ctr"/>
              <a:r>
                <a:rPr lang="zh-CN" altLang="en-US" sz="2800" b="1" dirty="0">
                  <a:latin typeface="微软雅黑" panose="020B0503020204020204" charset="-122"/>
                  <a:ea typeface="微软雅黑" panose="020B0503020204020204" charset="-122"/>
                </a:rPr>
                <a:t>英国议会改革</a:t>
              </a:r>
              <a:endParaRPr lang="zh-CN" altLang="en-US" sz="2800" b="1" dirty="0">
                <a:latin typeface="微软雅黑" panose="020B0503020204020204" charset="-122"/>
                <a:ea typeface="微软雅黑" panose="020B0503020204020204" charset="-122"/>
              </a:endParaRPr>
            </a:p>
          </p:txBody>
        </p:sp>
        <p:cxnSp>
          <p:nvCxnSpPr>
            <p:cNvPr id="15" name="直接箭头连接符 14"/>
            <p:cNvCxnSpPr>
              <a:endCxn id="31" idx="2"/>
            </p:cNvCxnSpPr>
            <p:nvPr/>
          </p:nvCxnSpPr>
          <p:spPr>
            <a:xfrm flipV="1">
              <a:off x="3581" y="9180"/>
              <a:ext cx="2290" cy="695"/>
            </a:xfrm>
            <a:prstGeom prst="straightConnector1">
              <a:avLst/>
            </a:prstGeom>
            <a:ln w="28575" cmpd="sng">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4556125" y="6033135"/>
            <a:ext cx="2585085" cy="769620"/>
            <a:chOff x="3970" y="9143"/>
            <a:chExt cx="4071" cy="1212"/>
          </a:xfrm>
        </p:grpSpPr>
        <p:sp>
          <p:nvSpPr>
            <p:cNvPr id="21" name="TextBox 3"/>
            <p:cNvSpPr txBox="1"/>
            <p:nvPr/>
          </p:nvSpPr>
          <p:spPr>
            <a:xfrm>
              <a:off x="3970" y="9533"/>
              <a:ext cx="4071" cy="822"/>
            </a:xfrm>
            <a:prstGeom prst="rect">
              <a:avLst/>
            </a:prstGeom>
            <a:solidFill>
              <a:srgbClr val="FFFF00"/>
            </a:solidFill>
            <a:ln w="9525">
              <a:noFill/>
            </a:ln>
            <a:effectLst>
              <a:outerShdw blurRad="50800" dist="50800" dir="5400000" algn="t" rotWithShape="0">
                <a:prstClr val="black">
                  <a:alpha val="40000"/>
                </a:prstClr>
              </a:outerShdw>
            </a:effectLst>
          </p:spPr>
          <p:txBody>
            <a:bodyPr wrap="square" anchor="t">
              <a:spAutoFit/>
            </a:bodyPr>
            <a:p>
              <a:pPr algn="ctr"/>
              <a:r>
                <a:rPr lang="zh-CN" altLang="en-US" sz="2800" b="1" dirty="0">
                  <a:latin typeface="微软雅黑" panose="020B0503020204020204" charset="-122"/>
                  <a:ea typeface="微软雅黑" panose="020B0503020204020204" charset="-122"/>
                </a:rPr>
                <a:t>三大工人运动</a:t>
              </a:r>
              <a:endParaRPr lang="zh-CN" altLang="en-US" sz="2800" b="1" dirty="0">
                <a:latin typeface="微软雅黑" panose="020B0503020204020204" charset="-122"/>
                <a:ea typeface="微软雅黑" panose="020B0503020204020204" charset="-122"/>
              </a:endParaRPr>
            </a:p>
          </p:txBody>
        </p:sp>
        <p:cxnSp>
          <p:nvCxnSpPr>
            <p:cNvPr id="22" name="直接箭头连接符 21"/>
            <p:cNvCxnSpPr>
              <a:endCxn id="21" idx="0"/>
            </p:cNvCxnSpPr>
            <p:nvPr/>
          </p:nvCxnSpPr>
          <p:spPr>
            <a:xfrm>
              <a:off x="4222" y="9143"/>
              <a:ext cx="1784" cy="390"/>
            </a:xfrm>
            <a:prstGeom prst="straightConnector1">
              <a:avLst/>
            </a:prstGeom>
            <a:ln w="28575" cmpd="sng">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268605" y="5283835"/>
            <a:ext cx="2329815" cy="565150"/>
          </a:xfrm>
          <a:prstGeom prst="rect">
            <a:avLst/>
          </a:prstGeom>
          <a:noFill/>
        </p:spPr>
        <p:txBody>
          <a:bodyPr wrap="none" rtlCol="0">
            <a:spAutoFit/>
          </a:bodyPr>
          <a:p>
            <a:pPr algn="l" fontAlgn="auto">
              <a:lnSpc>
                <a:spcPct val="110000"/>
              </a:lnSpc>
            </a:pPr>
            <a:r>
              <a:rPr lang="en-US" altLang="zh-CN" sz="2800" b="1">
                <a:latin typeface="黑体" panose="02010609060101010101" pitchFamily="49" charset="-122"/>
                <a:ea typeface="黑体" panose="02010609060101010101" pitchFamily="49" charset="-122"/>
                <a:sym typeface="+mn-ea"/>
              </a:rPr>
              <a:t>3.</a:t>
            </a:r>
            <a:r>
              <a:rPr lang="zh-CN" altLang="en-US" sz="2800" b="1">
                <a:latin typeface="黑体" panose="02010609060101010101" pitchFamily="49" charset="-122"/>
                <a:ea typeface="黑体" panose="02010609060101010101" pitchFamily="49" charset="-122"/>
                <a:sym typeface="+mn-ea"/>
              </a:rPr>
              <a:t>阶级结构：</a:t>
            </a:r>
            <a:endParaRPr lang="zh-CN" altLang="en-US" sz="2800" b="1">
              <a:solidFill>
                <a:schemeClr val="tx1"/>
              </a:solidFill>
              <a:latin typeface="黑体" panose="02010609060101010101" pitchFamily="49" charset="-122"/>
              <a:ea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三、工业革命的影响</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87975" y="8191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（一）积极影响</a:t>
            </a:r>
            <a:endParaRPr lang="zh-CN" altLang="en-US" sz="2800" b="1">
              <a:latin typeface="微软雅黑" panose="020B0503020204020204" charset="-122"/>
              <a:ea typeface="微软雅黑" panose="020B0503020204020204" charset="-122"/>
              <a:sym typeface="+mn-ea"/>
            </a:endParaRPr>
          </a:p>
        </p:txBody>
      </p:sp>
      <p:sp>
        <p:nvSpPr>
          <p:cNvPr id="4" name="文本框 3"/>
          <p:cNvSpPr txBox="1"/>
          <p:nvPr/>
        </p:nvSpPr>
        <p:spPr>
          <a:xfrm>
            <a:off x="163195" y="4829175"/>
            <a:ext cx="11929745" cy="1986280"/>
          </a:xfrm>
          <a:prstGeom prst="rect">
            <a:avLst/>
          </a:prstGeom>
          <a:noFill/>
        </p:spPr>
        <p:txBody>
          <a:bodyPr wrap="square" rtlCol="0" anchor="t">
            <a:spAutoFit/>
          </a:bodyPr>
          <a:p>
            <a:pPr fontAlgn="auto">
              <a:lnSpc>
                <a:spcPct val="110000"/>
              </a:lnSpc>
            </a:pPr>
            <a:r>
              <a:rPr lang="en-US" altLang="zh-CN" sz="2800" b="1">
                <a:solidFill>
                  <a:schemeClr val="tx1"/>
                </a:solidFill>
                <a:latin typeface="黑体" panose="02010609060101010101" pitchFamily="49" charset="-122"/>
                <a:ea typeface="黑体" panose="02010609060101010101" pitchFamily="49" charset="-122"/>
                <a:sym typeface="+mn-ea"/>
              </a:rPr>
              <a:t>4.</a:t>
            </a:r>
            <a:r>
              <a:rPr lang="zh-CN" altLang="en-US" sz="2800" b="1">
                <a:solidFill>
                  <a:schemeClr val="tx1"/>
                </a:solidFill>
                <a:latin typeface="黑体" panose="02010609060101010101" pitchFamily="49" charset="-122"/>
                <a:ea typeface="黑体" panose="02010609060101010101" pitchFamily="49" charset="-122"/>
                <a:sym typeface="+mn-ea"/>
              </a:rPr>
              <a:t>社会生活</a:t>
            </a:r>
            <a:r>
              <a:rPr lang="zh-CN" altLang="en-US" sz="2800" b="1">
                <a:solidFill>
                  <a:schemeClr val="tx1"/>
                </a:solidFill>
                <a:latin typeface="黑体" panose="02010609060101010101" pitchFamily="49" charset="-122"/>
                <a:ea typeface="黑体" panose="02010609060101010101" pitchFamily="49" charset="-122"/>
                <a:sym typeface="+mn-ea"/>
              </a:rPr>
              <a:t>：</a:t>
            </a:r>
            <a:endParaRPr lang="zh-CN" altLang="en-US" sz="2800" b="1">
              <a:solidFill>
                <a:schemeClr val="tx1"/>
              </a:solidFill>
              <a:latin typeface="黑体" panose="02010609060101010101" pitchFamily="49" charset="-122"/>
              <a:ea typeface="黑体" panose="02010609060101010101" pitchFamily="49" charset="-122"/>
              <a:sym typeface="+mn-ea"/>
            </a:endParaRPr>
          </a:p>
          <a:p>
            <a:pPr fontAlgn="auto">
              <a:lnSpc>
                <a:spcPct val="110000"/>
              </a:lnSpc>
            </a:pPr>
            <a:r>
              <a:rPr lang="zh-CN" altLang="en-US" sz="2800" b="1">
                <a:solidFill>
                  <a:schemeClr val="tx1"/>
                </a:solidFill>
                <a:latin typeface="宋体" panose="02010600030101010101" pitchFamily="2" charset="-122"/>
                <a:ea typeface="宋体" panose="02010600030101010101" pitchFamily="2" charset="-122"/>
                <a:sym typeface="+mn-ea"/>
              </a:rPr>
              <a:t>   ①</a:t>
            </a:r>
            <a:r>
              <a:rPr lang="zh-CN" altLang="en-US" sz="2800" b="1">
                <a:solidFill>
                  <a:srgbClr val="C00000"/>
                </a:solidFill>
                <a:latin typeface="宋体" panose="02010600030101010101" pitchFamily="2" charset="-122"/>
                <a:ea typeface="宋体" panose="02010600030101010101" pitchFamily="2" charset="-122"/>
                <a:sym typeface="+mn-ea"/>
              </a:rPr>
              <a:t>城市化</a:t>
            </a:r>
            <a:r>
              <a:rPr lang="zh-CN" altLang="en-US" sz="2800" b="1">
                <a:solidFill>
                  <a:schemeClr val="tx1"/>
                </a:solidFill>
                <a:latin typeface="宋体" panose="02010600030101010101" pitchFamily="2" charset="-122"/>
                <a:ea typeface="宋体" panose="02010600030101010101" pitchFamily="2" charset="-122"/>
                <a:sym typeface="+mn-ea"/>
              </a:rPr>
              <a:t>进程加快；          ②人们的</a:t>
            </a:r>
            <a:r>
              <a:rPr lang="zh-CN" altLang="en-US" sz="2800" b="1">
                <a:solidFill>
                  <a:srgbClr val="C00000"/>
                </a:solidFill>
                <a:latin typeface="宋体" panose="02010600030101010101" pitchFamily="2" charset="-122"/>
                <a:ea typeface="宋体" panose="02010600030101010101" pitchFamily="2" charset="-122"/>
                <a:sym typeface="+mn-ea"/>
              </a:rPr>
              <a:t>物质生活</a:t>
            </a:r>
            <a:r>
              <a:rPr lang="zh-CN" altLang="en-US" sz="2800" b="1">
                <a:solidFill>
                  <a:schemeClr val="tx1"/>
                </a:solidFill>
                <a:latin typeface="宋体" panose="02010600030101010101" pitchFamily="2" charset="-122"/>
                <a:ea typeface="宋体" panose="02010600030101010101" pitchFamily="2" charset="-122"/>
                <a:sym typeface="+mn-ea"/>
              </a:rPr>
              <a:t>有所改善；</a:t>
            </a:r>
            <a:endParaRPr lang="zh-CN" altLang="en-US" sz="2800" b="1">
              <a:solidFill>
                <a:schemeClr val="tx1"/>
              </a:solidFill>
              <a:latin typeface="宋体" panose="02010600030101010101" pitchFamily="2" charset="-122"/>
              <a:ea typeface="宋体" panose="02010600030101010101" pitchFamily="2" charset="-122"/>
              <a:sym typeface="+mn-ea"/>
            </a:endParaRPr>
          </a:p>
          <a:p>
            <a:pPr fontAlgn="auto">
              <a:lnSpc>
                <a:spcPct val="110000"/>
              </a:lnSpc>
            </a:pPr>
            <a:r>
              <a:rPr lang="zh-CN" altLang="en-US" sz="2800" b="1">
                <a:solidFill>
                  <a:schemeClr val="tx1"/>
                </a:solidFill>
                <a:latin typeface="宋体" panose="02010600030101010101" pitchFamily="2" charset="-122"/>
                <a:ea typeface="宋体" panose="02010600030101010101" pitchFamily="2" charset="-122"/>
                <a:sym typeface="+mn-ea"/>
              </a:rPr>
              <a:t>   ③人们的</a:t>
            </a:r>
            <a:r>
              <a:rPr lang="zh-CN" altLang="en-US" sz="2800" b="1">
                <a:solidFill>
                  <a:srgbClr val="C00000"/>
                </a:solidFill>
                <a:latin typeface="宋体" panose="02010600030101010101" pitchFamily="2" charset="-122"/>
                <a:ea typeface="宋体" panose="02010600030101010101" pitchFamily="2" charset="-122"/>
                <a:sym typeface="+mn-ea"/>
              </a:rPr>
              <a:t>文化素养</a:t>
            </a:r>
            <a:r>
              <a:rPr lang="zh-CN" altLang="en-US" sz="2800" b="1">
                <a:solidFill>
                  <a:schemeClr val="tx1"/>
                </a:solidFill>
                <a:latin typeface="宋体" panose="02010600030101010101" pitchFamily="2" charset="-122"/>
                <a:ea typeface="宋体" panose="02010600030101010101" pitchFamily="2" charset="-122"/>
                <a:sym typeface="+mn-ea"/>
              </a:rPr>
              <a:t>得到提高；  ④</a:t>
            </a:r>
            <a:r>
              <a:rPr lang="zh-CN" altLang="en-US" sz="2800" b="1">
                <a:solidFill>
                  <a:srgbClr val="C00000"/>
                </a:solidFill>
                <a:latin typeface="宋体" panose="02010600030101010101" pitchFamily="2" charset="-122"/>
                <a:ea typeface="宋体" panose="02010600030101010101" pitchFamily="2" charset="-122"/>
                <a:sym typeface="+mn-ea"/>
              </a:rPr>
              <a:t>女性社会地位</a:t>
            </a:r>
            <a:r>
              <a:rPr lang="zh-CN" altLang="en-US" sz="2800" b="1">
                <a:solidFill>
                  <a:schemeClr val="tx1"/>
                </a:solidFill>
                <a:latin typeface="宋体" panose="02010600030101010101" pitchFamily="2" charset="-122"/>
                <a:ea typeface="宋体" panose="02010600030101010101" pitchFamily="2" charset="-122"/>
                <a:sym typeface="+mn-ea"/>
              </a:rPr>
              <a:t>提高； </a:t>
            </a:r>
            <a:endParaRPr lang="zh-CN" altLang="en-US" sz="2800" b="1">
              <a:solidFill>
                <a:schemeClr val="tx1"/>
              </a:solidFill>
              <a:latin typeface="宋体" panose="02010600030101010101" pitchFamily="2" charset="-122"/>
              <a:ea typeface="宋体" panose="02010600030101010101" pitchFamily="2" charset="-122"/>
              <a:sym typeface="+mn-ea"/>
            </a:endParaRPr>
          </a:p>
          <a:p>
            <a:pPr fontAlgn="auto">
              <a:lnSpc>
                <a:spcPct val="110000"/>
              </a:lnSpc>
            </a:pPr>
            <a:r>
              <a:rPr lang="zh-CN" altLang="en-US" sz="2800" b="1">
                <a:solidFill>
                  <a:schemeClr val="tx1"/>
                </a:solidFill>
                <a:latin typeface="宋体" panose="02010600030101010101" pitchFamily="2" charset="-122"/>
                <a:ea typeface="宋体" panose="02010600030101010101" pitchFamily="2" charset="-122"/>
                <a:sym typeface="+mn-ea"/>
              </a:rPr>
              <a:t>   ⑤</a:t>
            </a:r>
            <a:r>
              <a:rPr lang="zh-CN" altLang="en-US" sz="2800" b="1">
                <a:solidFill>
                  <a:srgbClr val="C00000"/>
                </a:solidFill>
                <a:latin typeface="宋体" panose="02010600030101010101" pitchFamily="2" charset="-122"/>
                <a:ea typeface="宋体" panose="02010600030101010101" pitchFamily="2" charset="-122"/>
                <a:sym typeface="+mn-ea"/>
              </a:rPr>
              <a:t>人口增加</a:t>
            </a:r>
            <a:r>
              <a:rPr lang="zh-CN" altLang="en-US" sz="2800" b="1">
                <a:solidFill>
                  <a:schemeClr val="tx1"/>
                </a:solidFill>
                <a:latin typeface="宋体" panose="02010600030101010101" pitchFamily="2" charset="-122"/>
                <a:ea typeface="宋体" panose="02010600030101010101" pitchFamily="2" charset="-122"/>
                <a:sym typeface="+mn-ea"/>
              </a:rPr>
              <a:t>明显。 </a:t>
            </a:r>
            <a:endParaRPr lang="zh-CN" altLang="en-US" sz="2800" b="1">
              <a:solidFill>
                <a:schemeClr val="tx1"/>
              </a:solidFill>
              <a:latin typeface="宋体" panose="02010600030101010101" pitchFamily="2" charset="-122"/>
              <a:ea typeface="宋体" panose="02010600030101010101" pitchFamily="2" charset="-122"/>
              <a:sym typeface="+mn-ea"/>
            </a:endParaRPr>
          </a:p>
        </p:txBody>
      </p:sp>
      <p:pic>
        <p:nvPicPr>
          <p:cNvPr id="6" name="图片 5"/>
          <p:cNvPicPr>
            <a:picLocks noChangeAspect="1"/>
          </p:cNvPicPr>
          <p:nvPr/>
        </p:nvPicPr>
        <p:blipFill>
          <a:blip r:embed="rId1"/>
          <a:stretch>
            <a:fillRect/>
          </a:stretch>
        </p:blipFill>
        <p:spPr>
          <a:xfrm>
            <a:off x="222885" y="1505585"/>
            <a:ext cx="6180455" cy="3143250"/>
          </a:xfrm>
          <a:prstGeom prst="rect">
            <a:avLst/>
          </a:prstGeom>
          <a:effectLst>
            <a:outerShdw blurRad="50800" dist="50800" dir="5400000" algn="t"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三、工业革命的影响</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87975" y="8191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（一）积极影响</a:t>
            </a:r>
            <a:endParaRPr lang="zh-CN" altLang="en-US" sz="2800" b="1">
              <a:latin typeface="微软雅黑" panose="020B0503020204020204" charset="-122"/>
              <a:ea typeface="微软雅黑" panose="020B0503020204020204" charset="-122"/>
              <a:sym typeface="+mn-ea"/>
            </a:endParaRPr>
          </a:p>
        </p:txBody>
      </p:sp>
      <p:sp>
        <p:nvSpPr>
          <p:cNvPr id="2" name="文本框 1"/>
          <p:cNvSpPr txBox="1"/>
          <p:nvPr/>
        </p:nvSpPr>
        <p:spPr>
          <a:xfrm>
            <a:off x="24765" y="818515"/>
            <a:ext cx="3616325" cy="521970"/>
          </a:xfrm>
          <a:prstGeom prst="rect">
            <a:avLst/>
          </a:prstGeom>
          <a:noFill/>
        </p:spPr>
        <p:txBody>
          <a:bodyPr wrap="square" rtlCol="0">
            <a:spAutoFit/>
          </a:bodyPr>
          <a:p>
            <a:pPr marL="514350" indent="-514350" algn="l">
              <a:buFont typeface="Wingdings" panose="05000000000000000000" charset="0"/>
              <a:buChar char="n"/>
            </a:pPr>
            <a:r>
              <a:rPr lang="zh-CN" altLang="en-US" sz="2800" b="1">
                <a:solidFill>
                  <a:schemeClr val="tx1"/>
                </a:solidFill>
                <a:latin typeface="黑体" panose="02010609060101010101" pitchFamily="49" charset="-122"/>
                <a:ea typeface="黑体" panose="02010609060101010101" pitchFamily="49" charset="-122"/>
                <a:sym typeface="+mn-ea"/>
              </a:rPr>
              <a:t>异国他乡的工人：</a:t>
            </a:r>
            <a:endParaRPr lang="zh-CN" altLang="en-US" sz="2800" b="1">
              <a:solidFill>
                <a:schemeClr val="tx1"/>
              </a:solidFill>
              <a:latin typeface="黑体" panose="02010609060101010101" pitchFamily="49" charset="-122"/>
              <a:ea typeface="黑体" panose="02010609060101010101" pitchFamily="49" charset="-122"/>
              <a:sym typeface="+mn-ea"/>
            </a:endParaRPr>
          </a:p>
        </p:txBody>
      </p:sp>
      <p:sp>
        <p:nvSpPr>
          <p:cNvPr id="10" name="文本框 9"/>
          <p:cNvSpPr txBox="1"/>
          <p:nvPr/>
        </p:nvSpPr>
        <p:spPr>
          <a:xfrm>
            <a:off x="163195" y="1714500"/>
            <a:ext cx="3089910" cy="3408045"/>
          </a:xfrm>
          <a:prstGeom prst="rect">
            <a:avLst/>
          </a:prstGeom>
          <a:noFill/>
        </p:spPr>
        <p:txBody>
          <a:bodyPr wrap="square" rtlCol="0" anchor="t">
            <a:spAutoFit/>
          </a:bodyPr>
          <a:p>
            <a:pPr fontAlgn="auto">
              <a:lnSpc>
                <a:spcPct val="110000"/>
              </a:lnSpc>
            </a:pPr>
            <a:r>
              <a:rPr lang="en-US" altLang="zh-CN" sz="2800" b="1">
                <a:solidFill>
                  <a:schemeClr val="tx1"/>
                </a:solidFill>
                <a:latin typeface="黑体" panose="02010609060101010101" pitchFamily="49" charset="-122"/>
                <a:ea typeface="黑体" panose="02010609060101010101" pitchFamily="49" charset="-122"/>
                <a:sym typeface="+mn-ea"/>
              </a:rPr>
              <a:t>5.</a:t>
            </a:r>
            <a:r>
              <a:rPr lang="zh-CN" altLang="en-US" sz="2800" b="1">
                <a:solidFill>
                  <a:schemeClr val="tx1"/>
                </a:solidFill>
                <a:latin typeface="黑体" panose="02010609060101010101" pitchFamily="49" charset="-122"/>
                <a:ea typeface="黑体" panose="02010609060101010101" pitchFamily="49" charset="-122"/>
                <a:sym typeface="+mn-ea"/>
              </a:rPr>
              <a:t>世界市场</a:t>
            </a:r>
            <a:r>
              <a:rPr lang="zh-CN" altLang="en-US" sz="2800" b="1">
                <a:solidFill>
                  <a:schemeClr val="tx1"/>
                </a:solidFill>
                <a:latin typeface="黑体" panose="02010609060101010101" pitchFamily="49" charset="-122"/>
                <a:ea typeface="黑体" panose="02010609060101010101" pitchFamily="49" charset="-122"/>
                <a:sym typeface="+mn-ea"/>
              </a:rPr>
              <a:t>：</a:t>
            </a:r>
            <a:endParaRPr lang="zh-CN" altLang="en-US" sz="2800" b="1">
              <a:solidFill>
                <a:schemeClr val="tx1"/>
              </a:solidFill>
              <a:latin typeface="黑体" panose="02010609060101010101" pitchFamily="49" charset="-122"/>
              <a:ea typeface="黑体" panose="02010609060101010101" pitchFamily="49" charset="-122"/>
              <a:sym typeface="+mn-ea"/>
            </a:endParaRPr>
          </a:p>
          <a:p>
            <a:pPr fontAlgn="auto">
              <a:lnSpc>
                <a:spcPct val="110000"/>
              </a:lnSpc>
            </a:pPr>
            <a:r>
              <a:rPr lang="zh-CN" altLang="en-US" sz="2800" b="1">
                <a:solidFill>
                  <a:schemeClr val="tx1"/>
                </a:solidFill>
                <a:latin typeface="宋体" panose="02010600030101010101" pitchFamily="2" charset="-122"/>
                <a:ea typeface="宋体" panose="02010600030101010101" pitchFamily="2" charset="-122"/>
                <a:sym typeface="+mn-ea"/>
              </a:rPr>
              <a:t>    </a:t>
            </a:r>
            <a:r>
              <a:rPr lang="zh-CN" altLang="en-US" sz="2800" b="1">
                <a:latin typeface="宋体" panose="02010600030101010101" pitchFamily="2" charset="-122"/>
                <a:ea typeface="宋体" panose="02010600030101010101" pitchFamily="2" charset="-122"/>
                <a:sym typeface="+mn-ea"/>
              </a:rPr>
              <a:t>工业革命极大地改变了世界的面貌，使世界各地的联系日益紧密，</a:t>
            </a:r>
            <a:r>
              <a:rPr lang="zh-CN" altLang="en-US" sz="2800" b="1">
                <a:solidFill>
                  <a:srgbClr val="C00000"/>
                </a:solidFill>
                <a:latin typeface="宋体" panose="02010600030101010101" pitchFamily="2" charset="-122"/>
                <a:ea typeface="宋体" panose="02010600030101010101" pitchFamily="2" charset="-122"/>
                <a:sym typeface="+mn-ea"/>
              </a:rPr>
              <a:t>资本主义世界市场最终形成</a:t>
            </a:r>
            <a:r>
              <a:rPr lang="zh-CN" altLang="en-US" sz="2800" b="1">
                <a:latin typeface="宋体" panose="02010600030101010101" pitchFamily="2" charset="-122"/>
                <a:ea typeface="宋体" panose="02010600030101010101" pitchFamily="2" charset="-122"/>
                <a:sym typeface="+mn-ea"/>
              </a:rPr>
              <a:t>。</a:t>
            </a:r>
            <a:endParaRPr lang="zh-CN" altLang="en-US" sz="2800" b="1">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三、工业革命的影响</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87975" y="8191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（二）消极影响</a:t>
            </a:r>
            <a:endParaRPr lang="zh-CN" altLang="en-US" sz="2800" b="1">
              <a:latin typeface="微软雅黑" panose="020B0503020204020204" charset="-122"/>
              <a:ea typeface="微软雅黑" panose="020B0503020204020204" charset="-122"/>
              <a:sym typeface="+mn-ea"/>
            </a:endParaRPr>
          </a:p>
        </p:txBody>
      </p:sp>
      <p:sp>
        <p:nvSpPr>
          <p:cNvPr id="2" name="文本框 1"/>
          <p:cNvSpPr txBox="1"/>
          <p:nvPr/>
        </p:nvSpPr>
        <p:spPr>
          <a:xfrm>
            <a:off x="24765" y="818515"/>
            <a:ext cx="4318635" cy="521970"/>
          </a:xfrm>
          <a:prstGeom prst="rect">
            <a:avLst/>
          </a:prstGeom>
          <a:noFill/>
        </p:spPr>
        <p:txBody>
          <a:bodyPr wrap="square" rtlCol="0">
            <a:spAutoFit/>
          </a:bodyPr>
          <a:p>
            <a:pPr marL="514350" indent="-514350" algn="l">
              <a:buFont typeface="Wingdings" panose="05000000000000000000" charset="0"/>
              <a:buChar char="n"/>
            </a:pPr>
            <a:r>
              <a:rPr lang="zh-CN" altLang="en-US" sz="2800" b="1">
                <a:solidFill>
                  <a:schemeClr val="tx1"/>
                </a:solidFill>
                <a:latin typeface="黑体" panose="02010609060101010101" pitchFamily="49" charset="-122"/>
                <a:ea typeface="黑体" panose="02010609060101010101" pitchFamily="49" charset="-122"/>
                <a:sym typeface="+mn-ea"/>
              </a:rPr>
              <a:t>工人的</a:t>
            </a:r>
            <a:r>
              <a:rPr lang="en-US" altLang="zh-CN" sz="2800" b="1">
                <a:solidFill>
                  <a:schemeClr val="tx1"/>
                </a:solidFill>
                <a:latin typeface="黑体" panose="02010609060101010101" pitchFamily="49" charset="-122"/>
                <a:ea typeface="黑体" panose="02010609060101010101" pitchFamily="49" charset="-122"/>
                <a:sym typeface="+mn-ea"/>
              </a:rPr>
              <a:t>“</a:t>
            </a:r>
            <a:r>
              <a:rPr lang="zh-CN" altLang="en-US" sz="2800" b="1">
                <a:solidFill>
                  <a:schemeClr val="tx1"/>
                </a:solidFill>
                <a:latin typeface="黑体" panose="02010609060101010101" pitchFamily="49" charset="-122"/>
                <a:ea typeface="黑体" panose="02010609060101010101" pitchFamily="49" charset="-122"/>
                <a:sym typeface="+mn-ea"/>
              </a:rPr>
              <a:t>艰难时世</a:t>
            </a:r>
            <a:r>
              <a:rPr lang="en-US" altLang="zh-CN" sz="2800" b="1">
                <a:solidFill>
                  <a:schemeClr val="tx1"/>
                </a:solidFill>
                <a:latin typeface="黑体" panose="02010609060101010101" pitchFamily="49" charset="-122"/>
                <a:ea typeface="黑体" panose="02010609060101010101" pitchFamily="49" charset="-122"/>
                <a:sym typeface="+mn-ea"/>
              </a:rPr>
              <a:t>”</a:t>
            </a:r>
            <a:r>
              <a:rPr lang="zh-CN" altLang="en-US" sz="2800" b="1">
                <a:solidFill>
                  <a:schemeClr val="tx1"/>
                </a:solidFill>
                <a:latin typeface="黑体" panose="02010609060101010101" pitchFamily="49" charset="-122"/>
                <a:ea typeface="黑体" panose="02010609060101010101" pitchFamily="49" charset="-122"/>
                <a:sym typeface="+mn-ea"/>
              </a:rPr>
              <a:t>：</a:t>
            </a:r>
            <a:endParaRPr lang="zh-CN" altLang="en-US" sz="2800" b="1">
              <a:solidFill>
                <a:schemeClr val="tx1"/>
              </a:solidFill>
              <a:latin typeface="黑体" panose="02010609060101010101" pitchFamily="49" charset="-122"/>
              <a:ea typeface="黑体" panose="02010609060101010101" pitchFamily="49" charset="-122"/>
              <a:sym typeface="+mn-ea"/>
            </a:endParaRPr>
          </a:p>
        </p:txBody>
      </p:sp>
      <p:sp>
        <p:nvSpPr>
          <p:cNvPr id="10" name="文本框 9"/>
          <p:cNvSpPr txBox="1"/>
          <p:nvPr/>
        </p:nvSpPr>
        <p:spPr>
          <a:xfrm>
            <a:off x="271780" y="1289050"/>
            <a:ext cx="11404600" cy="1512570"/>
          </a:xfrm>
          <a:prstGeom prst="rect">
            <a:avLst/>
          </a:prstGeom>
          <a:noFill/>
        </p:spPr>
        <p:txBody>
          <a:bodyPr wrap="square" rtlCol="0" anchor="t">
            <a:spAutoFit/>
          </a:bodyPr>
          <a:p>
            <a:pPr fontAlgn="auto">
              <a:lnSpc>
                <a:spcPct val="110000"/>
              </a:lnSpc>
            </a:pPr>
            <a:r>
              <a:rPr lang="en-US" altLang="zh-CN" sz="2800" b="1">
                <a:solidFill>
                  <a:schemeClr val="tx1"/>
                </a:solidFill>
                <a:latin typeface="黑体" panose="02010609060101010101" pitchFamily="49" charset="-122"/>
                <a:ea typeface="黑体" panose="02010609060101010101" pitchFamily="49" charset="-122"/>
                <a:sym typeface="+mn-ea"/>
              </a:rPr>
              <a:t>1.“</a:t>
            </a:r>
            <a:r>
              <a:rPr lang="zh-CN" altLang="en-US" sz="2800" b="1">
                <a:solidFill>
                  <a:schemeClr val="tx1"/>
                </a:solidFill>
                <a:latin typeface="黑体" panose="02010609060101010101" pitchFamily="49" charset="-122"/>
                <a:ea typeface="黑体" panose="02010609060101010101" pitchFamily="49" charset="-122"/>
                <a:sym typeface="+mn-ea"/>
              </a:rPr>
              <a:t>城市病</a:t>
            </a:r>
            <a:r>
              <a:rPr lang="en-US" altLang="zh-CN" sz="2800" b="1">
                <a:solidFill>
                  <a:schemeClr val="tx1"/>
                </a:solidFill>
                <a:latin typeface="黑体" panose="02010609060101010101" pitchFamily="49" charset="-122"/>
                <a:ea typeface="黑体" panose="02010609060101010101" pitchFamily="49" charset="-122"/>
                <a:sym typeface="+mn-ea"/>
              </a:rPr>
              <a:t>”</a:t>
            </a:r>
            <a:r>
              <a:rPr lang="zh-CN" altLang="en-US" sz="2800" b="1">
                <a:solidFill>
                  <a:schemeClr val="tx1"/>
                </a:solidFill>
                <a:latin typeface="黑体" panose="02010609060101010101" pitchFamily="49" charset="-122"/>
                <a:ea typeface="黑体" panose="02010609060101010101" pitchFamily="49" charset="-122"/>
                <a:sym typeface="+mn-ea"/>
              </a:rPr>
              <a:t>：</a:t>
            </a:r>
            <a:endParaRPr lang="zh-CN" altLang="en-US" sz="2800" b="1">
              <a:solidFill>
                <a:schemeClr val="tx1"/>
              </a:solidFill>
              <a:latin typeface="黑体" panose="02010609060101010101" pitchFamily="49" charset="-122"/>
              <a:ea typeface="黑体" panose="02010609060101010101" pitchFamily="49" charset="-122"/>
              <a:sym typeface="+mn-ea"/>
            </a:endParaRPr>
          </a:p>
          <a:p>
            <a:pPr fontAlgn="auto">
              <a:lnSpc>
                <a:spcPct val="110000"/>
              </a:lnSpc>
            </a:pPr>
            <a:r>
              <a:rPr lang="zh-CN" altLang="en-US" sz="2800" b="1">
                <a:solidFill>
                  <a:schemeClr val="tx1"/>
                </a:solidFill>
                <a:latin typeface="宋体" panose="02010600030101010101" pitchFamily="2" charset="-122"/>
                <a:ea typeface="宋体" panose="02010600030101010101" pitchFamily="2" charset="-122"/>
                <a:sym typeface="+mn-ea"/>
              </a:rPr>
              <a:t>    </a:t>
            </a:r>
            <a:r>
              <a:rPr lang="zh-CN" altLang="en-US" sz="2800" b="1">
                <a:latin typeface="宋体" panose="02010600030101010101" pitchFamily="2" charset="-122"/>
                <a:ea typeface="宋体" panose="02010600030101010101" pitchFamily="2" charset="-122"/>
                <a:sym typeface="+mn-ea"/>
              </a:rPr>
              <a:t>导致了</a:t>
            </a:r>
            <a:r>
              <a:rPr lang="zh-CN" altLang="en-US" sz="2800" b="1">
                <a:solidFill>
                  <a:srgbClr val="C00000"/>
                </a:solidFill>
                <a:latin typeface="宋体" panose="02010600030101010101" pitchFamily="2" charset="-122"/>
                <a:ea typeface="宋体" panose="02010600030101010101" pitchFamily="2" charset="-122"/>
                <a:sym typeface="+mn-ea"/>
              </a:rPr>
              <a:t>社会贫富分化加剧、工人居住条件恶劣、环境污染严重、疾病与犯罪</a:t>
            </a:r>
            <a:r>
              <a:rPr lang="zh-CN" altLang="en-US" sz="2800" b="1">
                <a:latin typeface="宋体" panose="02010600030101010101" pitchFamily="2" charset="-122"/>
                <a:ea typeface="宋体" panose="02010600030101010101" pitchFamily="2" charset="-122"/>
                <a:sym typeface="+mn-ea"/>
              </a:rPr>
              <a:t>等一系列社会问题；</a:t>
            </a:r>
            <a:endParaRPr lang="zh-CN" altLang="en-US" sz="2800" b="1">
              <a:latin typeface="宋体" panose="02010600030101010101" pitchFamily="2" charset="-122"/>
              <a:ea typeface="宋体" panose="02010600030101010101" pitchFamily="2" charset="-122"/>
              <a:sym typeface="+mn-ea"/>
            </a:endParaRPr>
          </a:p>
        </p:txBody>
      </p:sp>
      <p:sp>
        <p:nvSpPr>
          <p:cNvPr id="3" name="矩形 2"/>
          <p:cNvSpPr/>
          <p:nvPr/>
        </p:nvSpPr>
        <p:spPr>
          <a:xfrm>
            <a:off x="6151245" y="2726690"/>
            <a:ext cx="5663565" cy="3849370"/>
          </a:xfrm>
          <a:prstGeom prst="rect">
            <a:avLst/>
          </a:prstGeom>
          <a:solidFill>
            <a:schemeClr val="accent4">
              <a:lumMod val="20000"/>
              <a:lumOff val="80000"/>
            </a:schemeClr>
          </a:solidFill>
          <a:ln>
            <a:solidFill>
              <a:schemeClr val="tx1"/>
            </a:solidFill>
          </a:ln>
        </p:spPr>
        <p:txBody>
          <a:bodyPr wrap="square">
            <a:spAutoFit/>
          </a:bodyPr>
          <a:p>
            <a:pPr indent="457200" algn="l">
              <a:lnSpc>
                <a:spcPct val="130000"/>
              </a:lnSpc>
            </a:pPr>
            <a:r>
              <a:rPr lang="zh-CN" altLang="en-US" sz="2800" b="1" dirty="0" smtClean="0">
                <a:latin typeface="楷体" panose="02010609060101010101" charset="-122"/>
                <a:ea typeface="楷体" panose="02010609060101010101" charset="-122"/>
                <a:cs typeface="楷体" panose="02010609060101010101" charset="-122"/>
              </a:rPr>
              <a:t>发动机一开始，人们就</a:t>
            </a:r>
            <a:r>
              <a:rPr lang="zh-CN" altLang="en-US" sz="2800" b="1" dirty="0" smtClean="0">
                <a:solidFill>
                  <a:srgbClr val="FF0000"/>
                </a:solidFill>
                <a:latin typeface="楷体" panose="02010609060101010101" charset="-122"/>
                <a:ea typeface="楷体" panose="02010609060101010101" charset="-122"/>
                <a:cs typeface="楷体" panose="02010609060101010101" charset="-122"/>
              </a:rPr>
              <a:t>必须工作</a:t>
            </a:r>
            <a:r>
              <a:rPr lang="en-US" altLang="zh-CN" sz="2800" b="1" dirty="0" smtClean="0">
                <a:latin typeface="楷体" panose="02010609060101010101" charset="-122"/>
                <a:ea typeface="楷体" panose="02010609060101010101" charset="-122"/>
                <a:cs typeface="楷体" panose="02010609060101010101" charset="-122"/>
              </a:rPr>
              <a:t>——</a:t>
            </a:r>
            <a:r>
              <a:rPr lang="zh-CN" altLang="en-US" sz="2800" b="1" dirty="0" smtClean="0">
                <a:latin typeface="楷体" panose="02010609060101010101" charset="-122"/>
                <a:ea typeface="楷体" panose="02010609060101010101" charset="-122"/>
                <a:cs typeface="楷体" panose="02010609060101010101" charset="-122"/>
              </a:rPr>
              <a:t>男人、女人和孩子们都一起被套在钢铁和蒸汽的轭具下。</a:t>
            </a:r>
            <a:r>
              <a:rPr lang="zh-CN" altLang="en-US" sz="2800" b="1" dirty="0" smtClean="0">
                <a:solidFill>
                  <a:srgbClr val="FF0000"/>
                </a:solidFill>
                <a:latin typeface="楷体" panose="02010609060101010101" charset="-122"/>
                <a:ea typeface="楷体" panose="02010609060101010101" charset="-122"/>
                <a:cs typeface="楷体" panose="02010609060101010101" charset="-122"/>
              </a:rPr>
              <a:t>动物机器</a:t>
            </a:r>
            <a:r>
              <a:rPr lang="en-US" altLang="zh-CN" sz="2800" b="1" dirty="0" smtClean="0">
                <a:latin typeface="楷体" panose="02010609060101010101" charset="-122"/>
                <a:ea typeface="楷体" panose="02010609060101010101" charset="-122"/>
                <a:cs typeface="楷体" panose="02010609060101010101" charset="-122"/>
              </a:rPr>
              <a:t>…</a:t>
            </a:r>
            <a:r>
              <a:rPr lang="zh-CN" altLang="en-US" sz="2800" b="1" dirty="0" smtClean="0">
                <a:latin typeface="楷体" panose="02010609060101010101" charset="-122"/>
                <a:ea typeface="楷体" panose="02010609060101010101" charset="-122"/>
                <a:cs typeface="楷体" panose="02010609060101010101" charset="-122"/>
              </a:rPr>
              <a:t>被紧紧地拴在</a:t>
            </a:r>
            <a:r>
              <a:rPr lang="zh-CN" altLang="en-US" sz="2800" b="1" dirty="0" smtClean="0">
                <a:solidFill>
                  <a:srgbClr val="FF0000"/>
                </a:solidFill>
                <a:latin typeface="楷体" panose="02010609060101010101" charset="-122"/>
                <a:ea typeface="楷体" panose="02010609060101010101" charset="-122"/>
                <a:cs typeface="楷体" panose="02010609060101010101" charset="-122"/>
              </a:rPr>
              <a:t>不知痛苦</a:t>
            </a:r>
            <a:r>
              <a:rPr lang="zh-CN" altLang="en-US" sz="2800" b="1" dirty="0" smtClean="0">
                <a:latin typeface="楷体" panose="02010609060101010101" charset="-122"/>
                <a:ea typeface="楷体" panose="02010609060101010101" charset="-122"/>
                <a:cs typeface="楷体" panose="02010609060101010101" charset="-122"/>
              </a:rPr>
              <a:t>和</a:t>
            </a:r>
            <a:r>
              <a:rPr lang="zh-CN" altLang="en-US" sz="2800" b="1" dirty="0" smtClean="0">
                <a:solidFill>
                  <a:srgbClr val="FF0000"/>
                </a:solidFill>
                <a:latin typeface="楷体" panose="02010609060101010101" charset="-122"/>
                <a:ea typeface="楷体" panose="02010609060101010101" charset="-122"/>
                <a:cs typeface="楷体" panose="02010609060101010101" charset="-122"/>
              </a:rPr>
              <a:t>不知疲劳</a:t>
            </a:r>
            <a:r>
              <a:rPr lang="zh-CN" altLang="en-US" sz="2800" b="1" dirty="0" smtClean="0">
                <a:latin typeface="楷体" panose="02010609060101010101" charset="-122"/>
                <a:ea typeface="楷体" panose="02010609060101010101" charset="-122"/>
                <a:cs typeface="楷体" panose="02010609060101010101" charset="-122"/>
              </a:rPr>
              <a:t>的钢铁机器上。  </a:t>
            </a:r>
            <a:r>
              <a:rPr lang="en-US" altLang="zh-CN" sz="2400" b="1" dirty="0" smtClean="0">
                <a:latin typeface="楷体" panose="02010609060101010101" charset="-122"/>
                <a:ea typeface="楷体" panose="02010609060101010101" charset="-122"/>
                <a:cs typeface="楷体" panose="02010609060101010101" charset="-122"/>
              </a:rPr>
              <a:t>——《</a:t>
            </a:r>
            <a:r>
              <a:rPr lang="zh-CN" altLang="en-US" sz="2400" b="1" dirty="0" smtClean="0">
                <a:latin typeface="楷体" panose="02010609060101010101" charset="-122"/>
                <a:ea typeface="楷体" panose="02010609060101010101" charset="-122"/>
                <a:cs typeface="楷体" panose="02010609060101010101" charset="-122"/>
              </a:rPr>
              <a:t>受雇于曼彻斯特棉纺工厂的操作人工能穷和纺从工同生厂个时员的精神和身体状况</a:t>
            </a:r>
            <a:r>
              <a:rPr lang="en-US" altLang="zh-CN" sz="2400" b="1" dirty="0" smtClean="0">
                <a:latin typeface="楷体" panose="02010609060101010101" charset="-122"/>
                <a:ea typeface="楷体" panose="02010609060101010101" charset="-122"/>
                <a:cs typeface="楷体" panose="02010609060101010101" charset="-122"/>
              </a:rPr>
              <a:t>》</a:t>
            </a:r>
            <a:endParaRPr lang="en-US" altLang="zh-CN" sz="2400" b="1" dirty="0" smtClean="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三、工业革命的影响</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87975" y="8191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（二）消极影响</a:t>
            </a:r>
            <a:endParaRPr lang="zh-CN" altLang="en-US" sz="2800" b="1">
              <a:latin typeface="微软雅黑" panose="020B0503020204020204" charset="-122"/>
              <a:ea typeface="微软雅黑" panose="020B0503020204020204" charset="-122"/>
              <a:sym typeface="+mn-ea"/>
            </a:endParaRPr>
          </a:p>
        </p:txBody>
      </p:sp>
      <p:sp>
        <p:nvSpPr>
          <p:cNvPr id="10" name="文本框 9"/>
          <p:cNvSpPr txBox="1"/>
          <p:nvPr/>
        </p:nvSpPr>
        <p:spPr>
          <a:xfrm>
            <a:off x="393700" y="794385"/>
            <a:ext cx="11404600" cy="1512570"/>
          </a:xfrm>
          <a:prstGeom prst="rect">
            <a:avLst/>
          </a:prstGeom>
          <a:noFill/>
        </p:spPr>
        <p:txBody>
          <a:bodyPr wrap="square" rtlCol="0" anchor="t">
            <a:spAutoFit/>
          </a:bodyPr>
          <a:p>
            <a:pPr fontAlgn="auto">
              <a:lnSpc>
                <a:spcPct val="110000"/>
              </a:lnSpc>
            </a:pPr>
            <a:r>
              <a:rPr lang="en-US" altLang="zh-CN" sz="2800" b="1">
                <a:solidFill>
                  <a:schemeClr val="tx1"/>
                </a:solidFill>
                <a:latin typeface="黑体" panose="02010609060101010101" pitchFamily="49" charset="-122"/>
                <a:ea typeface="黑体" panose="02010609060101010101" pitchFamily="49" charset="-122"/>
                <a:sym typeface="+mn-ea"/>
              </a:rPr>
              <a:t>2.</a:t>
            </a:r>
            <a:r>
              <a:rPr lang="zh-CN" altLang="en-US" sz="2800" b="1">
                <a:solidFill>
                  <a:schemeClr val="tx1"/>
                </a:solidFill>
                <a:latin typeface="黑体" panose="02010609060101010101" pitchFamily="49" charset="-122"/>
                <a:ea typeface="黑体" panose="02010609060101010101" pitchFamily="49" charset="-122"/>
                <a:sym typeface="+mn-ea"/>
              </a:rPr>
              <a:t>资本主义世界体系形成：</a:t>
            </a:r>
            <a:endParaRPr lang="zh-CN" altLang="en-US" sz="2800" b="1">
              <a:solidFill>
                <a:schemeClr val="tx1"/>
              </a:solidFill>
              <a:latin typeface="黑体" panose="02010609060101010101" pitchFamily="49" charset="-122"/>
              <a:ea typeface="黑体" panose="02010609060101010101" pitchFamily="49" charset="-122"/>
              <a:sym typeface="+mn-ea"/>
            </a:endParaRPr>
          </a:p>
          <a:p>
            <a:pPr fontAlgn="auto">
              <a:lnSpc>
                <a:spcPct val="110000"/>
              </a:lnSpc>
            </a:pPr>
            <a:r>
              <a:rPr lang="zh-CN" altLang="en-US" sz="2800" b="1">
                <a:solidFill>
                  <a:schemeClr val="tx1"/>
                </a:solidFill>
                <a:latin typeface="宋体" panose="02010600030101010101" pitchFamily="2" charset="-122"/>
                <a:ea typeface="宋体" panose="02010600030101010101" pitchFamily="2" charset="-122"/>
                <a:sym typeface="+mn-ea"/>
              </a:rPr>
              <a:t>    </a:t>
            </a:r>
            <a:r>
              <a:rPr lang="zh-CN" altLang="en-US" sz="2800" b="1">
                <a:latin typeface="宋体" panose="02010600030101010101" pitchFamily="2" charset="-122"/>
                <a:ea typeface="宋体" panose="02010600030101010101" pitchFamily="2" charset="-122"/>
                <a:sym typeface="+mn-ea"/>
              </a:rPr>
              <a:t>主要资本主义国家继续向世界各地大肆扩张。</a:t>
            </a:r>
            <a:r>
              <a:rPr lang="zh-CN" altLang="en-US" sz="2800" b="1">
                <a:solidFill>
                  <a:srgbClr val="C00000"/>
                </a:solidFill>
                <a:latin typeface="宋体" panose="02010600030101010101" pitchFamily="2" charset="-122"/>
                <a:ea typeface="宋体" panose="02010600030101010101" pitchFamily="2" charset="-122"/>
                <a:sym typeface="+mn-ea"/>
              </a:rPr>
              <a:t>19世纪末20世纪初</a:t>
            </a:r>
            <a:r>
              <a:rPr lang="zh-CN" altLang="en-US" sz="2800" b="1">
                <a:latin typeface="宋体" panose="02010600030101010101" pitchFamily="2" charset="-122"/>
                <a:ea typeface="宋体" panose="02010600030101010101" pitchFamily="2" charset="-122"/>
                <a:sym typeface="+mn-ea"/>
              </a:rPr>
              <a:t>,</a:t>
            </a:r>
            <a:r>
              <a:rPr lang="zh-CN" altLang="en-US" sz="2800" b="1">
                <a:solidFill>
                  <a:srgbClr val="C00000"/>
                </a:solidFill>
                <a:latin typeface="宋体" panose="02010600030101010101" pitchFamily="2" charset="-122"/>
                <a:ea typeface="宋体" panose="02010600030101010101" pitchFamily="2" charset="-122"/>
                <a:sym typeface="+mn-ea"/>
              </a:rPr>
              <a:t>资本主义世界经济体系</a:t>
            </a:r>
            <a:r>
              <a:rPr lang="zh-CN" altLang="en-US" sz="2800" b="1">
                <a:latin typeface="宋体" panose="02010600030101010101" pitchFamily="2" charset="-122"/>
                <a:ea typeface="宋体" panose="02010600030101010101" pitchFamily="2" charset="-122"/>
                <a:sym typeface="+mn-ea"/>
              </a:rPr>
              <a:t>最终形成。</a:t>
            </a:r>
            <a:endParaRPr lang="zh-CN" altLang="en-US" sz="2800" b="1">
              <a:latin typeface="宋体" panose="02010600030101010101" pitchFamily="2" charset="-122"/>
              <a:ea typeface="宋体" panose="02010600030101010101" pitchFamily="2" charset="-122"/>
              <a:sym typeface="+mn-ea"/>
            </a:endParaRPr>
          </a:p>
        </p:txBody>
      </p:sp>
      <p:pic>
        <p:nvPicPr>
          <p:cNvPr id="8" name="图片 7"/>
          <p:cNvPicPr>
            <a:picLocks noChangeAspect="1"/>
          </p:cNvPicPr>
          <p:nvPr/>
        </p:nvPicPr>
        <p:blipFill>
          <a:blip r:embed="rId1"/>
          <a:stretch>
            <a:fillRect/>
          </a:stretch>
        </p:blipFill>
        <p:spPr>
          <a:xfrm>
            <a:off x="5039995" y="2378710"/>
            <a:ext cx="6983730" cy="4164330"/>
          </a:xfrm>
          <a:prstGeom prst="rect">
            <a:avLst/>
          </a:prstGeom>
          <a:effectLst>
            <a:outerShdw blurRad="50800" dist="76200" dir="2700000" algn="tl" rotWithShape="0">
              <a:prstClr val="black">
                <a:alpha val="40000"/>
              </a:prstClr>
            </a:outerShdw>
          </a:effectLst>
        </p:spPr>
      </p:pic>
      <p:sp>
        <p:nvSpPr>
          <p:cNvPr id="9" name="Rectangle 2"/>
          <p:cNvSpPr>
            <a:spLocks noChangeArrowheads="1"/>
          </p:cNvSpPr>
          <p:nvPr/>
        </p:nvSpPr>
        <p:spPr bwMode="auto">
          <a:xfrm>
            <a:off x="229870" y="2276793"/>
            <a:ext cx="4692015" cy="2932430"/>
          </a:xfrm>
          <a:prstGeom prst="rect">
            <a:avLst/>
          </a:prstGeom>
          <a:solidFill>
            <a:schemeClr val="bg1"/>
          </a:solidFill>
          <a:ln w="3175">
            <a:solidFill>
              <a:schemeClr val="tx1"/>
            </a:solidFill>
            <a:miter lim="800000"/>
          </a:ln>
          <a:effectLst/>
        </p:spPr>
        <p:txBody>
          <a:bodyPr wrap="square" anchor="ctr">
            <a:spAutoFit/>
          </a:bodyPr>
          <a:p>
            <a:pPr marL="0" marR="0" lvl="0" indent="0" algn="l" defTabSz="914400" rtl="0" fontAlgn="base">
              <a:lnSpc>
                <a:spcPct val="110000"/>
              </a:lnSpc>
              <a:spcBef>
                <a:spcPct val="0"/>
              </a:spcBef>
              <a:spcAft>
                <a:spcPct val="0"/>
              </a:spcAft>
              <a:buClrTx/>
              <a:buSzTx/>
              <a:buFontTx/>
              <a:buNone/>
              <a:defRPr/>
            </a:pPr>
            <a:r>
              <a:rPr lang="zh-CN" altLang="en-US" sz="2400" b="1" noProof="0" dirty="0">
                <a:ln>
                  <a:noFill/>
                </a:ln>
                <a:solidFill>
                  <a:schemeClr val="tx1"/>
                </a:solidFill>
                <a:effectLst/>
                <a:uLnTx/>
                <a:uFillTx/>
                <a:latin typeface="黑体" panose="02010609060101010101" pitchFamily="49" charset="-122"/>
                <a:ea typeface="黑体" panose="02010609060101010101" pitchFamily="49" charset="-122"/>
                <a:cs typeface="宋体" panose="02010600030101010101" pitchFamily="2" charset="-122"/>
              </a:rPr>
              <a:t>【垄断资本主义】</a:t>
            </a:r>
            <a:endParaRPr lang="zh-CN" altLang="en-US" sz="2400" b="1" noProof="0" dirty="0">
              <a:ln>
                <a:noFill/>
              </a:ln>
              <a:solidFill>
                <a:schemeClr val="tx1"/>
              </a:solidFill>
              <a:effectLst/>
              <a:uLnTx/>
              <a:uFillTx/>
              <a:latin typeface="黑体" panose="02010609060101010101" pitchFamily="49" charset="-122"/>
              <a:ea typeface="黑体" panose="02010609060101010101" pitchFamily="49" charset="-122"/>
              <a:cs typeface="宋体" panose="02010600030101010101" pitchFamily="2" charset="-122"/>
            </a:endParaRPr>
          </a:p>
          <a:p>
            <a:pPr marL="0" marR="0" lvl="0" indent="0" algn="l" defTabSz="914400" rtl="0" fontAlgn="base">
              <a:lnSpc>
                <a:spcPct val="110000"/>
              </a:lnSpc>
              <a:spcBef>
                <a:spcPct val="0"/>
              </a:spcBef>
              <a:spcAft>
                <a:spcPct val="0"/>
              </a:spcAft>
              <a:buClrTx/>
              <a:buSzTx/>
              <a:buFontTx/>
              <a:buNone/>
              <a:defRPr/>
            </a:pPr>
            <a:r>
              <a:rPr lang="zh-CN" altLang="en-US" sz="2400" b="1"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    即帝国主义，是资本主义发展的最高阶段。</a:t>
            </a:r>
            <a:endParaRPr lang="zh-CN" altLang="en-US" sz="2400" b="1"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fontAlgn="base">
              <a:lnSpc>
                <a:spcPct val="110000"/>
              </a:lnSpc>
              <a:spcBef>
                <a:spcPct val="0"/>
              </a:spcBef>
              <a:spcAft>
                <a:spcPct val="0"/>
              </a:spcAft>
              <a:buClrTx/>
              <a:buSzTx/>
              <a:buFontTx/>
              <a:buNone/>
              <a:defRPr/>
            </a:pPr>
            <a:r>
              <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    主要资本主义国家对外商品倾销，资本输出，</a:t>
            </a:r>
            <a:r>
              <a:rPr lang="zh-CN" altLang="en-US" sz="2400" b="1" noProof="0" dirty="0" smtClean="0">
                <a:ln>
                  <a:noFill/>
                </a:ln>
                <a:solidFill>
                  <a:srgbClr val="C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在全世界范围内进行资本主义的生产和经营活动，瓜分世界市场</a:t>
            </a:r>
            <a:r>
              <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左大括号 13"/>
          <p:cNvSpPr/>
          <p:nvPr/>
        </p:nvSpPr>
        <p:spPr>
          <a:xfrm>
            <a:off x="393700" y="5360670"/>
            <a:ext cx="128905" cy="1275080"/>
          </a:xfrm>
          <a:prstGeom prst="leftBrace">
            <a:avLst>
              <a:gd name="adj1" fmla="val 161576"/>
              <a:gd name="adj2" fmla="val 50000"/>
            </a:avLst>
          </a:prstGeom>
          <a:ln w="2222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5" name="文本框 14"/>
          <p:cNvSpPr txBox="1"/>
          <p:nvPr/>
        </p:nvSpPr>
        <p:spPr>
          <a:xfrm>
            <a:off x="522605" y="5189855"/>
            <a:ext cx="3503930" cy="491490"/>
          </a:xfrm>
          <a:prstGeom prst="rect">
            <a:avLst/>
          </a:prstGeom>
          <a:noFill/>
        </p:spPr>
        <p:txBody>
          <a:bodyPr wrap="none" rtlCol="0">
            <a:spAutoFit/>
          </a:bodyPr>
          <a:p>
            <a:pPr algn="l"/>
            <a:r>
              <a:rPr lang="zh-CN" altLang="en-US" sz="2600" b="1">
                <a:solidFill>
                  <a:srgbClr val="0000CC"/>
                </a:solidFill>
                <a:latin typeface="宋体" panose="02010600030101010101" pitchFamily="2" charset="-122"/>
                <a:ea typeface="宋体" panose="02010600030101010101" pitchFamily="2" charset="-122"/>
                <a:sym typeface="+mn-ea"/>
              </a:rPr>
              <a:t>资本主义世界政治体系</a:t>
            </a:r>
            <a:endParaRPr lang="zh-CN" altLang="en-US" sz="2600" b="1">
              <a:solidFill>
                <a:srgbClr val="0000CC"/>
              </a:solidFill>
              <a:latin typeface="宋体" panose="02010600030101010101" pitchFamily="2" charset="-122"/>
              <a:ea typeface="宋体" panose="02010600030101010101" pitchFamily="2" charset="-122"/>
              <a:sym typeface="+mn-ea"/>
            </a:endParaRPr>
          </a:p>
        </p:txBody>
      </p:sp>
      <p:sp>
        <p:nvSpPr>
          <p:cNvPr id="16" name="文本框 15"/>
          <p:cNvSpPr txBox="1"/>
          <p:nvPr/>
        </p:nvSpPr>
        <p:spPr>
          <a:xfrm>
            <a:off x="522605" y="5744210"/>
            <a:ext cx="2839720" cy="491490"/>
          </a:xfrm>
          <a:prstGeom prst="rect">
            <a:avLst/>
          </a:prstGeom>
          <a:noFill/>
        </p:spPr>
        <p:txBody>
          <a:bodyPr wrap="none" rtlCol="0">
            <a:spAutoFit/>
          </a:bodyPr>
          <a:p>
            <a:pPr algn="l"/>
            <a:r>
              <a:rPr lang="zh-CN" altLang="en-US" sz="2600" b="1">
                <a:solidFill>
                  <a:srgbClr val="0000CC"/>
                </a:solidFill>
                <a:latin typeface="宋体" panose="02010600030101010101" pitchFamily="2" charset="-122"/>
                <a:ea typeface="宋体" panose="02010600030101010101" pitchFamily="2" charset="-122"/>
                <a:sym typeface="+mn-ea"/>
              </a:rPr>
              <a:t>资本主义殖民体系</a:t>
            </a:r>
            <a:endParaRPr lang="zh-CN" altLang="en-US" sz="2600" b="1">
              <a:solidFill>
                <a:srgbClr val="0000CC"/>
              </a:solidFill>
              <a:latin typeface="宋体" panose="02010600030101010101" pitchFamily="2" charset="-122"/>
              <a:ea typeface="宋体" panose="02010600030101010101" pitchFamily="2" charset="-122"/>
              <a:sym typeface="+mn-ea"/>
            </a:endParaRPr>
          </a:p>
        </p:txBody>
      </p:sp>
      <p:sp>
        <p:nvSpPr>
          <p:cNvPr id="18" name="文本框 17"/>
          <p:cNvSpPr txBox="1"/>
          <p:nvPr/>
        </p:nvSpPr>
        <p:spPr>
          <a:xfrm>
            <a:off x="522605" y="6307455"/>
            <a:ext cx="3503930" cy="491490"/>
          </a:xfrm>
          <a:prstGeom prst="rect">
            <a:avLst/>
          </a:prstGeom>
          <a:noFill/>
        </p:spPr>
        <p:txBody>
          <a:bodyPr wrap="none" rtlCol="0">
            <a:spAutoFit/>
          </a:bodyPr>
          <a:p>
            <a:pPr algn="l"/>
            <a:r>
              <a:rPr lang="zh-CN" altLang="en-US" sz="2600" b="1">
                <a:solidFill>
                  <a:srgbClr val="0000CC"/>
                </a:solidFill>
                <a:latin typeface="宋体" panose="02010600030101010101" pitchFamily="2" charset="-122"/>
                <a:ea typeface="宋体" panose="02010600030101010101" pitchFamily="2" charset="-122"/>
                <a:sym typeface="+mn-ea"/>
              </a:rPr>
              <a:t>资本主义世界经济体系</a:t>
            </a:r>
            <a:endParaRPr lang="zh-CN" altLang="en-US" sz="2600" b="1">
              <a:solidFill>
                <a:srgbClr val="0000CC"/>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p:bldP spid="18"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四、课堂小结</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8612505" y="81915"/>
            <a:ext cx="34340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资本主义发展阶段</a:t>
            </a:r>
            <a:endParaRPr lang="zh-CN" altLang="en-US" sz="3200" b="1">
              <a:latin typeface="微软雅黑" panose="020B0503020204020204" charset="-122"/>
              <a:ea typeface="微软雅黑" panose="020B0503020204020204" charset="-122"/>
              <a:sym typeface="+mn-ea"/>
            </a:endParaRPr>
          </a:p>
        </p:txBody>
      </p:sp>
      <p:sp>
        <p:nvSpPr>
          <p:cNvPr id="3" name="文本框 2"/>
          <p:cNvSpPr txBox="1"/>
          <p:nvPr/>
        </p:nvSpPr>
        <p:spPr>
          <a:xfrm>
            <a:off x="768985" y="1467485"/>
            <a:ext cx="3504565" cy="521970"/>
          </a:xfrm>
          <a:prstGeom prst="rect">
            <a:avLst/>
          </a:prstGeom>
          <a:solidFill>
            <a:schemeClr val="bg1"/>
          </a:solidFill>
        </p:spPr>
        <p:txBody>
          <a:bodyPr wrap="none" rtlCol="0" anchor="t">
            <a:spAutoFit/>
          </a:bodyPr>
          <a:p>
            <a:r>
              <a:rPr lang="zh-CN" altLang="en-US" sz="2800" b="1">
                <a:solidFill>
                  <a:srgbClr val="0000CC"/>
                </a:solidFill>
                <a:latin typeface="微软雅黑" panose="020B0503020204020204" charset="-122"/>
                <a:ea typeface="微软雅黑" panose="020B0503020204020204" charset="-122"/>
                <a:sym typeface="+mn-ea"/>
              </a:rPr>
              <a:t>Ⅰ </a:t>
            </a:r>
            <a:r>
              <a:rPr lang="zh-CN" altLang="en-US" sz="2800" b="1">
                <a:solidFill>
                  <a:srgbClr val="0000CC"/>
                </a:solidFill>
                <a:latin typeface="黑体" panose="02010609060101010101" pitchFamily="49" charset="-122"/>
                <a:ea typeface="黑体" panose="02010609060101010101" pitchFamily="49" charset="-122"/>
                <a:sym typeface="+mn-ea"/>
              </a:rPr>
              <a:t>资本原始积累时期</a:t>
            </a:r>
            <a:endParaRPr lang="zh-CN" altLang="en-US" sz="2800" b="1">
              <a:solidFill>
                <a:srgbClr val="0000CC"/>
              </a:solidFill>
              <a:latin typeface="黑体" panose="02010609060101010101" pitchFamily="49" charset="-122"/>
              <a:ea typeface="黑体" panose="02010609060101010101" pitchFamily="49" charset="-122"/>
              <a:sym typeface="+mn-ea"/>
            </a:endParaRPr>
          </a:p>
        </p:txBody>
      </p:sp>
      <p:sp>
        <p:nvSpPr>
          <p:cNvPr id="4" name="文本框 3"/>
          <p:cNvSpPr txBox="1"/>
          <p:nvPr/>
        </p:nvSpPr>
        <p:spPr>
          <a:xfrm>
            <a:off x="845185" y="2872105"/>
            <a:ext cx="3504565" cy="521970"/>
          </a:xfrm>
          <a:prstGeom prst="rect">
            <a:avLst/>
          </a:prstGeom>
          <a:solidFill>
            <a:schemeClr val="bg1"/>
          </a:solidFill>
        </p:spPr>
        <p:txBody>
          <a:bodyPr wrap="none" rtlCol="0" anchor="t">
            <a:spAutoFit/>
          </a:bodyPr>
          <a:p>
            <a:r>
              <a:rPr lang="zh-CN" altLang="en-US" sz="2800" b="1">
                <a:solidFill>
                  <a:srgbClr val="0000CC"/>
                </a:solidFill>
                <a:latin typeface="微软雅黑" panose="020B0503020204020204" charset="-122"/>
                <a:ea typeface="微软雅黑" panose="020B0503020204020204" charset="-122"/>
                <a:sym typeface="+mn-ea"/>
              </a:rPr>
              <a:t>Ⅱ </a:t>
            </a:r>
            <a:r>
              <a:rPr lang="zh-CN" altLang="en-US" sz="2800" b="1">
                <a:solidFill>
                  <a:srgbClr val="0000CC"/>
                </a:solidFill>
                <a:latin typeface="黑体" panose="02010609060101010101" pitchFamily="49" charset="-122"/>
                <a:ea typeface="黑体" panose="02010609060101010101" pitchFamily="49" charset="-122"/>
                <a:sym typeface="+mn-ea"/>
              </a:rPr>
              <a:t>自由资本主义时期</a:t>
            </a:r>
            <a:endParaRPr lang="zh-CN" altLang="en-US" sz="2800" b="1">
              <a:solidFill>
                <a:srgbClr val="0000CC"/>
              </a:solidFill>
              <a:latin typeface="黑体" panose="02010609060101010101" pitchFamily="49" charset="-122"/>
              <a:ea typeface="黑体" panose="02010609060101010101" pitchFamily="49" charset="-122"/>
              <a:sym typeface="+mn-ea"/>
            </a:endParaRPr>
          </a:p>
        </p:txBody>
      </p:sp>
      <p:sp>
        <p:nvSpPr>
          <p:cNvPr id="5" name="文本框 4"/>
          <p:cNvSpPr txBox="1"/>
          <p:nvPr/>
        </p:nvSpPr>
        <p:spPr>
          <a:xfrm>
            <a:off x="768985" y="4593590"/>
            <a:ext cx="3504565" cy="521970"/>
          </a:xfrm>
          <a:prstGeom prst="rect">
            <a:avLst/>
          </a:prstGeom>
          <a:solidFill>
            <a:schemeClr val="bg1"/>
          </a:solidFill>
        </p:spPr>
        <p:txBody>
          <a:bodyPr wrap="none" rtlCol="0" anchor="t">
            <a:spAutoFit/>
          </a:bodyPr>
          <a:p>
            <a:pPr algn="l"/>
            <a:r>
              <a:rPr lang="zh-CN" altLang="en-US" sz="2800" b="1">
                <a:solidFill>
                  <a:srgbClr val="0000CC"/>
                </a:solidFill>
                <a:latin typeface="微软雅黑" panose="020B0503020204020204" charset="-122"/>
                <a:ea typeface="微软雅黑" panose="020B0503020204020204" charset="-122"/>
                <a:sym typeface="+mn-ea"/>
              </a:rPr>
              <a:t>Ⅲ </a:t>
            </a:r>
            <a:r>
              <a:rPr lang="zh-CN" altLang="en-US" sz="2800" b="1">
                <a:solidFill>
                  <a:srgbClr val="0000CC"/>
                </a:solidFill>
                <a:latin typeface="黑体" panose="02010609060101010101" pitchFamily="49" charset="-122"/>
                <a:ea typeface="黑体" panose="02010609060101010101" pitchFamily="49" charset="-122"/>
                <a:sym typeface="+mn-ea"/>
              </a:rPr>
              <a:t>垄断</a:t>
            </a:r>
            <a:r>
              <a:rPr lang="zh-CN" altLang="en-US" sz="2800" b="1">
                <a:solidFill>
                  <a:srgbClr val="0000CC"/>
                </a:solidFill>
                <a:latin typeface="黑体" panose="02010609060101010101" pitchFamily="49" charset="-122"/>
                <a:ea typeface="黑体" panose="02010609060101010101" pitchFamily="49" charset="-122"/>
                <a:sym typeface="+mn-ea"/>
              </a:rPr>
              <a:t>资本主义时期</a:t>
            </a:r>
            <a:endParaRPr lang="zh-CN" altLang="en-US" sz="2800" b="1">
              <a:solidFill>
                <a:srgbClr val="0000CC"/>
              </a:solidFill>
              <a:latin typeface="黑体" panose="02010609060101010101" pitchFamily="49" charset="-122"/>
              <a:ea typeface="黑体" panose="02010609060101010101" pitchFamily="49" charset="-122"/>
              <a:sym typeface="+mn-ea"/>
            </a:endParaRPr>
          </a:p>
        </p:txBody>
      </p:sp>
      <p:sp>
        <p:nvSpPr>
          <p:cNvPr id="6" name="文本框 5"/>
          <p:cNvSpPr txBox="1"/>
          <p:nvPr/>
        </p:nvSpPr>
        <p:spPr>
          <a:xfrm>
            <a:off x="4091305" y="1989455"/>
            <a:ext cx="2327910" cy="521970"/>
          </a:xfrm>
          <a:prstGeom prst="rect">
            <a:avLst/>
          </a:prstGeom>
          <a:noFill/>
        </p:spPr>
        <p:txBody>
          <a:bodyPr wrap="none" rtlCol="0" anchor="t">
            <a:spAutoFit/>
          </a:bodyPr>
          <a:p>
            <a:r>
              <a:rPr lang="en-US" altLang="zh-CN"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重商主义</a:t>
            </a:r>
            <a:endPar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4091305" y="3635375"/>
            <a:ext cx="2327910" cy="521970"/>
          </a:xfrm>
          <a:prstGeom prst="rect">
            <a:avLst/>
          </a:prstGeom>
          <a:noFill/>
        </p:spPr>
        <p:txBody>
          <a:bodyPr wrap="none" rtlCol="0" anchor="t">
            <a:spAutoFit/>
          </a:bodyPr>
          <a:p>
            <a:r>
              <a:rPr lang="en-US" altLang="zh-CN"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自由</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主义</a:t>
            </a:r>
            <a:endPar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文本框 18"/>
          <p:cNvSpPr txBox="1"/>
          <p:nvPr/>
        </p:nvSpPr>
        <p:spPr>
          <a:xfrm>
            <a:off x="8167370" y="5638800"/>
            <a:ext cx="2631440" cy="460375"/>
          </a:xfrm>
          <a:prstGeom prst="rect">
            <a:avLst/>
          </a:prstGeom>
          <a:solidFill>
            <a:schemeClr val="bg1"/>
          </a:solidFill>
        </p:spPr>
        <p:txBody>
          <a:bodyPr wrap="none" rtlCol="0" anchor="t">
            <a:spAutoFit/>
          </a:bodyPr>
          <a:p>
            <a:pPr algn="l"/>
            <a:r>
              <a:rPr lang="zh-CN" altLang="en-US" sz="2400" b="1">
                <a:solidFill>
                  <a:srgbClr val="0000CC"/>
                </a:solidFill>
                <a:latin typeface="黑体" panose="02010609060101010101" pitchFamily="49" charset="-122"/>
                <a:ea typeface="黑体" panose="02010609060101010101" pitchFamily="49" charset="-122"/>
                <a:sym typeface="+mn-ea"/>
              </a:rPr>
              <a:t>私人垄断资本主义</a:t>
            </a:r>
            <a:endParaRPr lang="zh-CN" altLang="en-US" sz="2400" b="1">
              <a:solidFill>
                <a:srgbClr val="0000CC"/>
              </a:solidFill>
              <a:latin typeface="黑体" panose="02010609060101010101" pitchFamily="49" charset="-122"/>
              <a:ea typeface="黑体" panose="02010609060101010101" pitchFamily="49" charset="-122"/>
              <a:sym typeface="+mn-ea"/>
            </a:endParaRPr>
          </a:p>
        </p:txBody>
      </p:sp>
      <p:sp>
        <p:nvSpPr>
          <p:cNvPr id="20" name="文本框 19"/>
          <p:cNvSpPr txBox="1"/>
          <p:nvPr/>
        </p:nvSpPr>
        <p:spPr>
          <a:xfrm>
            <a:off x="8167370" y="6202680"/>
            <a:ext cx="4161790" cy="460375"/>
          </a:xfrm>
          <a:prstGeom prst="rect">
            <a:avLst/>
          </a:prstGeom>
          <a:solidFill>
            <a:schemeClr val="bg1"/>
          </a:solidFill>
        </p:spPr>
        <p:txBody>
          <a:bodyPr wrap="none" rtlCol="0" anchor="t">
            <a:spAutoFit/>
          </a:bodyPr>
          <a:p>
            <a:pPr algn="l"/>
            <a:r>
              <a:rPr lang="zh-CN" altLang="en-US" sz="2400" b="1">
                <a:solidFill>
                  <a:srgbClr val="0000CC"/>
                </a:solidFill>
                <a:latin typeface="黑体" panose="02010609060101010101" pitchFamily="49" charset="-122"/>
                <a:ea typeface="黑体" panose="02010609060101010101" pitchFamily="49" charset="-122"/>
                <a:sym typeface="+mn-ea"/>
              </a:rPr>
              <a:t>国家垄断资本主义（二战后）</a:t>
            </a:r>
            <a:endParaRPr lang="zh-CN" altLang="en-US" sz="2400" b="1">
              <a:solidFill>
                <a:srgbClr val="0000CC"/>
              </a:solidFill>
              <a:latin typeface="黑体" panose="02010609060101010101" pitchFamily="49" charset="-122"/>
              <a:ea typeface="黑体" panose="02010609060101010101" pitchFamily="49" charset="-122"/>
              <a:sym typeface="+mn-ea"/>
            </a:endParaRPr>
          </a:p>
        </p:txBody>
      </p:sp>
      <p:sp>
        <p:nvSpPr>
          <p:cNvPr id="21" name="左大括号 20"/>
          <p:cNvSpPr/>
          <p:nvPr/>
        </p:nvSpPr>
        <p:spPr>
          <a:xfrm>
            <a:off x="8058150" y="5843905"/>
            <a:ext cx="116840" cy="680085"/>
          </a:xfrm>
          <a:prstGeom prst="leftBrace">
            <a:avLst>
              <a:gd name="adj1" fmla="val 161576"/>
              <a:gd name="adj2" fmla="val 50000"/>
            </a:avLst>
          </a:prstGeom>
          <a:ln w="2222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2" name="文本框 21"/>
          <p:cNvSpPr txBox="1"/>
          <p:nvPr/>
        </p:nvSpPr>
        <p:spPr>
          <a:xfrm>
            <a:off x="5199380" y="6130925"/>
            <a:ext cx="2685415" cy="521970"/>
          </a:xfrm>
          <a:prstGeom prst="rect">
            <a:avLst/>
          </a:prstGeom>
          <a:noFill/>
        </p:spPr>
        <p:txBody>
          <a:bodyPr wrap="none" rtlCol="0" anchor="t">
            <a:spAutoFit/>
          </a:bodyPr>
          <a:p>
            <a:pPr algn="l"/>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凯恩斯主义</a:t>
            </a:r>
            <a:r>
              <a:rPr lang="en-US" altLang="zh-CN"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linds(horizontal)">
                                      <p:cBhvr>
                                        <p:cTn id="40" dur="500"/>
                                        <p:tgtEl>
                                          <p:spTgt spid="2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bldLvl="0" animBg="1"/>
      <p:bldP spid="6" grpId="0"/>
      <p:bldP spid="4" grpId="0" bldLvl="0" animBg="1"/>
      <p:bldP spid="7" grpId="0"/>
      <p:bldP spid="5" grpId="0" bldLvl="0" animBg="1"/>
      <p:bldP spid="19" grpId="0" animBg="1"/>
      <p:bldP spid="20" grpId="0" animBg="1"/>
      <p:bldP spid="21"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5" name="组合 14"/>
          <p:cNvGrpSpPr/>
          <p:nvPr/>
        </p:nvGrpSpPr>
        <p:grpSpPr>
          <a:xfrm>
            <a:off x="121285" y="0"/>
            <a:ext cx="4800600" cy="780415"/>
            <a:chOff x="207" y="0"/>
            <a:chExt cx="7560" cy="1229"/>
          </a:xfrm>
        </p:grpSpPr>
        <p:sp>
          <p:nvSpPr>
            <p:cNvPr id="16" name="文本框 15"/>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a:solidFill>
                    <a:srgbClr val="0000CC"/>
                  </a:solidFill>
                  <a:sym typeface="Wingdings 2" panose="05020102010507070707" charset="0"/>
                </a:rPr>
                <a:t></a:t>
              </a: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工业革命的概念</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7" name="流程图: 文档 16"/>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9" name="Text Box 4"/>
          <p:cNvSpPr txBox="1">
            <a:spLocks noChangeArrowheads="1"/>
          </p:cNvSpPr>
          <p:nvPr/>
        </p:nvSpPr>
        <p:spPr bwMode="auto">
          <a:xfrm>
            <a:off x="666750" y="1005339"/>
            <a:ext cx="10858500" cy="1960880"/>
          </a:xfrm>
          <a:prstGeom prst="rect">
            <a:avLst/>
          </a:prstGeom>
          <a:noFill/>
          <a:ln w="19050">
            <a:solidFill>
              <a:schemeClr val="tx1"/>
            </a:solidFill>
            <a:miter lim="800000"/>
          </a:ln>
        </p:spPr>
        <p:txBody>
          <a:bodyPr wrap="square">
            <a:spAutoFit/>
          </a:bodyPr>
          <a:p>
            <a:pPr algn="just">
              <a:lnSpc>
                <a:spcPct val="150000"/>
              </a:lnSpc>
              <a:defRPr/>
            </a:pPr>
            <a:r>
              <a:rPr lang="zh-CN" altLang="en-US" sz="2700" b="1" dirty="0" smtClean="0">
                <a:solidFill>
                  <a:srgbClr val="FF0000"/>
                </a:solidFill>
                <a:latin typeface="黑体" panose="02010609060101010101" pitchFamily="49" charset="-122"/>
                <a:ea typeface="黑体" panose="02010609060101010101" pitchFamily="49" charset="-122"/>
              </a:rPr>
              <a:t>工业革命</a:t>
            </a:r>
            <a:r>
              <a:rPr lang="en-US" altLang="zh-CN" sz="2700" b="1" dirty="0" smtClean="0">
                <a:solidFill>
                  <a:srgbClr val="FF0000"/>
                </a:solidFill>
                <a:latin typeface="黑体" panose="02010609060101010101" pitchFamily="49" charset="-122"/>
                <a:ea typeface="黑体" panose="02010609060101010101" pitchFamily="49" charset="-122"/>
              </a:rPr>
              <a:t>:</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又称</a:t>
            </a:r>
            <a:r>
              <a:rPr lang="zh-CN" altLang="en-US" sz="2700" dirty="0">
                <a:solidFill>
                  <a:schemeClr val="tx1">
                    <a:lumMod val="95000"/>
                    <a:lumOff val="5000"/>
                  </a:schemeClr>
                </a:solidFill>
                <a:latin typeface="黑体" panose="02010609060101010101" pitchFamily="49" charset="-122"/>
                <a:ea typeface="黑体" panose="02010609060101010101" pitchFamily="49" charset="-122"/>
              </a:rPr>
              <a:t>产业革命</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，开始于</a:t>
            </a:r>
            <a:r>
              <a:rPr lang="en-US" altLang="zh-CN" sz="2700" dirty="0" smtClean="0">
                <a:solidFill>
                  <a:schemeClr val="tx1">
                    <a:lumMod val="95000"/>
                    <a:lumOff val="5000"/>
                  </a:schemeClr>
                </a:solidFill>
                <a:latin typeface="黑体" panose="02010609060101010101" pitchFamily="49" charset="-122"/>
                <a:ea typeface="黑体" panose="02010609060101010101" pitchFamily="49" charset="-122"/>
              </a:rPr>
              <a:t>18</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世纪</a:t>
            </a:r>
            <a:r>
              <a:rPr lang="en-US" altLang="zh-CN" sz="2700" dirty="0" smtClean="0">
                <a:solidFill>
                  <a:schemeClr val="tx1">
                    <a:lumMod val="95000"/>
                    <a:lumOff val="5000"/>
                  </a:schemeClr>
                </a:solidFill>
                <a:latin typeface="黑体" panose="02010609060101010101" pitchFamily="49" charset="-122"/>
                <a:ea typeface="黑体" panose="02010609060101010101" pitchFamily="49" charset="-122"/>
              </a:rPr>
              <a:t>60</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年代的英国，是资本主义</a:t>
            </a:r>
            <a:r>
              <a:rPr lang="zh-CN" altLang="en-US" sz="2700" dirty="0">
                <a:solidFill>
                  <a:schemeClr val="tx1">
                    <a:lumMod val="95000"/>
                    <a:lumOff val="5000"/>
                  </a:schemeClr>
                </a:solidFill>
                <a:latin typeface="黑体" panose="02010609060101010101" pitchFamily="49" charset="-122"/>
                <a:ea typeface="黑体" panose="02010609060101010101" pitchFamily="49" charset="-122"/>
              </a:rPr>
              <a:t>工业化的早期历程</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，它是</a:t>
            </a:r>
            <a:r>
              <a:rPr lang="zh-CN" altLang="en-US" sz="2700" dirty="0">
                <a:solidFill>
                  <a:schemeClr val="tx1">
                    <a:lumMod val="95000"/>
                    <a:lumOff val="5000"/>
                  </a:schemeClr>
                </a:solidFill>
                <a:latin typeface="黑体" panose="02010609060101010101" pitchFamily="49" charset="-122"/>
                <a:ea typeface="黑体" panose="02010609060101010101" pitchFamily="49" charset="-122"/>
              </a:rPr>
              <a:t>以机器取代人力，以大规模工厂化生产取代个体工场手工生产的一场生产与科技革命。</a:t>
            </a:r>
            <a:endParaRPr lang="zh-CN" altLang="en-US" sz="2700" dirty="0">
              <a:solidFill>
                <a:schemeClr val="tx1">
                  <a:lumMod val="95000"/>
                  <a:lumOff val="5000"/>
                </a:schemeClr>
              </a:solidFill>
              <a:latin typeface="黑体" panose="02010609060101010101" pitchFamily="49" charset="-122"/>
              <a:ea typeface="黑体" panose="02010609060101010101" pitchFamily="49" charset="-122"/>
            </a:endParaRPr>
          </a:p>
        </p:txBody>
      </p:sp>
      <p:sp>
        <p:nvSpPr>
          <p:cNvPr id="21" name="文本框 20"/>
          <p:cNvSpPr txBox="1"/>
          <p:nvPr/>
        </p:nvSpPr>
        <p:spPr>
          <a:xfrm>
            <a:off x="4470400" y="1754505"/>
            <a:ext cx="1003300" cy="645160"/>
          </a:xfrm>
          <a:prstGeom prst="rect">
            <a:avLst/>
          </a:prstGeom>
          <a:noFill/>
        </p:spPr>
        <p:txBody>
          <a:bodyPr wrap="none" rtlCol="0">
            <a:spAutoFit/>
          </a:bodyPr>
          <a:p>
            <a:pPr algn="l"/>
            <a:r>
              <a:rPr lang="en-US" altLang="zh-CN" sz="3600" b="1" dirty="0" smtClean="0">
                <a:solidFill>
                  <a:srgbClr val="FF0000"/>
                </a:solidFill>
                <a:latin typeface="微软雅黑" panose="020B0503020204020204" charset="-122"/>
                <a:ea typeface="微软雅黑" panose="020B0503020204020204" charset="-122"/>
                <a:sym typeface="+mn-ea"/>
              </a:rPr>
              <a:t>____</a:t>
            </a:r>
            <a:endParaRPr lang="en-US" altLang="zh-CN" sz="3600" b="1" dirty="0" smtClean="0">
              <a:solidFill>
                <a:srgbClr val="FF0000"/>
              </a:solidFill>
              <a:latin typeface="微软雅黑" panose="020B0503020204020204" charset="-122"/>
              <a:ea typeface="微软雅黑" panose="020B0503020204020204" charset="-122"/>
              <a:sym typeface="+mn-ea"/>
            </a:endParaRPr>
          </a:p>
        </p:txBody>
      </p:sp>
      <p:sp>
        <p:nvSpPr>
          <p:cNvPr id="22" name="文本框 21"/>
          <p:cNvSpPr txBox="1"/>
          <p:nvPr/>
        </p:nvSpPr>
        <p:spPr>
          <a:xfrm>
            <a:off x="8228330" y="1754505"/>
            <a:ext cx="1003300" cy="645160"/>
          </a:xfrm>
          <a:prstGeom prst="rect">
            <a:avLst/>
          </a:prstGeom>
          <a:noFill/>
        </p:spPr>
        <p:txBody>
          <a:bodyPr wrap="none" rtlCol="0">
            <a:spAutoFit/>
          </a:bodyPr>
          <a:p>
            <a:pPr algn="l"/>
            <a:r>
              <a:rPr lang="en-US" altLang="zh-CN" sz="3600" b="1" dirty="0" smtClean="0">
                <a:solidFill>
                  <a:srgbClr val="FF0000"/>
                </a:solidFill>
                <a:latin typeface="微软雅黑" panose="020B0503020204020204" charset="-122"/>
                <a:ea typeface="微软雅黑" panose="020B0503020204020204" charset="-122"/>
                <a:sym typeface="+mn-ea"/>
              </a:rPr>
              <a:t>____</a:t>
            </a:r>
            <a:endParaRPr lang="en-US" altLang="zh-CN" sz="3600" b="1" dirty="0" smtClean="0">
              <a:solidFill>
                <a:srgbClr val="FF0000"/>
              </a:solidFill>
              <a:latin typeface="微软雅黑" panose="020B0503020204020204" charset="-122"/>
              <a:ea typeface="微软雅黑" panose="020B0503020204020204" charset="-122"/>
              <a:sym typeface="+mn-ea"/>
            </a:endParaRPr>
          </a:p>
        </p:txBody>
      </p:sp>
      <p:pic>
        <p:nvPicPr>
          <p:cNvPr id="23" name="图片 22"/>
          <p:cNvPicPr>
            <a:picLocks noChangeAspect="1"/>
          </p:cNvPicPr>
          <p:nvPr/>
        </p:nvPicPr>
        <p:blipFill>
          <a:blip r:embed="rId2">
            <a:extLst>
              <a:ext uri="{28A0092B-C50C-407E-A947-70E740481C1C}">
                <a14:useLocalDpi xmlns:a14="http://schemas.microsoft.com/office/drawing/2010/main" val="0"/>
              </a:ext>
            </a:extLst>
          </a:blip>
          <a:srcRect l="7048" r="7048"/>
          <a:stretch>
            <a:fillRect/>
          </a:stretch>
        </p:blipFill>
        <p:spPr>
          <a:xfrm>
            <a:off x="6652895" y="3270885"/>
            <a:ext cx="5039995" cy="3275965"/>
          </a:xfrm>
          <a:prstGeom prst="rect">
            <a:avLst/>
          </a:prstGeom>
        </p:spPr>
      </p:pic>
      <p:sp>
        <p:nvSpPr>
          <p:cNvPr id="24" name="圆角矩形 23"/>
          <p:cNvSpPr/>
          <p:nvPr/>
        </p:nvSpPr>
        <p:spPr>
          <a:xfrm>
            <a:off x="235585" y="3961765"/>
            <a:ext cx="995045" cy="1588135"/>
          </a:xfrm>
          <a:prstGeom prst="roundRect">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dirty="0" smtClean="0">
                <a:solidFill>
                  <a:schemeClr val="tx1">
                    <a:lumMod val="95000"/>
                    <a:lumOff val="5000"/>
                  </a:schemeClr>
                </a:solidFill>
                <a:latin typeface="黑体" panose="02010609060101010101" pitchFamily="49" charset="-122"/>
                <a:ea typeface="黑体" panose="02010609060101010101" pitchFamily="49" charset="-122"/>
              </a:rPr>
              <a:t>革命性的变化</a:t>
            </a:r>
            <a:endParaRPr lang="zh-CN" altLang="en-US" sz="2800" b="1" dirty="0" smtClean="0">
              <a:solidFill>
                <a:schemeClr val="tx1">
                  <a:lumMod val="95000"/>
                  <a:lumOff val="5000"/>
                </a:schemeClr>
              </a:solidFill>
              <a:latin typeface="黑体" panose="02010609060101010101" pitchFamily="49" charset="-122"/>
              <a:ea typeface="黑体" panose="02010609060101010101" pitchFamily="49" charset="-122"/>
            </a:endParaRPr>
          </a:p>
        </p:txBody>
      </p:sp>
      <p:sp>
        <p:nvSpPr>
          <p:cNvPr id="25" name="左大括号 24"/>
          <p:cNvSpPr/>
          <p:nvPr/>
        </p:nvSpPr>
        <p:spPr>
          <a:xfrm>
            <a:off x="1440815" y="3601720"/>
            <a:ext cx="245110" cy="2520315"/>
          </a:xfrm>
          <a:prstGeom prst="leftBrace">
            <a:avLst>
              <a:gd name="adj1" fmla="val 156994"/>
              <a:gd name="adj2" fmla="val 50000"/>
            </a:avLst>
          </a:prstGeom>
          <a:noFill/>
          <a:ln w="19050">
            <a:solidFill>
              <a:schemeClr val="tx1"/>
            </a:solidFill>
          </a:ln>
        </p:spPr>
        <p:style>
          <a:lnRef idx="3">
            <a:schemeClr val="lt1"/>
          </a:lnRef>
          <a:fillRef idx="1">
            <a:schemeClr val="accent5"/>
          </a:fillRef>
          <a:effectRef idx="1">
            <a:schemeClr val="accent5"/>
          </a:effectRef>
          <a:fontRef idx="minor">
            <a:schemeClr val="lt1"/>
          </a:fontRef>
        </p:style>
        <p:txBody>
          <a:bodyPr rtlCol="0" anchor="ctr"/>
          <a:p>
            <a:pPr algn="ctr"/>
            <a:endParaRPr lang="zh-CN" altLang="en-US"/>
          </a:p>
        </p:txBody>
      </p:sp>
      <p:sp>
        <p:nvSpPr>
          <p:cNvPr id="26" name="圆角矩形 25"/>
          <p:cNvSpPr/>
          <p:nvPr/>
        </p:nvSpPr>
        <p:spPr>
          <a:xfrm>
            <a:off x="1793240" y="3270885"/>
            <a:ext cx="4869815" cy="883920"/>
          </a:xfrm>
          <a:prstGeom prst="roundRect">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r>
              <a:rPr lang="zh-CN" altLang="en-US" sz="2800" dirty="0" smtClean="0">
                <a:solidFill>
                  <a:schemeClr val="tx1">
                    <a:lumMod val="95000"/>
                    <a:lumOff val="5000"/>
                  </a:schemeClr>
                </a:solidFill>
                <a:latin typeface="黑体" panose="02010609060101010101" pitchFamily="49" charset="-122"/>
                <a:ea typeface="黑体" panose="02010609060101010101" pitchFamily="49" charset="-122"/>
              </a:rPr>
              <a:t>生产工具：</a:t>
            </a:r>
            <a:endParaRPr lang="zh-CN" altLang="en-US" sz="2800" dirty="0" smtClean="0">
              <a:solidFill>
                <a:schemeClr val="tx1">
                  <a:lumMod val="95000"/>
                  <a:lumOff val="5000"/>
                </a:schemeClr>
              </a:solidFill>
              <a:latin typeface="黑体" panose="02010609060101010101" pitchFamily="49" charset="-122"/>
              <a:ea typeface="黑体" panose="02010609060101010101" pitchFamily="49" charset="-122"/>
            </a:endParaRPr>
          </a:p>
          <a:p>
            <a:endParaRPr lang="zh-CN" altLang="en-US" sz="2800" dirty="0" smtClean="0">
              <a:solidFill>
                <a:schemeClr val="tx1">
                  <a:lumMod val="95000"/>
                  <a:lumOff val="5000"/>
                </a:schemeClr>
              </a:solidFill>
              <a:latin typeface="黑体" panose="02010609060101010101" pitchFamily="49" charset="-122"/>
              <a:ea typeface="黑体" panose="02010609060101010101" pitchFamily="49" charset="-122"/>
            </a:endParaRPr>
          </a:p>
        </p:txBody>
      </p:sp>
      <p:sp>
        <p:nvSpPr>
          <p:cNvPr id="27" name="圆角矩形 26"/>
          <p:cNvSpPr/>
          <p:nvPr/>
        </p:nvSpPr>
        <p:spPr>
          <a:xfrm>
            <a:off x="1793240" y="4262755"/>
            <a:ext cx="4011295" cy="883920"/>
          </a:xfrm>
          <a:prstGeom prst="roundRect">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r>
              <a:rPr lang="zh-CN" altLang="en-US" sz="2800" dirty="0" smtClean="0">
                <a:solidFill>
                  <a:schemeClr val="tx1">
                    <a:lumMod val="95000"/>
                    <a:lumOff val="5000"/>
                  </a:schemeClr>
                </a:solidFill>
                <a:latin typeface="黑体" panose="02010609060101010101" pitchFamily="49" charset="-122"/>
                <a:ea typeface="黑体" panose="02010609060101010101" pitchFamily="49" charset="-122"/>
              </a:rPr>
              <a:t>生产组织形式：</a:t>
            </a:r>
            <a:endParaRPr lang="zh-CN" altLang="en-US" sz="2800" b="1" dirty="0" smtClean="0">
              <a:solidFill>
                <a:schemeClr val="tx1">
                  <a:lumMod val="95000"/>
                  <a:lumOff val="5000"/>
                </a:schemeClr>
              </a:solidFill>
              <a:latin typeface="黑体" panose="02010609060101010101" pitchFamily="49" charset="-122"/>
              <a:ea typeface="黑体" panose="02010609060101010101" pitchFamily="49" charset="-122"/>
            </a:endParaRPr>
          </a:p>
          <a:p>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28" name="圆角矩形 27"/>
          <p:cNvSpPr/>
          <p:nvPr/>
        </p:nvSpPr>
        <p:spPr>
          <a:xfrm>
            <a:off x="1783080" y="5358765"/>
            <a:ext cx="4643755" cy="883920"/>
          </a:xfrm>
          <a:prstGeom prst="roundRect">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r>
              <a:rPr lang="zh-CN" altLang="en-US" sz="2800" dirty="0" smtClean="0">
                <a:solidFill>
                  <a:schemeClr val="tx1">
                    <a:lumMod val="95000"/>
                    <a:lumOff val="5000"/>
                  </a:schemeClr>
                </a:solidFill>
                <a:latin typeface="黑体" panose="02010609060101010101" pitchFamily="49" charset="-122"/>
                <a:ea typeface="黑体" panose="02010609060101010101" pitchFamily="49" charset="-122"/>
              </a:rPr>
              <a:t>生产动力：</a:t>
            </a:r>
            <a:endParaRPr lang="zh-CN" altLang="en-US" sz="2800" dirty="0" smtClean="0">
              <a:solidFill>
                <a:schemeClr val="tx1">
                  <a:lumMod val="95000"/>
                  <a:lumOff val="5000"/>
                </a:schemeClr>
              </a:solidFill>
              <a:latin typeface="黑体" panose="02010609060101010101" pitchFamily="49" charset="-122"/>
              <a:ea typeface="黑体" panose="02010609060101010101" pitchFamily="49" charset="-122"/>
            </a:endParaRPr>
          </a:p>
          <a:p>
            <a:endParaRPr lang="zh-CN" altLang="en-US" sz="2800" dirty="0" smtClean="0">
              <a:solidFill>
                <a:schemeClr val="tx1">
                  <a:lumMod val="95000"/>
                  <a:lumOff val="5000"/>
                </a:schemeClr>
              </a:solidFill>
              <a:latin typeface="黑体" panose="02010609060101010101" pitchFamily="49" charset="-122"/>
              <a:ea typeface="黑体" panose="02010609060101010101" pitchFamily="49" charset="-122"/>
            </a:endParaRPr>
          </a:p>
        </p:txBody>
      </p:sp>
      <p:grpSp>
        <p:nvGrpSpPr>
          <p:cNvPr id="31" name="组合 30"/>
          <p:cNvGrpSpPr/>
          <p:nvPr/>
        </p:nvGrpSpPr>
        <p:grpSpPr>
          <a:xfrm>
            <a:off x="6824345" y="3830320"/>
            <a:ext cx="2130425" cy="1588135"/>
            <a:chOff x="13102" y="6239"/>
            <a:chExt cx="3355" cy="2501"/>
          </a:xfrm>
        </p:grpSpPr>
        <p:sp>
          <p:nvSpPr>
            <p:cNvPr id="29" name="右箭头 28"/>
            <p:cNvSpPr/>
            <p:nvPr/>
          </p:nvSpPr>
          <p:spPr>
            <a:xfrm>
              <a:off x="13102" y="7127"/>
              <a:ext cx="871" cy="978"/>
            </a:xfrm>
            <a:prstGeom prst="rightArrow">
              <a:avLst/>
            </a:prstGeom>
            <a:solidFill>
              <a:schemeClr val="accent2">
                <a:lumMod val="20000"/>
                <a:lumOff val="80000"/>
              </a:schemeClr>
            </a:solid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pPr algn="ctr"/>
              <a:endParaRPr lang="zh-CN" altLang="en-US"/>
            </a:p>
          </p:txBody>
        </p:sp>
        <p:sp>
          <p:nvSpPr>
            <p:cNvPr id="30" name="圆角矩形 29"/>
            <p:cNvSpPr/>
            <p:nvPr/>
          </p:nvSpPr>
          <p:spPr>
            <a:xfrm>
              <a:off x="13973" y="6239"/>
              <a:ext cx="2484" cy="2501"/>
            </a:xfrm>
            <a:prstGeom prst="roundRect">
              <a:avLst/>
            </a:prstGeom>
            <a:solidFill>
              <a:schemeClr val="accent2">
                <a:lumMod val="20000"/>
                <a:lumOff val="80000"/>
              </a:schemeClr>
            </a:solid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pPr algn="ctr"/>
              <a:r>
                <a:rPr lang="zh-CN" altLang="en-US" sz="3200" b="1" dirty="0" smtClean="0">
                  <a:solidFill>
                    <a:srgbClr val="FF0000"/>
                  </a:solidFill>
                  <a:latin typeface="华文新魏" panose="02010800040101010101" charset="-122"/>
                  <a:ea typeface="华文新魏" panose="02010800040101010101" charset="-122"/>
                </a:rPr>
                <a:t>蒸汽</a:t>
              </a:r>
              <a:endParaRPr lang="zh-CN" altLang="en-US" sz="3200" b="1" dirty="0" smtClean="0">
                <a:solidFill>
                  <a:srgbClr val="FF0000"/>
                </a:solidFill>
                <a:latin typeface="华文新魏" panose="02010800040101010101" charset="-122"/>
                <a:ea typeface="华文新魏" panose="02010800040101010101" charset="-122"/>
              </a:endParaRPr>
            </a:p>
            <a:p>
              <a:pPr algn="ctr"/>
              <a:r>
                <a:rPr lang="zh-CN" altLang="en-US" sz="3200" b="1" dirty="0" smtClean="0">
                  <a:solidFill>
                    <a:srgbClr val="FF0000"/>
                  </a:solidFill>
                  <a:latin typeface="华文新魏" panose="02010800040101010101" charset="-122"/>
                  <a:ea typeface="华文新魏" panose="02010800040101010101" charset="-122"/>
                </a:rPr>
                <a:t>时代</a:t>
              </a:r>
              <a:endParaRPr lang="zh-CN" altLang="en-US" sz="3200" b="1" dirty="0" smtClean="0">
                <a:solidFill>
                  <a:srgbClr val="FF0000"/>
                </a:solidFill>
                <a:latin typeface="华文新魏" panose="02010800040101010101" charset="-122"/>
                <a:ea typeface="华文新魏" panose="02010800040101010101" charset="-122"/>
              </a:endParaRPr>
            </a:p>
          </p:txBody>
        </p:sp>
      </p:grpSp>
      <p:sp>
        <p:nvSpPr>
          <p:cNvPr id="2" name="文本框 1"/>
          <p:cNvSpPr txBox="1"/>
          <p:nvPr/>
        </p:nvSpPr>
        <p:spPr>
          <a:xfrm>
            <a:off x="1910080" y="3601720"/>
            <a:ext cx="3757930" cy="521970"/>
          </a:xfrm>
          <a:prstGeom prst="rect">
            <a:avLst/>
          </a:prstGeom>
          <a:noFill/>
        </p:spPr>
        <p:txBody>
          <a:bodyPr wrap="none" rtlCol="0">
            <a:spAutoFit/>
          </a:bodyPr>
          <a:p>
            <a:pPr algn="l"/>
            <a:r>
              <a:rPr lang="zh-CN" altLang="en-US" sz="2800" b="1" dirty="0" smtClean="0">
                <a:solidFill>
                  <a:schemeClr val="tx1">
                    <a:lumMod val="95000"/>
                    <a:lumOff val="5000"/>
                  </a:schemeClr>
                </a:solidFill>
                <a:latin typeface="宋体" panose="02010600030101010101" pitchFamily="2" charset="-122"/>
                <a:ea typeface="宋体" panose="02010600030101010101" pitchFamily="2" charset="-122"/>
                <a:sym typeface="+mn-ea"/>
              </a:rPr>
              <a:t>由手工生产到</a:t>
            </a:r>
            <a:r>
              <a:rPr lang="zh-CN" altLang="en-US" sz="2800" b="1" dirty="0" smtClean="0">
                <a:solidFill>
                  <a:srgbClr val="FF0000"/>
                </a:solidFill>
                <a:latin typeface="宋体" panose="02010600030101010101" pitchFamily="2" charset="-122"/>
                <a:ea typeface="宋体" panose="02010600030101010101" pitchFamily="2" charset="-122"/>
                <a:sym typeface="+mn-ea"/>
              </a:rPr>
              <a:t>机器</a:t>
            </a:r>
            <a:r>
              <a:rPr lang="zh-CN" altLang="en-US" sz="2800" b="1" dirty="0" smtClean="0">
                <a:solidFill>
                  <a:schemeClr val="tx1">
                    <a:lumMod val="95000"/>
                    <a:lumOff val="5000"/>
                  </a:schemeClr>
                </a:solidFill>
                <a:latin typeface="宋体" panose="02010600030101010101" pitchFamily="2" charset="-122"/>
                <a:ea typeface="宋体" panose="02010600030101010101" pitchFamily="2" charset="-122"/>
                <a:sym typeface="+mn-ea"/>
              </a:rPr>
              <a:t>生产</a:t>
            </a:r>
            <a:endParaRPr lang="zh-CN" altLang="en-US" sz="2800" b="1" dirty="0" smtClean="0">
              <a:solidFill>
                <a:schemeClr val="tx1">
                  <a:lumMod val="95000"/>
                  <a:lumOff val="5000"/>
                </a:schemeClr>
              </a:solidFill>
              <a:latin typeface="宋体" panose="02010600030101010101" pitchFamily="2" charset="-122"/>
              <a:ea typeface="宋体" panose="02010600030101010101" pitchFamily="2" charset="-122"/>
            </a:endParaRPr>
          </a:p>
        </p:txBody>
      </p:sp>
      <p:sp>
        <p:nvSpPr>
          <p:cNvPr id="3" name="文本框 2"/>
          <p:cNvSpPr txBox="1"/>
          <p:nvPr/>
        </p:nvSpPr>
        <p:spPr>
          <a:xfrm>
            <a:off x="1910080" y="4624705"/>
            <a:ext cx="3757930" cy="521970"/>
          </a:xfrm>
          <a:prstGeom prst="rect">
            <a:avLst/>
          </a:prstGeom>
          <a:noFill/>
        </p:spPr>
        <p:txBody>
          <a:bodyPr wrap="none" rtlCol="0">
            <a:spAutoFit/>
          </a:bodyPr>
          <a:p>
            <a:pPr algn="l"/>
            <a:r>
              <a:rPr lang="zh-CN" altLang="en-US" sz="2800" b="1" dirty="0" smtClean="0">
                <a:solidFill>
                  <a:schemeClr val="tx1">
                    <a:lumMod val="95000"/>
                    <a:lumOff val="5000"/>
                  </a:schemeClr>
                </a:solidFill>
                <a:latin typeface="宋体" panose="02010600030101010101" pitchFamily="2" charset="-122"/>
                <a:ea typeface="宋体" panose="02010600030101010101" pitchFamily="2" charset="-122"/>
                <a:sym typeface="+mn-ea"/>
              </a:rPr>
              <a:t>由手工工场到机器</a:t>
            </a:r>
            <a:r>
              <a:rPr lang="zh-CN" altLang="en-US" sz="2800" b="1" dirty="0" smtClean="0">
                <a:solidFill>
                  <a:srgbClr val="FF0000"/>
                </a:solidFill>
                <a:latin typeface="宋体" panose="02010600030101010101" pitchFamily="2" charset="-122"/>
                <a:ea typeface="宋体" panose="02010600030101010101" pitchFamily="2" charset="-122"/>
                <a:sym typeface="+mn-ea"/>
              </a:rPr>
              <a:t>工厂</a:t>
            </a:r>
            <a:endParaRPr lang="zh-CN" altLang="en-US" sz="2800" b="1" dirty="0" smtClean="0">
              <a:solidFill>
                <a:srgbClr val="FF0000"/>
              </a:solidFill>
              <a:latin typeface="宋体" panose="02010600030101010101" pitchFamily="2" charset="-122"/>
              <a:ea typeface="宋体" panose="02010600030101010101" pitchFamily="2" charset="-122"/>
            </a:endParaRPr>
          </a:p>
        </p:txBody>
      </p:sp>
      <p:sp>
        <p:nvSpPr>
          <p:cNvPr id="4" name="文本框 3"/>
          <p:cNvSpPr txBox="1"/>
          <p:nvPr/>
        </p:nvSpPr>
        <p:spPr>
          <a:xfrm>
            <a:off x="1910080" y="5720715"/>
            <a:ext cx="4115435" cy="521970"/>
          </a:xfrm>
          <a:prstGeom prst="rect">
            <a:avLst/>
          </a:prstGeom>
          <a:noFill/>
        </p:spPr>
        <p:txBody>
          <a:bodyPr wrap="none" rtlCol="0">
            <a:spAutoFit/>
          </a:bodyPr>
          <a:p>
            <a:pPr algn="l"/>
            <a:r>
              <a:rPr lang="zh-CN" altLang="en-US" sz="2800" b="1" dirty="0" smtClean="0">
                <a:solidFill>
                  <a:schemeClr val="tx1">
                    <a:lumMod val="95000"/>
                    <a:lumOff val="5000"/>
                  </a:schemeClr>
                </a:solidFill>
                <a:latin typeface="宋体" panose="02010600030101010101" pitchFamily="2" charset="-122"/>
                <a:ea typeface="宋体" panose="02010600030101010101" pitchFamily="2" charset="-122"/>
                <a:sym typeface="+mn-ea"/>
              </a:rPr>
              <a:t>由人力</a:t>
            </a:r>
            <a:r>
              <a:rPr lang="zh-CN" altLang="en-US" sz="2800" b="1" dirty="0">
                <a:solidFill>
                  <a:schemeClr val="tx1">
                    <a:lumMod val="95000"/>
                    <a:lumOff val="5000"/>
                  </a:schemeClr>
                </a:solidFill>
                <a:latin typeface="宋体" panose="02010600030101010101" pitchFamily="2" charset="-122"/>
                <a:ea typeface="宋体" panose="02010600030101010101" pitchFamily="2" charset="-122"/>
                <a:sym typeface="+mn-ea"/>
              </a:rPr>
              <a:t>、</a:t>
            </a:r>
            <a:r>
              <a:rPr lang="zh-CN" altLang="en-US" sz="2800" b="1" dirty="0" smtClean="0">
                <a:solidFill>
                  <a:schemeClr val="tx1">
                    <a:lumMod val="95000"/>
                    <a:lumOff val="5000"/>
                  </a:schemeClr>
                </a:solidFill>
                <a:latin typeface="宋体" panose="02010600030101010101" pitchFamily="2" charset="-122"/>
                <a:ea typeface="宋体" panose="02010600030101010101" pitchFamily="2" charset="-122"/>
                <a:sym typeface="+mn-ea"/>
              </a:rPr>
              <a:t>畜力到</a:t>
            </a:r>
            <a:r>
              <a:rPr lang="zh-CN" altLang="en-US" sz="2800" b="1" dirty="0" smtClean="0">
                <a:solidFill>
                  <a:srgbClr val="FF0000"/>
                </a:solidFill>
                <a:latin typeface="宋体" panose="02010600030101010101" pitchFamily="2" charset="-122"/>
                <a:ea typeface="宋体" panose="02010600030101010101" pitchFamily="2" charset="-122"/>
                <a:sym typeface="+mn-ea"/>
              </a:rPr>
              <a:t>蒸汽力量</a:t>
            </a:r>
            <a:endParaRPr lang="zh-CN" altLang="en-US" sz="28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linds(horizontal)">
                                      <p:cBhvr>
                                        <p:cTn id="21" dur="500"/>
                                        <p:tgtEl>
                                          <p:spTgt spid="2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21" grpId="0"/>
      <p:bldP spid="22" grpId="0"/>
      <p:bldP spid="24" grpId="0" animBg="1"/>
      <p:bldP spid="25" grpId="0" animBg="1"/>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5" name="组合 14"/>
          <p:cNvGrpSpPr/>
          <p:nvPr/>
        </p:nvGrpSpPr>
        <p:grpSpPr>
          <a:xfrm>
            <a:off x="2058035" y="849630"/>
            <a:ext cx="8075930" cy="1997075"/>
            <a:chOff x="-2154" y="-1542"/>
            <a:chExt cx="12718" cy="3145"/>
          </a:xfrm>
        </p:grpSpPr>
        <p:sp>
          <p:nvSpPr>
            <p:cNvPr id="16" name="文本框 15"/>
            <p:cNvSpPr txBox="1"/>
            <p:nvPr/>
          </p:nvSpPr>
          <p:spPr>
            <a:xfrm>
              <a:off x="-2154" y="-1542"/>
              <a:ext cx="12718" cy="3021"/>
            </a:xfrm>
            <a:prstGeom prst="rect">
              <a:avLst/>
            </a:prstGeom>
            <a:noFill/>
          </p:spPr>
          <p:txBody>
            <a:bodyPr wrap="square" rtlCol="0">
              <a:spAutoFit/>
            </a:bodyPr>
            <a:p>
              <a:pPr algn="ctr" fontAlgn="auto">
                <a:lnSpc>
                  <a:spcPct val="110000"/>
                </a:lnSpc>
              </a:pPr>
              <a:r>
                <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一</a:t>
              </a:r>
              <a:endPar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a:p>
              <a:pPr algn="ctr" fontAlgn="auto">
                <a:lnSpc>
                  <a:spcPct val="110000"/>
                </a:lnSpc>
              </a:pPr>
              <a:r>
                <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工业革命的背景</a:t>
              </a:r>
              <a:endPar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7" name="流程图: 文档 16"/>
            <p:cNvSpPr/>
            <p:nvPr/>
          </p:nvSpPr>
          <p:spPr>
            <a:xfrm flipV="1">
              <a:off x="-1483" y="1331"/>
              <a:ext cx="11375" cy="272"/>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5" name="组合 14"/>
          <p:cNvGrpSpPr/>
          <p:nvPr/>
        </p:nvGrpSpPr>
        <p:grpSpPr>
          <a:xfrm>
            <a:off x="121285" y="0"/>
            <a:ext cx="4800600" cy="780415"/>
            <a:chOff x="207" y="0"/>
            <a:chExt cx="7560" cy="1229"/>
          </a:xfrm>
        </p:grpSpPr>
        <p:sp>
          <p:nvSpPr>
            <p:cNvPr id="16" name="文本框 15"/>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一、工业革命的背景</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7" name="流程图: 文档 16"/>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Picture 4" descr="https://ss0.bdstatic.com/70cFuHSh_Q1YnxGkpoWK1HF6hhy/it/u=3711848550,3238123605&amp;fm=27&amp;gp=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6340" y="4683760"/>
            <a:ext cx="1187450" cy="97917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11205845" y="4916805"/>
            <a:ext cx="970915" cy="521970"/>
          </a:xfrm>
          <a:prstGeom prst="rect">
            <a:avLst/>
          </a:prstGeom>
          <a:noFill/>
        </p:spPr>
        <p:txBody>
          <a:bodyPr wrap="square" rtlCol="0">
            <a:spAutoFit/>
          </a:bodyPr>
          <a:p>
            <a:pPr algn="r"/>
            <a:r>
              <a:rPr lang="zh-CN" altLang="en-US" sz="2800" b="1" dirty="0">
                <a:solidFill>
                  <a:srgbClr val="FF0000"/>
                </a:solidFill>
                <a:latin typeface="微软雅黑" panose="020B0503020204020204" charset="-122"/>
                <a:ea typeface="微软雅黑" panose="020B0503020204020204" charset="-122"/>
              </a:rPr>
              <a:t>资金</a:t>
            </a:r>
            <a:endParaRPr lang="zh-CN" altLang="en-US" sz="2800" b="1" dirty="0">
              <a:solidFill>
                <a:srgbClr val="FF0000"/>
              </a:solidFill>
              <a:latin typeface="微软雅黑" panose="020B0503020204020204" charset="-122"/>
              <a:ea typeface="微软雅黑" panose="020B0503020204020204" charset="-122"/>
            </a:endParaRPr>
          </a:p>
        </p:txBody>
      </p:sp>
      <p:pic>
        <p:nvPicPr>
          <p:cNvPr id="14" name="Picture 10" descr="https://timgsa.baidu.com/timg?image&amp;quality=80&amp;size=b9999_10000&amp;sec=1521367520549&amp;di=1d8f5d098712b3fd48eed955a2cf7adb&amp;imgtype=0&amp;src=http%3A%2F%2Fimgsrc.baidu.com%2Fimage%2Fc0%253Dpixel_huitu%252C0%252C0%252C294%252C40%2Fsign%3Dd695e1e67dc6a7efad2ba0669482ca3d%2F6d81800a19d8bc3e80b142f3898ba61ea8d345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9040" y="1191895"/>
            <a:ext cx="1150620" cy="97917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5" name="文本框 34"/>
          <p:cNvSpPr txBox="1"/>
          <p:nvPr/>
        </p:nvSpPr>
        <p:spPr>
          <a:xfrm>
            <a:off x="11273790" y="1421130"/>
            <a:ext cx="920115" cy="521970"/>
          </a:xfrm>
          <a:prstGeom prst="rect">
            <a:avLst/>
          </a:prstGeom>
          <a:noFill/>
        </p:spPr>
        <p:txBody>
          <a:bodyPr wrap="square" rtlCol="0">
            <a:spAutoFit/>
          </a:bodyPr>
          <a:p>
            <a:pPr algn="r"/>
            <a:r>
              <a:rPr lang="zh-CN" altLang="en-US" sz="2800" b="1" dirty="0">
                <a:solidFill>
                  <a:srgbClr val="FF0000"/>
                </a:solidFill>
                <a:latin typeface="微软雅黑" panose="020B0503020204020204" charset="-122"/>
                <a:ea typeface="微软雅黑" panose="020B0503020204020204" charset="-122"/>
              </a:rPr>
              <a:t>原料</a:t>
            </a:r>
            <a:endParaRPr lang="zh-CN" altLang="en-US" sz="2800" b="1" dirty="0">
              <a:solidFill>
                <a:srgbClr val="FF0000"/>
              </a:solidFill>
              <a:latin typeface="微软雅黑" panose="020B0503020204020204" charset="-122"/>
              <a:ea typeface="微软雅黑" panose="020B0503020204020204" charset="-122"/>
            </a:endParaRPr>
          </a:p>
        </p:txBody>
      </p:sp>
      <p:pic>
        <p:nvPicPr>
          <p:cNvPr id="4" name="Picture 12" descr="https://timgsa.baidu.com/timg?image&amp;quality=80&amp;size=b9999_10000&amp;sec=1521367681362&amp;di=7015b77a1bd904c89c3589680bf29419&amp;imgtype=0&amp;src=http%3A%2F%2Fimgsrc.baidu.com%2Fimgad%2Fpic%2Fitem%2F738b4710b912c8fcf76d48e8f6039245d688217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3170" y="2317115"/>
            <a:ext cx="1126490" cy="97218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6" name="文本框 35"/>
          <p:cNvSpPr txBox="1"/>
          <p:nvPr/>
        </p:nvSpPr>
        <p:spPr>
          <a:xfrm>
            <a:off x="10728325" y="2573655"/>
            <a:ext cx="1549400" cy="521970"/>
          </a:xfrm>
          <a:prstGeom prst="rect">
            <a:avLst/>
          </a:prstGeom>
          <a:noFill/>
        </p:spPr>
        <p:txBody>
          <a:bodyPr wrap="square" rtlCol="0">
            <a:spAutoFit/>
          </a:bodyPr>
          <a:p>
            <a:pPr algn="r"/>
            <a:r>
              <a:rPr lang="zh-CN" altLang="en-US" sz="2800" b="1" dirty="0">
                <a:solidFill>
                  <a:srgbClr val="FF0000"/>
                </a:solidFill>
                <a:latin typeface="微软雅黑" panose="020B0503020204020204" charset="-122"/>
                <a:ea typeface="微软雅黑" panose="020B0503020204020204" charset="-122"/>
              </a:rPr>
              <a:t>劳动力</a:t>
            </a:r>
            <a:endParaRPr lang="zh-CN" altLang="en-US" sz="2800" b="1" dirty="0">
              <a:solidFill>
                <a:srgbClr val="FF0000"/>
              </a:solidFill>
              <a:latin typeface="微软雅黑" panose="020B0503020204020204" charset="-122"/>
              <a:ea typeface="微软雅黑" panose="020B0503020204020204" charset="-122"/>
            </a:endParaRPr>
          </a:p>
        </p:txBody>
      </p:sp>
      <p:pic>
        <p:nvPicPr>
          <p:cNvPr id="27" name="Picture 8" descr="https://timgsa.baidu.com/timg?image&amp;quality=80&amp;size=b10000_10000&amp;sec=1521356761&amp;di=b717938b0b74d278e04b96ed7a26bb1a&amp;src=http://pic31.nipic.com/20130719/9885883_095143651000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3170" y="3498215"/>
            <a:ext cx="1126490" cy="97282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7" name="文本框 36"/>
          <p:cNvSpPr txBox="1"/>
          <p:nvPr/>
        </p:nvSpPr>
        <p:spPr>
          <a:xfrm>
            <a:off x="11134090" y="3754755"/>
            <a:ext cx="967740" cy="521970"/>
          </a:xfrm>
          <a:prstGeom prst="rect">
            <a:avLst/>
          </a:prstGeom>
          <a:noFill/>
        </p:spPr>
        <p:txBody>
          <a:bodyPr wrap="square" rtlCol="0">
            <a:spAutoFit/>
          </a:bodyPr>
          <a:p>
            <a:pPr algn="r"/>
            <a:r>
              <a:rPr lang="zh-CN" altLang="en-US" sz="2800" b="1" dirty="0">
                <a:solidFill>
                  <a:srgbClr val="FF0000"/>
                </a:solidFill>
                <a:latin typeface="微软雅黑" panose="020B0503020204020204" charset="-122"/>
                <a:ea typeface="微软雅黑" panose="020B0503020204020204" charset="-122"/>
              </a:rPr>
              <a:t>市场</a:t>
            </a:r>
            <a:endParaRPr lang="zh-CN" altLang="en-US" sz="2800" b="1" dirty="0">
              <a:solidFill>
                <a:srgbClr val="FF0000"/>
              </a:solidFill>
              <a:latin typeface="微软雅黑" panose="020B0503020204020204" charset="-122"/>
              <a:ea typeface="微软雅黑" panose="020B0503020204020204" charset="-122"/>
            </a:endParaRPr>
          </a:p>
        </p:txBody>
      </p:sp>
      <p:pic>
        <p:nvPicPr>
          <p:cNvPr id="31" name="Picture 2" descr="https://timgsa.baidu.com/timg?image&amp;quality=80&amp;size=b9999_10000&amp;sec=1521368071066&amp;di=4fd0e079f19b5743ea4a2708d47f5ff5&amp;imgtype=0&amp;src=http%3A%2F%2Fa4.att.hudong.com%2F38%2F85%2F203000012271981345088516532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9355" y="5798185"/>
            <a:ext cx="1201420" cy="97345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8" name="文本框 37"/>
          <p:cNvSpPr txBox="1"/>
          <p:nvPr/>
        </p:nvSpPr>
        <p:spPr>
          <a:xfrm>
            <a:off x="11280775" y="6028055"/>
            <a:ext cx="955675" cy="521970"/>
          </a:xfrm>
          <a:prstGeom prst="rect">
            <a:avLst/>
          </a:prstGeom>
          <a:noFill/>
        </p:spPr>
        <p:txBody>
          <a:bodyPr wrap="square" rtlCol="0">
            <a:spAutoFit/>
          </a:bodyPr>
          <a:p>
            <a:pPr algn="r"/>
            <a:r>
              <a:rPr lang="zh-CN" altLang="en-US" sz="2800" b="1" dirty="0">
                <a:solidFill>
                  <a:srgbClr val="FF0000"/>
                </a:solidFill>
                <a:latin typeface="微软雅黑" panose="020B0503020204020204" charset="-122"/>
                <a:ea typeface="微软雅黑" panose="020B0503020204020204" charset="-122"/>
              </a:rPr>
              <a:t>科技</a:t>
            </a:r>
            <a:endParaRPr lang="zh-CN" altLang="en-US" sz="2800" b="1" dirty="0">
              <a:solidFill>
                <a:srgbClr val="FF0000"/>
              </a:solidFill>
              <a:latin typeface="微软雅黑" panose="020B0503020204020204" charset="-122"/>
              <a:ea typeface="微软雅黑" panose="020B0503020204020204" charset="-122"/>
            </a:endParaRPr>
          </a:p>
        </p:txBody>
      </p:sp>
      <p:pic>
        <p:nvPicPr>
          <p:cNvPr id="34" name="Picture 8" descr="https://timgsa.baidu.com/timg?image&amp;quality=80&amp;size=b10000_10000&amp;sec=1521361043&amp;di=7e8d67a7e2356ff5570b17534e8bf465&amp;src=http://pic15.nipic.com/20110617/7776125_213815406139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79355" y="98425"/>
            <a:ext cx="1268730" cy="9747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文本框 38"/>
          <p:cNvSpPr txBox="1"/>
          <p:nvPr/>
        </p:nvSpPr>
        <p:spPr>
          <a:xfrm>
            <a:off x="11268075" y="258445"/>
            <a:ext cx="970915" cy="521970"/>
          </a:xfrm>
          <a:prstGeom prst="rect">
            <a:avLst/>
          </a:prstGeom>
          <a:noFill/>
        </p:spPr>
        <p:txBody>
          <a:bodyPr wrap="square" rtlCol="0">
            <a:spAutoFit/>
          </a:bodyPr>
          <a:p>
            <a:pPr algn="r"/>
            <a:r>
              <a:rPr lang="zh-CN" altLang="en-US" sz="2800" b="1" dirty="0">
                <a:solidFill>
                  <a:srgbClr val="FF0000"/>
                </a:solidFill>
                <a:latin typeface="微软雅黑" panose="020B0503020204020204" charset="-122"/>
                <a:ea typeface="微软雅黑" panose="020B0503020204020204" charset="-122"/>
              </a:rPr>
              <a:t>政体</a:t>
            </a:r>
            <a:endParaRPr lang="zh-CN" altLang="en-US" sz="2800" b="1" dirty="0">
              <a:solidFill>
                <a:srgbClr val="FF0000"/>
              </a:solidFill>
              <a:latin typeface="微软雅黑" panose="020B0503020204020204" charset="-122"/>
              <a:ea typeface="微软雅黑" panose="020B0503020204020204" charset="-122"/>
            </a:endParaRPr>
          </a:p>
        </p:txBody>
      </p:sp>
      <p:grpSp>
        <p:nvGrpSpPr>
          <p:cNvPr id="5" name="组合 4"/>
          <p:cNvGrpSpPr/>
          <p:nvPr/>
        </p:nvGrpSpPr>
        <p:grpSpPr>
          <a:xfrm>
            <a:off x="252730" y="967740"/>
            <a:ext cx="3853180" cy="3037840"/>
            <a:chOff x="494" y="1832"/>
            <a:chExt cx="6068" cy="4784"/>
          </a:xfrm>
        </p:grpSpPr>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 y="1832"/>
              <a:ext cx="6068" cy="3671"/>
            </a:xfrm>
            <a:prstGeom prst="rect">
              <a:avLst/>
            </a:prstGeom>
          </p:spPr>
        </p:pic>
        <p:sp>
          <p:nvSpPr>
            <p:cNvPr id="9" name="文本框 8"/>
            <p:cNvSpPr txBox="1"/>
            <p:nvPr/>
          </p:nvSpPr>
          <p:spPr>
            <a:xfrm>
              <a:off x="876" y="5503"/>
              <a:ext cx="5671" cy="1113"/>
            </a:xfrm>
            <a:prstGeom prst="rect">
              <a:avLst/>
            </a:prstGeom>
            <a:noFill/>
            <a:ln w="3175">
              <a:solidFill>
                <a:schemeClr val="tx1"/>
              </a:solidFill>
            </a:ln>
          </p:spPr>
          <p:txBody>
            <a:bodyPr wrap="square" rtlCol="0">
              <a:spAutoFit/>
            </a:bodyPr>
            <a:p>
              <a:pPr fontAlgn="auto">
                <a:lnSpc>
                  <a:spcPct val="100000"/>
                </a:lnSpc>
              </a:pPr>
              <a:r>
                <a:rPr lang="en-US" altLang="zh-CN" sz="2000" b="1" dirty="0" smtClean="0">
                  <a:solidFill>
                    <a:schemeClr val="tx1">
                      <a:lumMod val="95000"/>
                      <a:lumOff val="5000"/>
                    </a:schemeClr>
                  </a:solidFill>
                  <a:latin typeface="黑体" panose="02010609060101010101" pitchFamily="49" charset="-122"/>
                  <a:ea typeface="黑体" panose="02010609060101010101" pitchFamily="49" charset="-122"/>
                </a:rPr>
                <a:t>1624</a:t>
              </a:r>
              <a:r>
                <a:rPr lang="zh-CN" altLang="en-US" sz="2000" b="1" dirty="0" smtClean="0">
                  <a:solidFill>
                    <a:schemeClr val="tx1">
                      <a:lumMod val="95000"/>
                      <a:lumOff val="5000"/>
                    </a:schemeClr>
                  </a:solidFill>
                  <a:latin typeface="黑体" panose="02010609060101010101" pitchFamily="49" charset="-122"/>
                  <a:ea typeface="黑体" panose="02010609060101010101" pitchFamily="49" charset="-122"/>
                </a:rPr>
                <a:t>年，英国颁布</a:t>
              </a:r>
              <a:r>
                <a:rPr lang="en-US" altLang="zh-CN" sz="2000" b="1" dirty="0" smtClean="0">
                  <a:solidFill>
                    <a:schemeClr val="tx1">
                      <a:lumMod val="95000"/>
                      <a:lumOff val="5000"/>
                    </a:schemeClr>
                  </a:solidFill>
                  <a:latin typeface="黑体" panose="02010609060101010101" pitchFamily="49" charset="-122"/>
                  <a:ea typeface="黑体" panose="02010609060101010101" pitchFamily="49" charset="-122"/>
                </a:rPr>
                <a:t>《</a:t>
              </a:r>
              <a:r>
                <a:rPr lang="zh-CN" altLang="en-US" sz="2000" b="1" dirty="0" smtClean="0">
                  <a:solidFill>
                    <a:schemeClr val="tx1">
                      <a:lumMod val="95000"/>
                      <a:lumOff val="5000"/>
                    </a:schemeClr>
                  </a:solidFill>
                  <a:latin typeface="黑体" panose="02010609060101010101" pitchFamily="49" charset="-122"/>
                  <a:ea typeface="黑体" panose="02010609060101010101" pitchFamily="49" charset="-122"/>
                </a:rPr>
                <a:t>垄断法</a:t>
              </a:r>
              <a:r>
                <a:rPr lang="en-US" altLang="zh-CN" sz="2000" b="1" dirty="0" smtClean="0">
                  <a:solidFill>
                    <a:schemeClr val="tx1">
                      <a:lumMod val="95000"/>
                      <a:lumOff val="5000"/>
                    </a:schemeClr>
                  </a:solidFill>
                  <a:latin typeface="黑体" panose="02010609060101010101" pitchFamily="49" charset="-122"/>
                  <a:ea typeface="黑体" panose="02010609060101010101" pitchFamily="49" charset="-122"/>
                </a:rPr>
                <a:t>》</a:t>
              </a:r>
              <a:r>
                <a:rPr lang="zh-CN" altLang="en-US" sz="2000" b="1" dirty="0">
                  <a:solidFill>
                    <a:schemeClr val="tx1">
                      <a:lumMod val="95000"/>
                      <a:lumOff val="5000"/>
                    </a:schemeClr>
                  </a:solidFill>
                  <a:latin typeface="黑体" panose="02010609060101010101" pitchFamily="49" charset="-122"/>
                  <a:ea typeface="黑体" panose="02010609060101010101" pitchFamily="49" charset="-122"/>
                </a:rPr>
                <a:t>，</a:t>
              </a:r>
              <a:r>
                <a:rPr lang="zh-CN" altLang="en-US" sz="2000" b="1" dirty="0" smtClean="0">
                  <a:solidFill>
                    <a:schemeClr val="tx1">
                      <a:lumMod val="95000"/>
                      <a:lumOff val="5000"/>
                    </a:schemeClr>
                  </a:solidFill>
                  <a:latin typeface="黑体" panose="02010609060101010101" pitchFamily="49" charset="-122"/>
                  <a:ea typeface="黑体" panose="02010609060101010101" pitchFamily="49" charset="-122"/>
                </a:rPr>
                <a:t>这是世界上</a:t>
              </a:r>
              <a:r>
                <a:rPr lang="zh-CN" altLang="en-US" sz="2000" b="1" dirty="0" smtClean="0">
                  <a:solidFill>
                    <a:srgbClr val="FF0000"/>
                  </a:solidFill>
                  <a:latin typeface="黑体" panose="02010609060101010101" pitchFamily="49" charset="-122"/>
                  <a:ea typeface="黑体" panose="02010609060101010101" pitchFamily="49" charset="-122"/>
                </a:rPr>
                <a:t>第一部</a:t>
              </a:r>
              <a:r>
                <a:rPr lang="zh-CN" altLang="en-US" sz="2000" b="1" dirty="0" smtClean="0">
                  <a:solidFill>
                    <a:schemeClr val="tx1">
                      <a:lumMod val="95000"/>
                      <a:lumOff val="5000"/>
                    </a:schemeClr>
                  </a:solidFill>
                  <a:latin typeface="黑体" panose="02010609060101010101" pitchFamily="49" charset="-122"/>
                  <a:ea typeface="黑体" panose="02010609060101010101" pitchFamily="49" charset="-122"/>
                </a:rPr>
                <a:t>专利法</a:t>
              </a:r>
              <a:endParaRPr lang="zh-CN" altLang="en-US" sz="2000" b="1" dirty="0">
                <a:solidFill>
                  <a:schemeClr val="tx1">
                    <a:lumMod val="95000"/>
                    <a:lumOff val="5000"/>
                  </a:schemeClr>
                </a:solidFill>
                <a:latin typeface="黑体" panose="02010609060101010101" pitchFamily="49" charset="-122"/>
                <a:ea typeface="黑体" panose="02010609060101010101" pitchFamily="49" charset="-122"/>
              </a:endParaRPr>
            </a:p>
          </p:txBody>
        </p:sp>
      </p:grpSp>
      <p:grpSp>
        <p:nvGrpSpPr>
          <p:cNvPr id="18" name="组合 17"/>
          <p:cNvGrpSpPr/>
          <p:nvPr/>
        </p:nvGrpSpPr>
        <p:grpSpPr>
          <a:xfrm>
            <a:off x="4680585" y="3764280"/>
            <a:ext cx="4575175" cy="3093720"/>
            <a:chOff x="7225" y="5928"/>
            <a:chExt cx="7205" cy="4872"/>
          </a:xfrm>
        </p:grpSpPr>
        <p:pic>
          <p:nvPicPr>
            <p:cNvPr id="12" name="图片 11"/>
            <p:cNvPicPr>
              <a:picLocks noChangeAspect="1"/>
            </p:cNvPicPr>
            <p:nvPr/>
          </p:nvPicPr>
          <p:blipFill>
            <a:blip r:embed="rId9"/>
            <a:stretch>
              <a:fillRect/>
            </a:stretch>
          </p:blipFill>
          <p:spPr>
            <a:xfrm>
              <a:off x="7225" y="5928"/>
              <a:ext cx="7205" cy="3817"/>
            </a:xfrm>
            <a:prstGeom prst="rect">
              <a:avLst/>
            </a:prstGeom>
            <a:effectLst>
              <a:outerShdw blurRad="50800" dist="38100" dir="5400000" algn="t" rotWithShape="0">
                <a:prstClr val="black">
                  <a:alpha val="40000"/>
                </a:prstClr>
              </a:outerShdw>
            </a:effectLst>
          </p:spPr>
        </p:pic>
        <p:sp>
          <p:nvSpPr>
            <p:cNvPr id="11" name="文本框 10"/>
            <p:cNvSpPr txBox="1"/>
            <p:nvPr/>
          </p:nvSpPr>
          <p:spPr>
            <a:xfrm>
              <a:off x="7225" y="9687"/>
              <a:ext cx="7112" cy="1113"/>
            </a:xfrm>
            <a:prstGeom prst="rect">
              <a:avLst/>
            </a:prstGeom>
            <a:noFill/>
          </p:spPr>
          <p:txBody>
            <a:bodyPr wrap="square" rtlCol="0" anchor="t">
              <a:spAutoFit/>
            </a:bodyPr>
            <a:p>
              <a:r>
                <a:rPr lang="zh-CN" altLang="en-US" sz="2000" b="1">
                  <a:solidFill>
                    <a:schemeClr val="tx1"/>
                  </a:solidFill>
                  <a:sym typeface="+mn-ea"/>
                </a:rPr>
                <a:t>英国皇家学会成立于1660年，是</a:t>
              </a:r>
              <a:r>
                <a:rPr lang="zh-CN" altLang="en-US" sz="2000" b="1">
                  <a:solidFill>
                    <a:schemeClr val="tx1"/>
                  </a:solidFill>
                </a:rPr>
                <a:t>英国资助科学发展的组织</a:t>
              </a:r>
              <a:endParaRPr lang="zh-CN" altLang="en-US" sz="2000" b="1">
                <a:solidFill>
                  <a:schemeClr val="tx1"/>
                </a:solidFill>
              </a:endParaRPr>
            </a:p>
          </p:txBody>
        </p:sp>
      </p:grpSp>
      <p:grpSp>
        <p:nvGrpSpPr>
          <p:cNvPr id="20" name="组合 19"/>
          <p:cNvGrpSpPr/>
          <p:nvPr/>
        </p:nvGrpSpPr>
        <p:grpSpPr>
          <a:xfrm>
            <a:off x="412750" y="4166235"/>
            <a:ext cx="3683635" cy="2471420"/>
            <a:chOff x="531" y="6601"/>
            <a:chExt cx="5801" cy="3892"/>
          </a:xfrm>
        </p:grpSpPr>
        <p:pic>
          <p:nvPicPr>
            <p:cNvPr id="8" name="图片 7"/>
            <p:cNvPicPr>
              <a:picLocks noChangeAspect="1"/>
            </p:cNvPicPr>
            <p:nvPr/>
          </p:nvPicPr>
          <p:blipFill>
            <a:blip r:embed="rId10">
              <a:lum bright="12000"/>
            </a:blip>
            <a:srcRect l="16128" t="16683" r="32712" b="31849"/>
            <a:stretch>
              <a:fillRect/>
            </a:stretch>
          </p:blipFill>
          <p:spPr>
            <a:xfrm>
              <a:off x="531" y="6601"/>
              <a:ext cx="5801" cy="3892"/>
            </a:xfrm>
            <a:prstGeom prst="rect">
              <a:avLst/>
            </a:prstGeom>
            <a:ln w="15875" cmpd="sng">
              <a:noFill/>
              <a:prstDash val="solid"/>
            </a:ln>
            <a:effectLst>
              <a:outerShdw blurRad="50800" dist="38100" dir="2700000" algn="tl" rotWithShape="0">
                <a:prstClr val="black">
                  <a:alpha val="40000"/>
                </a:prstClr>
              </a:outerShdw>
            </a:effectLst>
          </p:spPr>
        </p:pic>
        <p:sp>
          <p:nvSpPr>
            <p:cNvPr id="19" name="文本框 18"/>
            <p:cNvSpPr txBox="1"/>
            <p:nvPr/>
          </p:nvSpPr>
          <p:spPr>
            <a:xfrm>
              <a:off x="4124" y="6601"/>
              <a:ext cx="2208" cy="725"/>
            </a:xfrm>
            <a:prstGeom prst="rect">
              <a:avLst/>
            </a:prstGeom>
            <a:noFill/>
          </p:spPr>
          <p:txBody>
            <a:bodyPr wrap="none" rtlCol="0">
              <a:spAutoFit/>
            </a:bodyPr>
            <a:p>
              <a:pPr algn="l"/>
              <a:r>
                <a:rPr lang="zh-CN" altLang="en-US" sz="2400" b="1">
                  <a:solidFill>
                    <a:schemeClr val="tx1"/>
                  </a:solidFill>
                </a:rPr>
                <a:t>圈地运动</a:t>
              </a:r>
              <a:endParaRPr lang="zh-CN" altLang="en-US" sz="2400" b="1">
                <a:solidFill>
                  <a:schemeClr val="tx1"/>
                </a:solidFill>
              </a:endParaRPr>
            </a:p>
          </p:txBody>
        </p:sp>
      </p:grpSp>
      <p:grpSp>
        <p:nvGrpSpPr>
          <p:cNvPr id="23" name="组合 22"/>
          <p:cNvGrpSpPr/>
          <p:nvPr/>
        </p:nvGrpSpPr>
        <p:grpSpPr>
          <a:xfrm>
            <a:off x="4647565" y="839470"/>
            <a:ext cx="4641215" cy="2770505"/>
            <a:chOff x="7319" y="1322"/>
            <a:chExt cx="7309" cy="4363"/>
          </a:xfrm>
          <a:effectLst>
            <a:outerShdw blurRad="50800" dist="38100" dir="5400000" algn="t" rotWithShape="0">
              <a:prstClr val="black">
                <a:alpha val="40000"/>
              </a:prstClr>
            </a:outerShdw>
          </a:effectLst>
        </p:grpSpPr>
        <p:pic>
          <p:nvPicPr>
            <p:cNvPr id="10" name="图片 9"/>
            <p:cNvPicPr>
              <a:picLocks noChangeAspect="1"/>
            </p:cNvPicPr>
            <p:nvPr/>
          </p:nvPicPr>
          <p:blipFill>
            <a:blip r:embed="rId11"/>
            <a:stretch>
              <a:fillRect/>
            </a:stretch>
          </p:blipFill>
          <p:spPr>
            <a:xfrm>
              <a:off x="7320" y="1322"/>
              <a:ext cx="7308" cy="4363"/>
            </a:xfrm>
            <a:prstGeom prst="rect">
              <a:avLst/>
            </a:prstGeom>
          </p:spPr>
        </p:pic>
        <p:sp>
          <p:nvSpPr>
            <p:cNvPr id="22" name="文本框 21"/>
            <p:cNvSpPr txBox="1"/>
            <p:nvPr/>
          </p:nvSpPr>
          <p:spPr>
            <a:xfrm>
              <a:off x="7319" y="1322"/>
              <a:ext cx="2208" cy="725"/>
            </a:xfrm>
            <a:prstGeom prst="rect">
              <a:avLst/>
            </a:prstGeom>
            <a:noFill/>
          </p:spPr>
          <p:txBody>
            <a:bodyPr wrap="none" rtlCol="0">
              <a:spAutoFit/>
            </a:bodyPr>
            <a:p>
              <a:pPr algn="l"/>
              <a:r>
                <a:rPr lang="zh-CN" altLang="en-US" sz="2400" b="1">
                  <a:solidFill>
                    <a:schemeClr val="tx1"/>
                  </a:solidFill>
                </a:rPr>
                <a:t>三角贸易</a:t>
              </a:r>
              <a:endParaRPr lang="zh-CN" altLang="en-US" sz="2400" b="1">
                <a:solidFill>
                  <a:schemeClr val="tx1"/>
                </a:solidFill>
              </a:endParaRPr>
            </a:p>
          </p:txBody>
        </p:sp>
      </p:grpSp>
      <p:sp>
        <p:nvSpPr>
          <p:cNvPr id="24" name="文本框 23"/>
          <p:cNvSpPr txBox="1"/>
          <p:nvPr/>
        </p:nvSpPr>
        <p:spPr>
          <a:xfrm>
            <a:off x="10380980" y="137795"/>
            <a:ext cx="610870" cy="829945"/>
          </a:xfrm>
          <a:prstGeom prst="rect">
            <a:avLst/>
          </a:prstGeom>
          <a:noFill/>
        </p:spPr>
        <p:txBody>
          <a:bodyPr wrap="none" rtlCol="0">
            <a:spAutoFit/>
          </a:bodyPr>
          <a:p>
            <a:pPr algn="l"/>
            <a:r>
              <a:rPr lang="zh-CN" altLang="en-US" sz="4800" b="1">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4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25" name="文本框 24"/>
          <p:cNvSpPr txBox="1"/>
          <p:nvPr/>
        </p:nvSpPr>
        <p:spPr>
          <a:xfrm>
            <a:off x="10123170" y="1275715"/>
            <a:ext cx="610870" cy="829945"/>
          </a:xfrm>
          <a:prstGeom prst="rect">
            <a:avLst/>
          </a:prstGeom>
          <a:noFill/>
        </p:spPr>
        <p:txBody>
          <a:bodyPr wrap="none" rtlCol="0">
            <a:spAutoFit/>
          </a:bodyPr>
          <a:p>
            <a:pPr algn="l"/>
            <a:r>
              <a:rPr lang="zh-CN" altLang="en-US" sz="4800" b="1">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4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26" name="文本框 25"/>
          <p:cNvSpPr txBox="1"/>
          <p:nvPr/>
        </p:nvSpPr>
        <p:spPr>
          <a:xfrm>
            <a:off x="10117455" y="2429510"/>
            <a:ext cx="610870" cy="829945"/>
          </a:xfrm>
          <a:prstGeom prst="rect">
            <a:avLst/>
          </a:prstGeom>
          <a:noFill/>
        </p:spPr>
        <p:txBody>
          <a:bodyPr wrap="none" rtlCol="0">
            <a:spAutoFit/>
          </a:bodyPr>
          <a:p>
            <a:pPr algn="l"/>
            <a:r>
              <a:rPr lang="zh-CN" altLang="en-US" sz="4800" b="1">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4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28" name="文本框 27"/>
          <p:cNvSpPr txBox="1"/>
          <p:nvPr/>
        </p:nvSpPr>
        <p:spPr>
          <a:xfrm>
            <a:off x="10099040" y="3579495"/>
            <a:ext cx="610870" cy="829945"/>
          </a:xfrm>
          <a:prstGeom prst="rect">
            <a:avLst/>
          </a:prstGeom>
          <a:noFill/>
        </p:spPr>
        <p:txBody>
          <a:bodyPr wrap="none" rtlCol="0">
            <a:spAutoFit/>
          </a:bodyPr>
          <a:p>
            <a:pPr algn="l"/>
            <a:r>
              <a:rPr lang="zh-CN" altLang="en-US" sz="4800" b="1">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4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29" name="文本框 28"/>
          <p:cNvSpPr txBox="1"/>
          <p:nvPr/>
        </p:nvSpPr>
        <p:spPr>
          <a:xfrm>
            <a:off x="10408285" y="4842510"/>
            <a:ext cx="610870" cy="829945"/>
          </a:xfrm>
          <a:prstGeom prst="rect">
            <a:avLst/>
          </a:prstGeom>
          <a:noFill/>
        </p:spPr>
        <p:txBody>
          <a:bodyPr wrap="none" rtlCol="0">
            <a:spAutoFit/>
          </a:bodyPr>
          <a:p>
            <a:pPr algn="l"/>
            <a:r>
              <a:rPr lang="zh-CN" altLang="en-US" sz="4800" b="1">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4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30" name="文本框 29"/>
          <p:cNvSpPr txBox="1"/>
          <p:nvPr/>
        </p:nvSpPr>
        <p:spPr>
          <a:xfrm>
            <a:off x="10594975" y="1275715"/>
            <a:ext cx="610870" cy="829945"/>
          </a:xfrm>
          <a:prstGeom prst="rect">
            <a:avLst/>
          </a:prstGeom>
          <a:noFill/>
        </p:spPr>
        <p:txBody>
          <a:bodyPr wrap="none" rtlCol="0">
            <a:spAutoFit/>
          </a:bodyPr>
          <a:p>
            <a:pPr algn="l"/>
            <a:r>
              <a:rPr lang="zh-CN" altLang="en-US" sz="4800" b="1">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4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32" name="文本框 31"/>
          <p:cNvSpPr txBox="1"/>
          <p:nvPr/>
        </p:nvSpPr>
        <p:spPr>
          <a:xfrm>
            <a:off x="10594975" y="3578860"/>
            <a:ext cx="610870" cy="829945"/>
          </a:xfrm>
          <a:prstGeom prst="rect">
            <a:avLst/>
          </a:prstGeom>
          <a:noFill/>
        </p:spPr>
        <p:txBody>
          <a:bodyPr wrap="none" rtlCol="0">
            <a:spAutoFit/>
          </a:bodyPr>
          <a:p>
            <a:pPr algn="l"/>
            <a:r>
              <a:rPr lang="zh-CN" altLang="en-US" sz="4800" b="1">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4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33" name="文本框 32"/>
          <p:cNvSpPr txBox="1"/>
          <p:nvPr/>
        </p:nvSpPr>
        <p:spPr>
          <a:xfrm>
            <a:off x="10079355" y="5807710"/>
            <a:ext cx="610870" cy="829945"/>
          </a:xfrm>
          <a:prstGeom prst="rect">
            <a:avLst/>
          </a:prstGeom>
          <a:noFill/>
        </p:spPr>
        <p:txBody>
          <a:bodyPr wrap="none" rtlCol="0">
            <a:spAutoFit/>
          </a:bodyPr>
          <a:p>
            <a:pPr algn="l"/>
            <a:r>
              <a:rPr lang="zh-CN" altLang="en-US" sz="4800" b="1">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4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45" name="文本框 44"/>
          <p:cNvSpPr txBox="1"/>
          <p:nvPr/>
        </p:nvSpPr>
        <p:spPr>
          <a:xfrm>
            <a:off x="10709910" y="5833110"/>
            <a:ext cx="610870" cy="829945"/>
          </a:xfrm>
          <a:prstGeom prst="rect">
            <a:avLst/>
          </a:prstGeom>
          <a:noFill/>
        </p:spPr>
        <p:txBody>
          <a:bodyPr wrap="none" rtlCol="0">
            <a:spAutoFit/>
          </a:bodyPr>
          <a:p>
            <a:pPr algn="l"/>
            <a:r>
              <a:rPr lang="zh-CN" altLang="en-US" sz="4800" b="1">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4800" b="1">
              <a:solidFill>
                <a:srgbClr val="FF0000"/>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linds(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linds(horizont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linds(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linds(horizont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linds(horizont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linds(horizontal)">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linds(horizont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linds(horizontal)">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blinds(horizontal)">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blinds(horizontal)">
                                      <p:cBhvr>
                                        <p:cTn id="9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5" grpId="0"/>
      <p:bldP spid="36" grpId="0"/>
      <p:bldP spid="37" grpId="0"/>
      <p:bldP spid="6" grpId="0"/>
      <p:bldP spid="38" grpId="0"/>
      <p:bldP spid="24" grpId="0"/>
      <p:bldP spid="25" grpId="0"/>
      <p:bldP spid="26" grpId="0"/>
      <p:bldP spid="28" grpId="0"/>
      <p:bldP spid="30" grpId="0"/>
      <p:bldP spid="32" grpId="0"/>
      <p:bldP spid="29" grpId="0"/>
      <p:bldP spid="33"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5" name="组合 14"/>
          <p:cNvGrpSpPr/>
          <p:nvPr/>
        </p:nvGrpSpPr>
        <p:grpSpPr>
          <a:xfrm>
            <a:off x="121285" y="0"/>
            <a:ext cx="4800600" cy="780415"/>
            <a:chOff x="207" y="0"/>
            <a:chExt cx="7560" cy="1229"/>
          </a:xfrm>
        </p:grpSpPr>
        <p:sp>
          <p:nvSpPr>
            <p:cNvPr id="16" name="文本框 15"/>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一、工业革命的背景</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7" name="流程图: 文档 16"/>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235585" y="779145"/>
            <a:ext cx="9996170" cy="1038860"/>
          </a:xfrm>
          <a:prstGeom prst="rect">
            <a:avLst/>
          </a:prstGeom>
          <a:noFill/>
        </p:spPr>
        <p:txBody>
          <a:bodyPr wrap="square" rtlCol="0" anchor="t">
            <a:spAutoFit/>
          </a:bodyPr>
          <a:p>
            <a:pPr fontAlgn="auto">
              <a:lnSpc>
                <a:spcPct val="110000"/>
              </a:lnSpc>
            </a:pPr>
            <a:r>
              <a:rPr lang="en-US" altLang="zh-CN" sz="2800" b="1">
                <a:latin typeface="黑体" panose="02010609060101010101" pitchFamily="49" charset="-122"/>
                <a:ea typeface="黑体" panose="02010609060101010101" pitchFamily="49" charset="-122"/>
              </a:rPr>
              <a:t>1.</a:t>
            </a:r>
            <a:r>
              <a:rPr lang="zh-CN" altLang="en-US" sz="2800" b="1">
                <a:latin typeface="黑体" panose="02010609060101010101" pitchFamily="49" charset="-122"/>
                <a:ea typeface="黑体" panose="02010609060101010101" pitchFamily="49" charset="-122"/>
              </a:rPr>
              <a:t>政治前提:</a:t>
            </a:r>
            <a:endParaRPr lang="zh-CN" altLang="en-US" sz="2800" b="1">
              <a:latin typeface="黑体" panose="02010609060101010101" pitchFamily="49" charset="-122"/>
              <a:ea typeface="黑体" panose="02010609060101010101" pitchFamily="49" charset="-122"/>
            </a:endParaRPr>
          </a:p>
          <a:p>
            <a:pPr fontAlgn="auto">
              <a:lnSpc>
                <a:spcPct val="110000"/>
              </a:lnSpc>
            </a:pPr>
            <a:r>
              <a:rPr lang="zh-CN" altLang="en-US" sz="2800" b="1">
                <a:latin typeface="宋体" panose="02010600030101010101" pitchFamily="2" charset="-122"/>
                <a:ea typeface="宋体" panose="02010600030101010101" pitchFamily="2" charset="-122"/>
                <a:cs typeface="宋体" panose="02010600030101010101" pitchFamily="2" charset="-122"/>
              </a:rPr>
              <a:t>英国</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“光荣革命”后</a:t>
            </a:r>
            <a:r>
              <a:rPr lang="zh-CN" altLang="en-US" sz="2800" b="1">
                <a:latin typeface="宋体" panose="02010600030101010101" pitchFamily="2" charset="-122"/>
                <a:ea typeface="宋体" panose="02010600030101010101" pitchFamily="2" charset="-122"/>
                <a:cs typeface="宋体" panose="02010600030101010101" pitchFamily="2" charset="-122"/>
              </a:rPr>
              <a:t>，国内政局稳定，政府积极鼓励经济发展；</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46" name="文本框 45"/>
          <p:cNvSpPr txBox="1"/>
          <p:nvPr/>
        </p:nvSpPr>
        <p:spPr>
          <a:xfrm>
            <a:off x="235585" y="1734185"/>
            <a:ext cx="11739880" cy="2460625"/>
          </a:xfrm>
          <a:prstGeom prst="rect">
            <a:avLst/>
          </a:prstGeom>
          <a:noFill/>
        </p:spPr>
        <p:txBody>
          <a:bodyPr wrap="square" rtlCol="0" anchor="t">
            <a:spAutoFit/>
          </a:bodyPr>
          <a:p>
            <a:pPr fontAlgn="auto">
              <a:lnSpc>
                <a:spcPct val="110000"/>
              </a:lnSpc>
            </a:pPr>
            <a:r>
              <a:rPr lang="en-US" altLang="zh-CN" sz="2800" b="1">
                <a:latin typeface="黑体" panose="02010609060101010101" pitchFamily="49" charset="-122"/>
                <a:ea typeface="黑体" panose="02010609060101010101" pitchFamily="49" charset="-122"/>
              </a:rPr>
              <a:t>2.</a:t>
            </a:r>
            <a:r>
              <a:rPr lang="zh-CN" altLang="en-US" sz="2800" b="1">
                <a:latin typeface="黑体" panose="02010609060101010101" pitchFamily="49" charset="-122"/>
                <a:ea typeface="黑体" panose="02010609060101010101" pitchFamily="49" charset="-122"/>
              </a:rPr>
              <a:t>经济:</a:t>
            </a:r>
            <a:endParaRPr lang="zh-CN" altLang="en-US" sz="2800" b="1">
              <a:latin typeface="黑体" panose="02010609060101010101" pitchFamily="49" charset="-122"/>
              <a:ea typeface="黑体" panose="02010609060101010101" pitchFamily="49" charset="-122"/>
            </a:endParaRPr>
          </a:p>
          <a:p>
            <a:pPr fontAlgn="auto">
              <a:lnSpc>
                <a:spcPct val="110000"/>
              </a:lnSpc>
            </a:pPr>
            <a:r>
              <a:rPr lang="zh-CN" altLang="en-US" sz="2800" b="1">
                <a:latin typeface="宋体" panose="02010600030101010101" pitchFamily="2" charset="-122"/>
                <a:ea typeface="宋体" panose="02010600030101010101" pitchFamily="2" charset="-122"/>
                <a:cs typeface="宋体" panose="02010600030101010101" pitchFamily="2" charset="-122"/>
              </a:rPr>
              <a:t>①英国</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农业资本主义发展</a:t>
            </a:r>
            <a:r>
              <a:rPr lang="zh-CN" altLang="en-US" sz="2800" b="1">
                <a:latin typeface="宋体" panose="02010600030101010101" pitchFamily="2" charset="-122"/>
                <a:ea typeface="宋体" panose="02010600030101010101" pitchFamily="2" charset="-122"/>
                <a:cs typeface="宋体" panose="02010600030101010101" pitchFamily="2" charset="-122"/>
              </a:rPr>
              <a:t>迅速,为工业发展提供了充裕的农产品、自由劳动力和国内市场；</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fontAlgn="auto">
              <a:lnSpc>
                <a:spcPct val="110000"/>
              </a:lnSpc>
            </a:pPr>
            <a:r>
              <a:rPr lang="zh-CN" altLang="en-US" sz="2800" b="1">
                <a:latin typeface="宋体" panose="02010600030101010101" pitchFamily="2" charset="-122"/>
                <a:ea typeface="宋体" panose="02010600030101010101" pitchFamily="2" charset="-122"/>
                <a:cs typeface="宋体" panose="02010600030101010101" pitchFamily="2" charset="-122"/>
              </a:rPr>
              <a:t>②英国通过</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殖民扩张</a:t>
            </a:r>
            <a:r>
              <a:rPr lang="zh-CN" altLang="en-US" sz="2800" b="1">
                <a:latin typeface="宋体" panose="02010600030101010101" pitchFamily="2" charset="-122"/>
                <a:ea typeface="宋体" panose="02010600030101010101" pitchFamily="2" charset="-122"/>
                <a:cs typeface="宋体" panose="02010600030101010101" pitchFamily="2" charset="-122"/>
              </a:rPr>
              <a:t>,促进了资本原始积累,获得了大量廉价的原材料和广阔的海外市场。</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47" name="文本框 46"/>
          <p:cNvSpPr txBox="1"/>
          <p:nvPr/>
        </p:nvSpPr>
        <p:spPr>
          <a:xfrm>
            <a:off x="235585" y="4281170"/>
            <a:ext cx="11739880" cy="1986280"/>
          </a:xfrm>
          <a:prstGeom prst="rect">
            <a:avLst/>
          </a:prstGeom>
          <a:noFill/>
        </p:spPr>
        <p:txBody>
          <a:bodyPr wrap="square" rtlCol="0" anchor="t">
            <a:spAutoFit/>
          </a:bodyPr>
          <a:p>
            <a:pPr fontAlgn="auto">
              <a:lnSpc>
                <a:spcPct val="110000"/>
              </a:lnSpc>
            </a:pPr>
            <a:r>
              <a:rPr lang="en-US" altLang="zh-CN" sz="2800" b="1">
                <a:latin typeface="黑体" panose="02010609060101010101" pitchFamily="49" charset="-122"/>
                <a:ea typeface="黑体" panose="02010609060101010101" pitchFamily="49" charset="-122"/>
                <a:cs typeface="黑体" panose="02010609060101010101" pitchFamily="49" charset="-122"/>
              </a:rPr>
              <a:t>3.</a:t>
            </a:r>
            <a:r>
              <a:rPr lang="zh-CN" altLang="en-US" sz="2800" b="1">
                <a:latin typeface="黑体" panose="02010609060101010101" pitchFamily="49" charset="-122"/>
                <a:ea typeface="黑体" panose="02010609060101010101" pitchFamily="49" charset="-122"/>
                <a:cs typeface="黑体" panose="02010609060101010101" pitchFamily="49" charset="-122"/>
              </a:rPr>
              <a:t>技术</a:t>
            </a:r>
            <a:r>
              <a:rPr lang="zh-CN" altLang="en-US" sz="2800" b="1">
                <a:latin typeface="宋体" panose="02010600030101010101" pitchFamily="2" charset="-122"/>
                <a:ea typeface="宋体" panose="02010600030101010101" pitchFamily="2" charset="-122"/>
                <a:cs typeface="宋体" panose="02010600030101010101" pitchFamily="2" charset="-122"/>
              </a:rPr>
              <a:t>:</a:t>
            </a:r>
            <a:r>
              <a:rPr lang="zh-CN" altLang="en-US" sz="2800" b="1">
                <a:latin typeface="宋体" panose="02010600030101010101" pitchFamily="2" charset="-122"/>
                <a:ea typeface="宋体" panose="02010600030101010101" pitchFamily="2" charset="-122"/>
                <a:cs typeface="宋体" panose="02010600030101010101" pitchFamily="2" charset="-122"/>
              </a:rPr>
              <a:t>英国的</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手工工场发展</a:t>
            </a:r>
            <a:r>
              <a:rPr lang="zh-CN" altLang="en-US" sz="2800" b="1">
                <a:latin typeface="宋体" panose="02010600030101010101" pitchFamily="2" charset="-122"/>
                <a:ea typeface="宋体" panose="02010600030101010101" pitchFamily="2" charset="-122"/>
                <a:cs typeface="宋体" panose="02010600030101010101" pitchFamily="2" charset="-122"/>
              </a:rPr>
              <a:t>水平较高,劳动分工细致,生产工具日趋专门化,工人的生产技术日益纯熟,为技术改革和机器发明提供了条件。</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fontAlgn="auto">
              <a:lnSpc>
                <a:spcPct val="110000"/>
              </a:lnSpc>
            </a:pPr>
            <a:r>
              <a:rPr lang="zh-CN" altLang="en-US" sz="2800" b="1">
                <a:latin typeface="黑体" panose="02010609060101010101" pitchFamily="49" charset="-122"/>
                <a:ea typeface="黑体" panose="02010609060101010101" pitchFamily="49" charset="-122"/>
                <a:cs typeface="黑体" panose="02010609060101010101" pitchFamily="49" charset="-122"/>
              </a:rPr>
              <a:t>4.科学:</a:t>
            </a:r>
            <a:r>
              <a:rPr lang="zh-CN" altLang="en-US" sz="2800" b="1">
                <a:latin typeface="宋体" panose="02010600030101010101" pitchFamily="2" charset="-122"/>
                <a:ea typeface="宋体" panose="02010600030101010101" pitchFamily="2" charset="-122"/>
                <a:cs typeface="宋体" panose="02010600030101010101" pitchFamily="2" charset="-122"/>
              </a:rPr>
              <a:t>17世纪中期,英国已经成为欧洲的</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科学技术中心之一</a:t>
            </a:r>
            <a:r>
              <a:rPr lang="zh-CN" altLang="en-US" sz="2800" b="1">
                <a:latin typeface="宋体" panose="02010600030101010101" pitchFamily="2" charset="-122"/>
                <a:ea typeface="宋体" panose="02010600030101010101" pitchFamily="2" charset="-122"/>
                <a:cs typeface="宋体" panose="02010600030101010101" pitchFamily="2" charset="-122"/>
              </a:rPr>
              <a:t>,科学家关心社会对技术的需求。</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50" name="矩形: 圆角 6"/>
          <p:cNvSpPr/>
          <p:nvPr/>
        </p:nvSpPr>
        <p:spPr>
          <a:xfrm>
            <a:off x="981075" y="2185670"/>
            <a:ext cx="10229850" cy="1268095"/>
          </a:xfrm>
          <a:prstGeom prst="roundRect">
            <a:avLst/>
          </a:prstGeom>
          <a:solidFill>
            <a:srgbClr val="FFC000"/>
          </a:solidFill>
          <a:ln>
            <a:noFill/>
          </a:ln>
          <a:effectLst>
            <a:outerShdw blurRad="508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10000"/>
              </a:lnSpc>
            </a:pPr>
            <a:r>
              <a:rPr lang="en-US" altLang="zh-CN" sz="3200" b="1" dirty="0">
                <a:solidFill>
                  <a:schemeClr val="tx1"/>
                </a:solidFill>
                <a:latin typeface="+mn-ea"/>
                <a:sym typeface="+mn-ea"/>
              </a:rPr>
              <a:t>      </a:t>
            </a:r>
            <a:r>
              <a:rPr lang="en-US" altLang="zh-CN" sz="3200" b="1" dirty="0">
                <a:solidFill>
                  <a:schemeClr val="tx1"/>
                </a:solidFill>
                <a:latin typeface="楷体" panose="02010609060101010101" charset="-122"/>
                <a:ea typeface="楷体" panose="02010609060101010101" charset="-122"/>
                <a:cs typeface="楷体" panose="02010609060101010101" charset="-122"/>
                <a:sym typeface="+mn-ea"/>
              </a:rPr>
              <a:t> </a:t>
            </a:r>
            <a:r>
              <a:rPr lang="zh-CN" sz="3200" b="1" dirty="0">
                <a:solidFill>
                  <a:srgbClr val="FF0000"/>
                </a:solidFill>
                <a:latin typeface="楷体" panose="02010609060101010101" charset="-122"/>
                <a:ea typeface="楷体" panose="02010609060101010101" charset="-122"/>
                <a:cs typeface="楷体" panose="02010609060101010101" charset="-122"/>
                <a:sym typeface="+mn-ea"/>
              </a:rPr>
              <a:t>市场总是在扩大，需求总是在增加</a:t>
            </a:r>
            <a:r>
              <a:rPr lang="en-US" altLang="zh-CN" sz="3200" b="1"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3200" b="1" dirty="0">
                <a:solidFill>
                  <a:schemeClr val="tx1"/>
                </a:solidFill>
                <a:latin typeface="楷体" panose="02010609060101010101" charset="-122"/>
                <a:ea typeface="楷体" panose="02010609060101010101" charset="-122"/>
                <a:cs typeface="楷体" panose="02010609060101010101" charset="-122"/>
                <a:sym typeface="+mn-ea"/>
              </a:rPr>
              <a:t>于是，蒸汽和机器引起了工业生产的革命。  </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 </a:t>
            </a:r>
            <a:r>
              <a:rPr lang="en-US" altLang="zh-CN" sz="2800" b="1"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马克思、恩格斯</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2" name="组合 1"/>
          <p:cNvGrpSpPr/>
          <p:nvPr/>
        </p:nvGrpSpPr>
        <p:grpSpPr>
          <a:xfrm>
            <a:off x="2058035" y="849630"/>
            <a:ext cx="8075930" cy="1997075"/>
            <a:chOff x="-2154" y="-1542"/>
            <a:chExt cx="12718" cy="3145"/>
          </a:xfrm>
        </p:grpSpPr>
        <p:sp>
          <p:nvSpPr>
            <p:cNvPr id="3" name="文本框 2"/>
            <p:cNvSpPr txBox="1"/>
            <p:nvPr/>
          </p:nvSpPr>
          <p:spPr>
            <a:xfrm>
              <a:off x="-2154" y="-1542"/>
              <a:ext cx="12718" cy="3021"/>
            </a:xfrm>
            <a:prstGeom prst="rect">
              <a:avLst/>
            </a:prstGeom>
            <a:noFill/>
          </p:spPr>
          <p:txBody>
            <a:bodyPr wrap="square" rtlCol="0">
              <a:spAutoFit/>
            </a:bodyPr>
            <a:p>
              <a:pPr algn="ctr" fontAlgn="auto">
                <a:lnSpc>
                  <a:spcPct val="110000"/>
                </a:lnSpc>
              </a:pPr>
              <a:r>
                <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a:t>
              </a:r>
              <a:endPar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a:p>
              <a:pPr algn="ctr" fontAlgn="auto">
                <a:lnSpc>
                  <a:spcPct val="110000"/>
                </a:lnSpc>
              </a:pPr>
              <a:r>
                <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工业革命的进程</a:t>
              </a:r>
              <a:endParaRPr lang="zh-CN" altLang="en-US" sz="54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4" name="流程图: 文档 3"/>
            <p:cNvSpPr/>
            <p:nvPr/>
          </p:nvSpPr>
          <p:spPr>
            <a:xfrm flipV="1">
              <a:off x="-1483" y="1331"/>
              <a:ext cx="11375" cy="272"/>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二、工业革命的进程</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4" name="图片 1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629150" y="991235"/>
            <a:ext cx="7562850" cy="5772150"/>
          </a:xfrm>
          <a:prstGeom prst="rect">
            <a:avLst/>
          </a:prstGeom>
        </p:spPr>
      </p:pic>
      <p:sp>
        <p:nvSpPr>
          <p:cNvPr id="15" name="文本框 14"/>
          <p:cNvSpPr txBox="1"/>
          <p:nvPr/>
        </p:nvSpPr>
        <p:spPr>
          <a:xfrm>
            <a:off x="121285" y="896620"/>
            <a:ext cx="6579235" cy="460375"/>
          </a:xfrm>
          <a:prstGeom prst="rect">
            <a:avLst/>
          </a:prstGeom>
          <a:noFill/>
        </p:spPr>
        <p:txBody>
          <a:bodyPr wrap="none" rtlCol="0" anchor="t">
            <a:spAutoFit/>
          </a:bodyPr>
          <a:p>
            <a:r>
              <a:rPr lang="en-US" altLang="zh-CN" sz="2400" b="1">
                <a:solidFill>
                  <a:srgbClr val="FF0000"/>
                </a:solidFill>
                <a:latin typeface="黑体" panose="02010609060101010101" pitchFamily="49" charset="-122"/>
                <a:ea typeface="黑体" panose="02010609060101010101" pitchFamily="49" charset="-122"/>
                <a:sym typeface="Wingdings 2" panose="05020102010507070707" charset="0"/>
              </a:rPr>
              <a:t></a:t>
            </a:r>
            <a:r>
              <a:rPr lang="zh-CN" altLang="en-US" sz="2400" b="1">
                <a:solidFill>
                  <a:srgbClr val="FF0000"/>
                </a:solidFill>
                <a:latin typeface="黑体" panose="02010609060101010101" pitchFamily="49" charset="-122"/>
                <a:ea typeface="黑体" panose="02010609060101010101" pitchFamily="49" charset="-122"/>
                <a:sym typeface="Wingdings 2" panose="05020102010507070707" charset="0"/>
              </a:rPr>
              <a:t>开始标志：</a:t>
            </a:r>
            <a:r>
              <a:rPr lang="en-US" altLang="zh-CN" sz="2400" b="1">
                <a:solidFill>
                  <a:srgbClr val="FF0000"/>
                </a:solidFill>
                <a:latin typeface="黑体" panose="02010609060101010101" pitchFamily="49" charset="-122"/>
                <a:ea typeface="黑体" panose="02010609060101010101" pitchFamily="49" charset="-122"/>
                <a:sym typeface="Wingdings 2" panose="05020102010507070707" charset="0"/>
              </a:rPr>
              <a:t>1765</a:t>
            </a:r>
            <a:r>
              <a:rPr lang="zh-CN" altLang="en-US" sz="2400" b="1">
                <a:solidFill>
                  <a:srgbClr val="FF0000"/>
                </a:solidFill>
                <a:latin typeface="黑体" panose="02010609060101010101" pitchFamily="49" charset="-122"/>
                <a:ea typeface="黑体" panose="02010609060101010101" pitchFamily="49" charset="-122"/>
                <a:sym typeface="Wingdings 2" panose="05020102010507070707" charset="0"/>
              </a:rPr>
              <a:t>年哈格里夫斯发明珍妮纺纱机</a:t>
            </a:r>
            <a:endParaRPr lang="zh-CN" altLang="en-US" sz="2400" b="1">
              <a:solidFill>
                <a:srgbClr val="FF0000"/>
              </a:solidFill>
              <a:latin typeface="黑体" panose="02010609060101010101" pitchFamily="49" charset="-122"/>
              <a:ea typeface="黑体" panose="02010609060101010101" pitchFamily="49" charset="-122"/>
              <a:sym typeface="Wingdings 2" panose="05020102010507070707" charset="0"/>
            </a:endParaRPr>
          </a:p>
        </p:txBody>
      </p:sp>
      <p:sp>
        <p:nvSpPr>
          <p:cNvPr id="16" name="椭圆 15"/>
          <p:cNvSpPr/>
          <p:nvPr/>
        </p:nvSpPr>
        <p:spPr>
          <a:xfrm>
            <a:off x="6056630" y="1765300"/>
            <a:ext cx="5951855" cy="421640"/>
          </a:xfrm>
          <a:prstGeom prst="ellipse">
            <a:avLst/>
          </a:prstGeom>
          <a:noFill/>
          <a:ln w="190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5371465" y="8953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（一）工业革命</a:t>
            </a:r>
            <a:endParaRPr lang="zh-CN" altLang="en-US" sz="2800" b="1">
              <a:latin typeface="微软雅黑" panose="020B0503020204020204" charset="-122"/>
              <a:ea typeface="微软雅黑" panose="020B0503020204020204" charset="-122"/>
              <a:sym typeface="+mn-ea"/>
            </a:endParaRPr>
          </a:p>
        </p:txBody>
      </p:sp>
      <p:sp>
        <p:nvSpPr>
          <p:cNvPr id="18" name="文本框 17"/>
          <p:cNvSpPr txBox="1"/>
          <p:nvPr/>
        </p:nvSpPr>
        <p:spPr>
          <a:xfrm>
            <a:off x="121285" y="1437640"/>
            <a:ext cx="4117340" cy="521970"/>
          </a:xfrm>
          <a:prstGeom prst="rect">
            <a:avLst/>
          </a:prstGeom>
          <a:noFill/>
        </p:spPr>
        <p:txBody>
          <a:bodyPr wrap="none" rtlCol="0" anchor="t">
            <a:spAutoFit/>
          </a:bodyPr>
          <a:p>
            <a:r>
              <a:rPr lang="en-US" altLang="zh-CN" sz="2800" b="1">
                <a:latin typeface="黑体" panose="02010609060101010101" pitchFamily="49" charset="-122"/>
                <a:ea typeface="黑体" panose="02010609060101010101" pitchFamily="49" charset="-122"/>
                <a:sym typeface="+mn-ea"/>
              </a:rPr>
              <a:t>1.</a:t>
            </a:r>
            <a:r>
              <a:rPr lang="zh-CN" altLang="en-US" sz="2800" b="1">
                <a:latin typeface="黑体" panose="02010609060101010101" pitchFamily="49" charset="-122"/>
                <a:ea typeface="黑体" panose="02010609060101010101" pitchFamily="49" charset="-122"/>
                <a:sym typeface="+mn-ea"/>
              </a:rPr>
              <a:t>开始：棉纺织技术革新</a:t>
            </a:r>
            <a:endParaRPr lang="zh-CN" altLang="en-US" sz="2800" b="1">
              <a:latin typeface="黑体" panose="02010609060101010101" pitchFamily="49" charset="-122"/>
              <a:ea typeface="黑体" panose="02010609060101010101" pitchFamily="49" charset="-122"/>
              <a:sym typeface="+mn-ea"/>
            </a:endParaRPr>
          </a:p>
        </p:txBody>
      </p:sp>
      <p:sp>
        <p:nvSpPr>
          <p:cNvPr id="19" name="Rectangle 2"/>
          <p:cNvSpPr>
            <a:spLocks noChangeArrowheads="1"/>
          </p:cNvSpPr>
          <p:nvPr/>
        </p:nvSpPr>
        <p:spPr bwMode="auto">
          <a:xfrm>
            <a:off x="33020" y="1959610"/>
            <a:ext cx="4596130" cy="2120900"/>
          </a:xfrm>
          <a:prstGeom prst="rect">
            <a:avLst/>
          </a:prstGeom>
          <a:solidFill>
            <a:schemeClr val="bg1"/>
          </a:solidFill>
          <a:ln w="3175">
            <a:solidFill>
              <a:schemeClr val="tx1"/>
            </a:solidFill>
            <a:miter lim="800000"/>
          </a:ln>
          <a:effectLst/>
        </p:spPr>
        <p:txBody>
          <a:bodyPr wrap="square" anchor="ctr">
            <a:spAutoFit/>
          </a:bodyPr>
          <a:p>
            <a:pPr marL="0" marR="0" lvl="0" indent="0" algn="l" defTabSz="914400" rtl="0" fontAlgn="base">
              <a:lnSpc>
                <a:spcPct val="110000"/>
              </a:lnSpc>
              <a:spcBef>
                <a:spcPct val="0"/>
              </a:spcBef>
              <a:spcAft>
                <a:spcPct val="0"/>
              </a:spcAft>
              <a:buClrTx/>
              <a:buSzTx/>
              <a:buFontTx/>
              <a:buNone/>
              <a:defRPr/>
            </a:pPr>
            <a:r>
              <a:rPr lang="zh-CN" altLang="en-US" sz="2400" b="1" noProof="0" dirty="0">
                <a:ln>
                  <a:noFill/>
                </a:ln>
                <a:effectLst/>
                <a:uLnTx/>
                <a:uFillTx/>
                <a:latin typeface="黑体" panose="02010609060101010101" pitchFamily="49" charset="-122"/>
                <a:ea typeface="黑体" panose="02010609060101010101" pitchFamily="49" charset="-122"/>
                <a:cs typeface="宋体" panose="02010600030101010101" pitchFamily="2" charset="-122"/>
              </a:rPr>
              <a:t>原因：</a:t>
            </a:r>
            <a:r>
              <a:rPr lang="zh-CN" altLang="en-US" sz="2400" b="1" dirty="0" smtClean="0">
                <a:latin typeface="宋体" panose="02010600030101010101" pitchFamily="2" charset="-122"/>
                <a:ea typeface="宋体" panose="02010600030101010101" pitchFamily="2" charset="-122"/>
                <a:sym typeface="+mn-ea"/>
              </a:rPr>
              <a:t>①棉纺织品质优价廉，</a:t>
            </a:r>
            <a:r>
              <a:rPr lang="zh-CN" altLang="en-US" sz="2400" b="1" dirty="0" smtClean="0">
                <a:solidFill>
                  <a:srgbClr val="FF0000"/>
                </a:solidFill>
                <a:latin typeface="宋体" panose="02010600030101010101" pitchFamily="2" charset="-122"/>
                <a:ea typeface="宋体" panose="02010600030101010101" pitchFamily="2" charset="-122"/>
                <a:sym typeface="+mn-ea"/>
              </a:rPr>
              <a:t>市场需求量大</a:t>
            </a:r>
            <a:endParaRPr lang="zh-CN" altLang="en-US" sz="2400" b="1" dirty="0">
              <a:latin typeface="宋体" panose="02010600030101010101" pitchFamily="2" charset="-122"/>
              <a:ea typeface="宋体" panose="02010600030101010101" pitchFamily="2" charset="-122"/>
            </a:endParaRPr>
          </a:p>
          <a:p>
            <a:pPr marL="0" marR="0" lvl="0" indent="0" algn="l" defTabSz="914400" rtl="0" fontAlgn="base">
              <a:lnSpc>
                <a:spcPct val="110000"/>
              </a:lnSpc>
              <a:spcBef>
                <a:spcPct val="0"/>
              </a:spcBef>
              <a:spcAft>
                <a:spcPct val="0"/>
              </a:spcAft>
              <a:buClrTx/>
              <a:buSzTx/>
              <a:buFontTx/>
              <a:buNone/>
              <a:defRPr/>
            </a:pPr>
            <a:r>
              <a:rPr lang="zh-CN" altLang="en-US" sz="2400" b="1" noProof="0" dirty="0">
                <a:ln>
                  <a:noFill/>
                </a:ln>
                <a:effectLst/>
                <a:uLnTx/>
                <a:uFillTx/>
                <a:latin typeface="宋体" panose="02010600030101010101" pitchFamily="2" charset="-122"/>
                <a:ea typeface="宋体" panose="02010600030101010101" pitchFamily="2" charset="-122"/>
                <a:cs typeface="宋体" panose="02010600030101010101" pitchFamily="2" charset="-122"/>
              </a:rPr>
              <a:t>②</a:t>
            </a:r>
            <a:r>
              <a:rPr lang="zh-CN" altLang="en-US" sz="2400" b="1" dirty="0" smtClean="0">
                <a:latin typeface="宋体" panose="02010600030101010101" pitchFamily="2" charset="-122"/>
                <a:ea typeface="宋体" panose="02010600030101010101" pitchFamily="2" charset="-122"/>
                <a:sym typeface="+mn-ea"/>
              </a:rPr>
              <a:t>棉纺织业是新兴行业，没有旧传统和行会的束缚，</a:t>
            </a:r>
            <a:r>
              <a:rPr lang="zh-CN" altLang="en-US" sz="2400" b="1" dirty="0" smtClean="0">
                <a:solidFill>
                  <a:srgbClr val="FF0000"/>
                </a:solidFill>
                <a:latin typeface="宋体" panose="02010600030101010101" pitchFamily="2" charset="-122"/>
                <a:ea typeface="宋体" panose="02010600030101010101" pitchFamily="2" charset="-122"/>
                <a:sym typeface="+mn-ea"/>
              </a:rPr>
              <a:t>容易进行技术革新。</a:t>
            </a:r>
            <a:endPar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0" name="组合 19"/>
          <p:cNvGrpSpPr/>
          <p:nvPr/>
        </p:nvGrpSpPr>
        <p:grpSpPr>
          <a:xfrm>
            <a:off x="178435" y="4561840"/>
            <a:ext cx="2496820" cy="1841500"/>
            <a:chOff x="703" y="7455"/>
            <a:chExt cx="3932" cy="2900"/>
          </a:xfrm>
          <a:effectLst>
            <a:outerShdw blurRad="50800" dist="63500" dir="5400000" algn="t" rotWithShape="0">
              <a:prstClr val="black">
                <a:alpha val="40000"/>
              </a:prstClr>
            </a:outerShdw>
          </a:effectLst>
        </p:grpSpPr>
        <p:pic>
          <p:nvPicPr>
            <p:cNvPr id="26" name="Picture 2" descr="飞梭"/>
            <p:cNvPicPr>
              <a:picLocks noChangeAspect="1" noChangeArrowheads="1"/>
            </p:cNvPicPr>
            <p:nvPr/>
          </p:nvPicPr>
          <p:blipFill>
            <a:blip r:embed="rId3" cstate="print"/>
            <a:srcRect/>
            <a:stretch>
              <a:fillRect/>
            </a:stretch>
          </p:blipFill>
          <p:spPr bwMode="auto">
            <a:xfrm>
              <a:off x="703" y="7455"/>
              <a:ext cx="3933" cy="2854"/>
            </a:xfrm>
            <a:prstGeom prst="rect">
              <a:avLst/>
            </a:prstGeom>
            <a:noFill/>
            <a:ln w="9525">
              <a:solidFill>
                <a:srgbClr val="000000"/>
              </a:solidFill>
              <a:miter lim="800000"/>
              <a:headEnd/>
              <a:tailEnd/>
            </a:ln>
          </p:spPr>
        </p:pic>
        <p:sp>
          <p:nvSpPr>
            <p:cNvPr id="31" name="TextBox 30"/>
            <p:cNvSpPr txBox="1"/>
            <p:nvPr/>
          </p:nvSpPr>
          <p:spPr>
            <a:xfrm>
              <a:off x="703" y="9727"/>
              <a:ext cx="1474" cy="628"/>
            </a:xfrm>
            <a:prstGeom prst="rect">
              <a:avLst/>
            </a:prstGeom>
            <a:solidFill>
              <a:schemeClr val="bg1">
                <a:alpha val="50000"/>
              </a:schemeClr>
            </a:solidFill>
          </p:spPr>
          <p:txBody>
            <a:bodyPr wrap="square" rtlCol="0">
              <a:spAutoFit/>
            </a:bodyPr>
            <a:p>
              <a:pPr algn="ctr"/>
              <a:r>
                <a:rPr lang="zh-CN" altLang="en-US" sz="2000" b="1" dirty="0" smtClean="0"/>
                <a:t>飞梭</a:t>
              </a:r>
              <a:endParaRPr lang="zh-CN" altLang="en-US" sz="2000" b="1" dirty="0" smtClean="0"/>
            </a:p>
          </p:txBody>
        </p:sp>
      </p:grpSp>
      <p:grpSp>
        <p:nvGrpSpPr>
          <p:cNvPr id="33" name="组合 32"/>
          <p:cNvGrpSpPr/>
          <p:nvPr/>
        </p:nvGrpSpPr>
        <p:grpSpPr>
          <a:xfrm rot="0">
            <a:off x="3080268" y="4502228"/>
            <a:ext cx="2514082" cy="1881427"/>
            <a:chOff x="6553540" y="4887822"/>
            <a:chExt cx="2514053" cy="1881539"/>
          </a:xfrm>
          <a:effectLst>
            <a:outerShdw blurRad="50800" dist="63500" dir="5400000" algn="t" rotWithShape="0">
              <a:prstClr val="black">
                <a:alpha val="40000"/>
              </a:prstClr>
            </a:outerShdw>
          </a:effectLst>
        </p:grpSpPr>
        <p:pic>
          <p:nvPicPr>
            <p:cNvPr id="27" name="Picture 3" descr="珍尼纺纱机"/>
            <p:cNvPicPr>
              <a:picLocks noChangeAspect="1" noChangeArrowheads="1"/>
            </p:cNvPicPr>
            <p:nvPr/>
          </p:nvPicPr>
          <p:blipFill>
            <a:blip r:embed="rId4" cstate="print"/>
            <a:srcRect/>
            <a:stretch>
              <a:fillRect/>
            </a:stretch>
          </p:blipFill>
          <p:spPr bwMode="auto">
            <a:xfrm>
              <a:off x="6553540" y="4887822"/>
              <a:ext cx="2506481" cy="1872208"/>
            </a:xfrm>
            <a:prstGeom prst="rect">
              <a:avLst/>
            </a:prstGeom>
            <a:noFill/>
            <a:ln w="9525">
              <a:solidFill>
                <a:srgbClr val="FFFF00"/>
              </a:solidFill>
              <a:miter lim="800000"/>
              <a:headEnd/>
              <a:tailEnd/>
            </a:ln>
          </p:spPr>
        </p:pic>
        <p:sp>
          <p:nvSpPr>
            <p:cNvPr id="32" name="TextBox 31"/>
            <p:cNvSpPr txBox="1"/>
            <p:nvPr/>
          </p:nvSpPr>
          <p:spPr>
            <a:xfrm>
              <a:off x="8131489" y="6400029"/>
              <a:ext cx="936104" cy="369332"/>
            </a:xfrm>
            <a:prstGeom prst="rect">
              <a:avLst/>
            </a:prstGeom>
            <a:solidFill>
              <a:schemeClr val="bg1">
                <a:alpha val="50000"/>
              </a:schemeClr>
            </a:solidFill>
          </p:spPr>
          <p:txBody>
            <a:bodyPr wrap="square" rtlCol="0">
              <a:spAutoFit/>
            </a:bodyPr>
            <a:p>
              <a:pPr algn="ctr"/>
              <a:r>
                <a:rPr lang="zh-CN" altLang="en-US" dirty="0" smtClean="0"/>
                <a:t>珍妮机</a:t>
              </a:r>
              <a:endParaRPr lang="zh-CN" altLang="en-US" dirty="0"/>
            </a:p>
          </p:txBody>
        </p:sp>
      </p:grpSp>
      <p:sp>
        <p:nvSpPr>
          <p:cNvPr id="23" name="文本框 22"/>
          <p:cNvSpPr txBox="1"/>
          <p:nvPr/>
        </p:nvSpPr>
        <p:spPr>
          <a:xfrm flipH="1">
            <a:off x="11678285" y="2186940"/>
            <a:ext cx="513715" cy="460375"/>
          </a:xfrm>
          <a:prstGeom prst="rect">
            <a:avLst/>
          </a:prstGeom>
          <a:noFill/>
        </p:spPr>
        <p:txBody>
          <a:bodyPr wrap="square" rtlCol="0">
            <a:spAutoFit/>
          </a:bodyPr>
          <a:p>
            <a:pPr algn="l"/>
            <a:r>
              <a:rPr lang="zh-CN" altLang="en-US" sz="2400" b="1">
                <a:solidFill>
                  <a:srgbClr val="FF0000"/>
                </a:solidFill>
                <a:latin typeface="黑体" panose="02010609060101010101" pitchFamily="49" charset="-122"/>
                <a:ea typeface="黑体" panose="02010609060101010101" pitchFamily="49" charset="-122"/>
                <a:sym typeface="+mn-ea"/>
              </a:rPr>
              <a:t>粗</a:t>
            </a:r>
            <a:endParaRPr lang="zh-CN" altLang="en-US" sz="2400" b="1">
              <a:solidFill>
                <a:srgbClr val="FF0000"/>
              </a:solidFill>
              <a:latin typeface="黑体" panose="02010609060101010101" pitchFamily="49" charset="-122"/>
              <a:ea typeface="黑体" panose="02010609060101010101" pitchFamily="49" charset="-122"/>
              <a:sym typeface="+mn-ea"/>
            </a:endParaRPr>
          </a:p>
        </p:txBody>
      </p:sp>
      <p:sp>
        <p:nvSpPr>
          <p:cNvPr id="24" name="文本框 23"/>
          <p:cNvSpPr txBox="1"/>
          <p:nvPr/>
        </p:nvSpPr>
        <p:spPr>
          <a:xfrm flipH="1">
            <a:off x="11678285" y="2484755"/>
            <a:ext cx="513715" cy="491490"/>
          </a:xfrm>
          <a:prstGeom prst="rect">
            <a:avLst/>
          </a:prstGeom>
          <a:noFill/>
        </p:spPr>
        <p:txBody>
          <a:bodyPr wrap="square" rtlCol="0">
            <a:spAutoFit/>
          </a:bodyPr>
          <a:p>
            <a:pPr algn="l"/>
            <a:r>
              <a:rPr lang="zh-CN" altLang="en-US" sz="2600" b="1">
                <a:solidFill>
                  <a:srgbClr val="FF0000"/>
                </a:solidFill>
                <a:latin typeface="黑体" panose="02010609060101010101" pitchFamily="49" charset="-122"/>
                <a:ea typeface="黑体" panose="02010609060101010101" pitchFamily="49" charset="-122"/>
                <a:sym typeface="+mn-ea"/>
              </a:rPr>
              <a:t>细</a:t>
            </a:r>
            <a:endParaRPr lang="zh-CN" altLang="en-US" sz="2600" b="1">
              <a:solidFill>
                <a:srgbClr val="FF0000"/>
              </a:solidFill>
              <a:latin typeface="黑体" panose="02010609060101010101" pitchFamily="49" charset="-122"/>
              <a:ea typeface="黑体" panose="02010609060101010101" pitchFamily="49" charset="-122"/>
              <a:sym typeface="+mn-ea"/>
            </a:endParaRPr>
          </a:p>
        </p:txBody>
      </p:sp>
      <p:sp>
        <p:nvSpPr>
          <p:cNvPr id="25" name="文本框 24"/>
          <p:cNvSpPr txBox="1"/>
          <p:nvPr/>
        </p:nvSpPr>
        <p:spPr>
          <a:xfrm flipH="1">
            <a:off x="11419840" y="2896870"/>
            <a:ext cx="915670" cy="491490"/>
          </a:xfrm>
          <a:prstGeom prst="rect">
            <a:avLst/>
          </a:prstGeom>
          <a:noFill/>
        </p:spPr>
        <p:txBody>
          <a:bodyPr wrap="square" rtlCol="0">
            <a:spAutoFit/>
          </a:bodyPr>
          <a:p>
            <a:pPr algn="l"/>
            <a:r>
              <a:rPr lang="zh-CN" altLang="en-US" sz="2600" b="1">
                <a:solidFill>
                  <a:srgbClr val="FF0000"/>
                </a:solidFill>
                <a:latin typeface="黑体" panose="02010609060101010101" pitchFamily="49" charset="-122"/>
                <a:ea typeface="黑体" panose="02010609060101010101" pitchFamily="49" charset="-122"/>
                <a:sym typeface="+mn-ea"/>
              </a:rPr>
              <a:t>均匀</a:t>
            </a:r>
            <a:endParaRPr lang="zh-CN" altLang="en-US" sz="2600" b="1">
              <a:solidFill>
                <a:srgbClr val="FF0000"/>
              </a:solidFill>
              <a:latin typeface="黑体" panose="02010609060101010101" pitchFamily="49" charset="-122"/>
              <a:ea typeface="黑体" panose="02010609060101010101" pitchFamily="49" charset="-122"/>
              <a:sym typeface="+mn-ea"/>
            </a:endParaRPr>
          </a:p>
        </p:txBody>
      </p:sp>
      <p:sp>
        <p:nvSpPr>
          <p:cNvPr id="30" name="文本框 29"/>
          <p:cNvSpPr txBox="1"/>
          <p:nvPr/>
        </p:nvSpPr>
        <p:spPr>
          <a:xfrm>
            <a:off x="5371465" y="89535"/>
            <a:ext cx="607441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（一）工业革命</a:t>
            </a:r>
            <a:r>
              <a:rPr lang="zh-CN" altLang="en-US" sz="2800" b="1">
                <a:latin typeface="微软雅黑" panose="020B0503020204020204" charset="-122"/>
                <a:ea typeface="微软雅黑" panose="020B0503020204020204" charset="-122"/>
                <a:sym typeface="+mn-ea"/>
              </a:rPr>
              <a:t>（</a:t>
            </a:r>
            <a:r>
              <a:rPr lang="en-US" altLang="zh-CN" sz="2800" b="1">
                <a:latin typeface="微软雅黑" panose="020B0503020204020204" charset="-122"/>
                <a:ea typeface="微软雅黑" panose="020B0503020204020204" charset="-122"/>
                <a:sym typeface="+mn-ea"/>
              </a:rPr>
              <a:t>1760S-1840S</a:t>
            </a:r>
            <a:r>
              <a:rPr lang="zh-CN" altLang="en-US" sz="2800" b="1">
                <a:latin typeface="微软雅黑" panose="020B0503020204020204" charset="-122"/>
                <a:ea typeface="微软雅黑" panose="020B0503020204020204" charset="-122"/>
                <a:sym typeface="+mn-ea"/>
              </a:rPr>
              <a:t>）</a:t>
            </a:r>
            <a:endParaRPr lang="zh-CN" altLang="en-US" sz="2800" b="1">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linds(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linds(horizontal)">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P spid="18" grpId="0"/>
      <p:bldP spid="19" grpId="0" animBg="1"/>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alphaModFix amt="27000"/>
          </a:blip>
          <a:stretch>
            <a:fillRect/>
          </a:stretch>
        </a:blipFill>
        <a:effectLst/>
      </p:bgPr>
    </p:bg>
    <p:spTree>
      <p:nvGrpSpPr>
        <p:cNvPr id="1" name=""/>
        <p:cNvGrpSpPr/>
        <p:nvPr/>
      </p:nvGrpSpPr>
      <p:grpSpPr/>
      <p:grpSp>
        <p:nvGrpSpPr>
          <p:cNvPr id="11" name="组合 10"/>
          <p:cNvGrpSpPr/>
          <p:nvPr/>
        </p:nvGrpSpPr>
        <p:grpSpPr>
          <a:xfrm>
            <a:off x="121285" y="0"/>
            <a:ext cx="4800600" cy="780415"/>
            <a:chOff x="207" y="0"/>
            <a:chExt cx="7560" cy="1229"/>
          </a:xfrm>
        </p:grpSpPr>
        <p:sp>
          <p:nvSpPr>
            <p:cNvPr id="12" name="文本框 11"/>
            <p:cNvSpPr txBox="1"/>
            <p:nvPr/>
          </p:nvSpPr>
          <p:spPr>
            <a:xfrm>
              <a:off x="207" y="0"/>
              <a:ext cx="6849" cy="1103"/>
            </a:xfrm>
            <a:prstGeom prst="rect">
              <a:avLst/>
            </a:prstGeom>
            <a:noFill/>
          </p:spPr>
          <p:txBody>
            <a:bodyPr wrap="square" rtlCol="0">
              <a:spAutoFit/>
            </a:bodyPr>
            <a:p>
              <a:pPr algn="l" fontAlgn="auto">
                <a:lnSpc>
                  <a:spcPct val="110000"/>
                </a:lnSpc>
              </a:pPr>
              <a:r>
                <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二、工业革命的进程</a:t>
              </a:r>
              <a:endParaRPr lang="zh-CN" altLang="en-US" sz="36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13" name="流程图: 文档 12"/>
            <p:cNvSpPr/>
            <p:nvPr/>
          </p:nvSpPr>
          <p:spPr>
            <a:xfrm flipV="1">
              <a:off x="207" y="1048"/>
              <a:ext cx="7560" cy="18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5371465" y="89535"/>
            <a:ext cx="302768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（一）工业革命</a:t>
            </a:r>
            <a:endParaRPr lang="zh-CN" altLang="en-US" sz="2800" b="1">
              <a:latin typeface="微软雅黑" panose="020B0503020204020204" charset="-122"/>
              <a:ea typeface="微软雅黑" panose="020B0503020204020204" charset="-122"/>
              <a:sym typeface="+mn-ea"/>
            </a:endParaRPr>
          </a:p>
        </p:txBody>
      </p:sp>
      <p:sp>
        <p:nvSpPr>
          <p:cNvPr id="18" name="文本框 17"/>
          <p:cNvSpPr txBox="1"/>
          <p:nvPr/>
        </p:nvSpPr>
        <p:spPr>
          <a:xfrm>
            <a:off x="523875" y="949325"/>
            <a:ext cx="4117340" cy="521970"/>
          </a:xfrm>
          <a:prstGeom prst="rect">
            <a:avLst/>
          </a:prstGeom>
          <a:noFill/>
        </p:spPr>
        <p:txBody>
          <a:bodyPr wrap="none" rtlCol="0" anchor="t">
            <a:spAutoFit/>
          </a:bodyPr>
          <a:p>
            <a:r>
              <a:rPr lang="en-US" altLang="zh-CN" sz="2800" b="1">
                <a:latin typeface="黑体" panose="02010609060101010101" pitchFamily="49" charset="-122"/>
                <a:ea typeface="黑体" panose="02010609060101010101" pitchFamily="49" charset="-122"/>
                <a:sym typeface="+mn-ea"/>
              </a:rPr>
              <a:t>1.</a:t>
            </a:r>
            <a:r>
              <a:rPr lang="zh-CN" altLang="en-US" sz="2800" b="1">
                <a:latin typeface="黑体" panose="02010609060101010101" pitchFamily="49" charset="-122"/>
                <a:ea typeface="黑体" panose="02010609060101010101" pitchFamily="49" charset="-122"/>
                <a:sym typeface="+mn-ea"/>
              </a:rPr>
              <a:t>开始：棉纺织技术革新</a:t>
            </a:r>
            <a:endParaRPr lang="zh-CN" altLang="en-US" sz="2800" b="1">
              <a:latin typeface="黑体" panose="02010609060101010101" pitchFamily="49" charset="-122"/>
              <a:ea typeface="黑体" panose="02010609060101010101" pitchFamily="49" charset="-122"/>
              <a:sym typeface="+mn-ea"/>
            </a:endParaRPr>
          </a:p>
        </p:txBody>
      </p:sp>
      <p:grpSp>
        <p:nvGrpSpPr>
          <p:cNvPr id="3" name="组合 2"/>
          <p:cNvGrpSpPr/>
          <p:nvPr/>
        </p:nvGrpSpPr>
        <p:grpSpPr>
          <a:xfrm>
            <a:off x="8166100" y="1134745"/>
            <a:ext cx="3858260" cy="3262630"/>
            <a:chOff x="12694" y="1939"/>
            <a:chExt cx="6076" cy="5138"/>
          </a:xfrm>
        </p:grpSpPr>
        <p:pic>
          <p:nvPicPr>
            <p:cNvPr id="28" name="图片 27"/>
            <p:cNvPicPr>
              <a:picLocks noChangeAspect="1"/>
            </p:cNvPicPr>
            <p:nvPr/>
          </p:nvPicPr>
          <p:blipFill>
            <a:blip r:embed="rId2"/>
            <a:srcRect r="8098"/>
            <a:stretch>
              <a:fillRect/>
            </a:stretch>
          </p:blipFill>
          <p:spPr>
            <a:xfrm>
              <a:off x="12694" y="1939"/>
              <a:ext cx="6076" cy="3832"/>
            </a:xfrm>
            <a:prstGeom prst="rect">
              <a:avLst/>
            </a:prstGeom>
            <a:effectLst>
              <a:outerShdw blurRad="50800" dist="63500" dir="2700000" algn="tl" rotWithShape="0">
                <a:prstClr val="black">
                  <a:alpha val="40000"/>
                </a:prstClr>
              </a:outerShdw>
            </a:effectLst>
          </p:spPr>
        </p:pic>
        <p:sp>
          <p:nvSpPr>
            <p:cNvPr id="2" name="文本框 1"/>
            <p:cNvSpPr txBox="1"/>
            <p:nvPr/>
          </p:nvSpPr>
          <p:spPr>
            <a:xfrm>
              <a:off x="12863" y="5771"/>
              <a:ext cx="5738" cy="1307"/>
            </a:xfrm>
            <a:prstGeom prst="rect">
              <a:avLst/>
            </a:prstGeom>
            <a:noFill/>
          </p:spPr>
          <p:txBody>
            <a:bodyPr wrap="square" rtlCol="0">
              <a:spAutoFit/>
            </a:bodyPr>
            <a:p>
              <a:pPr algn="l"/>
              <a:r>
                <a:rPr lang="en-US" altLang="zh-CN" sz="2400" b="1">
                  <a:solidFill>
                    <a:srgbClr val="FF0000"/>
                  </a:solidFill>
                  <a:latin typeface="黑体" panose="02010609060101010101" pitchFamily="49" charset="-122"/>
                  <a:ea typeface="黑体" panose="02010609060101010101" pitchFamily="49" charset="-122"/>
                  <a:sym typeface="+mn-ea"/>
                </a:rPr>
                <a:t>1771</a:t>
              </a:r>
              <a:r>
                <a:rPr lang="zh-CN" altLang="en-US" sz="2400" b="1">
                  <a:solidFill>
                    <a:srgbClr val="FF0000"/>
                  </a:solidFill>
                  <a:latin typeface="黑体" panose="02010609060101010101" pitchFamily="49" charset="-122"/>
                  <a:ea typeface="黑体" panose="02010609060101010101" pitchFamily="49" charset="-122"/>
                  <a:sym typeface="+mn-ea"/>
                </a:rPr>
                <a:t>年</a:t>
              </a:r>
              <a:r>
                <a:rPr lang="zh-CN" altLang="en-US" sz="2400" b="1">
                  <a:latin typeface="黑体" panose="02010609060101010101" pitchFamily="49" charset="-122"/>
                  <a:ea typeface="黑体" panose="02010609060101010101" pitchFamily="49" charset="-122"/>
                  <a:sym typeface="+mn-ea"/>
                </a:rPr>
                <a:t>，阿克莱特开办第一家水力纺纱厂</a:t>
              </a:r>
              <a:endParaRPr lang="zh-CN" altLang="en-US" sz="2400" b="1">
                <a:latin typeface="黑体" panose="02010609060101010101" pitchFamily="49" charset="-122"/>
                <a:ea typeface="黑体" panose="02010609060101010101" pitchFamily="49" charset="-122"/>
                <a:sym typeface="+mn-ea"/>
              </a:endParaRPr>
            </a:p>
          </p:txBody>
        </p:sp>
      </p:grpSp>
      <p:sp>
        <p:nvSpPr>
          <p:cNvPr id="4" name="文本框 3"/>
          <p:cNvSpPr txBox="1"/>
          <p:nvPr/>
        </p:nvSpPr>
        <p:spPr>
          <a:xfrm>
            <a:off x="523875" y="1570990"/>
            <a:ext cx="2329815" cy="521970"/>
          </a:xfrm>
          <a:prstGeom prst="rect">
            <a:avLst/>
          </a:prstGeom>
          <a:noFill/>
        </p:spPr>
        <p:txBody>
          <a:bodyPr wrap="none" rtlCol="0" anchor="t">
            <a:spAutoFit/>
          </a:bodyPr>
          <a:p>
            <a:r>
              <a:rPr lang="en-US" altLang="zh-CN" sz="2800" b="1">
                <a:latin typeface="黑体" panose="02010609060101010101" pitchFamily="49" charset="-122"/>
                <a:ea typeface="黑体" panose="02010609060101010101" pitchFamily="49" charset="-122"/>
                <a:sym typeface="+mn-ea"/>
              </a:rPr>
              <a:t>2.</a:t>
            </a:r>
            <a:r>
              <a:rPr lang="zh-CN" altLang="en-US" sz="2800" b="1">
                <a:latin typeface="黑体" panose="02010609060101010101" pitchFamily="49" charset="-122"/>
                <a:ea typeface="黑体" panose="02010609060101010101" pitchFamily="49" charset="-122"/>
                <a:sym typeface="+mn-ea"/>
              </a:rPr>
              <a:t>工厂制出现</a:t>
            </a:r>
            <a:endParaRPr lang="zh-CN" altLang="en-US" sz="2800" b="1">
              <a:latin typeface="黑体" panose="02010609060101010101" pitchFamily="49" charset="-122"/>
              <a:ea typeface="黑体" panose="02010609060101010101" pitchFamily="49" charset="-122"/>
              <a:sym typeface="+mn-ea"/>
            </a:endParaRPr>
          </a:p>
        </p:txBody>
      </p:sp>
      <p:sp>
        <p:nvSpPr>
          <p:cNvPr id="6" name="Rectangle 2"/>
          <p:cNvSpPr>
            <a:spLocks noChangeArrowheads="1"/>
          </p:cNvSpPr>
          <p:nvPr/>
        </p:nvSpPr>
        <p:spPr bwMode="auto">
          <a:xfrm>
            <a:off x="4921885" y="862965"/>
            <a:ext cx="4692015" cy="3170555"/>
          </a:xfrm>
          <a:prstGeom prst="rect">
            <a:avLst/>
          </a:prstGeom>
          <a:solidFill>
            <a:schemeClr val="bg1"/>
          </a:solidFill>
          <a:ln w="3175">
            <a:solidFill>
              <a:schemeClr val="tx1"/>
            </a:solidFill>
            <a:miter lim="800000"/>
          </a:ln>
          <a:effectLst>
            <a:outerShdw blurRad="50800" dist="63500" dir="5400000" algn="t" rotWithShape="0">
              <a:prstClr val="black">
                <a:alpha val="40000"/>
              </a:prstClr>
            </a:outerShdw>
          </a:effectLst>
        </p:spPr>
        <p:txBody>
          <a:bodyPr wrap="square" anchor="ctr">
            <a:spAutoFit/>
          </a:bodyPr>
          <a:p>
            <a:pPr marL="0" marR="0" lvl="0" indent="0" algn="l" defTabSz="914400" rtl="0" fontAlgn="base">
              <a:lnSpc>
                <a:spcPct val="110000"/>
              </a:lnSpc>
              <a:spcBef>
                <a:spcPct val="0"/>
              </a:spcBef>
              <a:spcAft>
                <a:spcPct val="0"/>
              </a:spcAft>
              <a:buClrTx/>
              <a:buSzTx/>
              <a:buFontTx/>
              <a:buNone/>
              <a:defRPr/>
            </a:pPr>
            <a:r>
              <a:rPr lang="zh-CN" altLang="en-US" sz="2600" b="1" noProof="0" dirty="0">
                <a:ln>
                  <a:noFill/>
                </a:ln>
                <a:solidFill>
                  <a:schemeClr val="tx1"/>
                </a:solidFill>
                <a:effectLst/>
                <a:uLnTx/>
                <a:uFillTx/>
                <a:latin typeface="黑体" panose="02010609060101010101" pitchFamily="49" charset="-122"/>
                <a:ea typeface="黑体" panose="02010609060101010101" pitchFamily="49" charset="-122"/>
                <a:cs typeface="宋体" panose="02010600030101010101" pitchFamily="2" charset="-122"/>
              </a:rPr>
              <a:t>工厂制度的特点：</a:t>
            </a:r>
            <a:endParaRPr lang="zh-CN" altLang="en-US" sz="2600" b="1" noProof="0" dirty="0">
              <a:ln>
                <a:noFill/>
              </a:ln>
              <a:solidFill>
                <a:schemeClr val="tx1"/>
              </a:solidFill>
              <a:effectLst/>
              <a:uLnTx/>
              <a:uFillTx/>
              <a:latin typeface="黑体" panose="02010609060101010101" pitchFamily="49" charset="-122"/>
              <a:ea typeface="黑体" panose="02010609060101010101" pitchFamily="49" charset="-122"/>
              <a:cs typeface="宋体" panose="02010600030101010101" pitchFamily="2" charset="-122"/>
            </a:endParaRPr>
          </a:p>
          <a:p>
            <a:pPr marL="0" marR="0" lvl="0" indent="0" algn="l" defTabSz="914400" rtl="0" fontAlgn="base">
              <a:lnSpc>
                <a:spcPct val="110000"/>
              </a:lnSpc>
              <a:spcBef>
                <a:spcPct val="0"/>
              </a:spcBef>
              <a:spcAft>
                <a:spcPct val="0"/>
              </a:spcAft>
              <a:buClrTx/>
              <a:buSzTx/>
              <a:buFontTx/>
              <a:buNone/>
              <a:defRPr/>
            </a:pPr>
            <a:r>
              <a:rPr lang="zh-CN" altLang="en-US" sz="2600" b="1" dirty="0" smtClean="0">
                <a:solidFill>
                  <a:srgbClr val="FF0000"/>
                </a:solidFill>
                <a:latin typeface="宋体" panose="02010600030101010101" pitchFamily="2" charset="-122"/>
                <a:ea typeface="宋体" panose="02010600030101010101" pitchFamily="2" charset="-122"/>
                <a:sym typeface="+mn-ea"/>
              </a:rPr>
              <a:t>①将生产资料和工人集中；</a:t>
            </a:r>
            <a:endParaRPr lang="zh-CN" altLang="en-US" sz="2600" b="1" dirty="0" smtClean="0">
              <a:solidFill>
                <a:srgbClr val="FF0000"/>
              </a:solidFill>
              <a:latin typeface="宋体" panose="02010600030101010101" pitchFamily="2" charset="-122"/>
              <a:ea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600" b="1" dirty="0" smtClean="0">
                <a:solidFill>
                  <a:srgbClr val="FF0000"/>
                </a:solidFill>
                <a:latin typeface="宋体" panose="02010600030101010101" pitchFamily="2" charset="-122"/>
                <a:ea typeface="宋体" panose="02010600030101010101" pitchFamily="2" charset="-122"/>
                <a:sym typeface="+mn-ea"/>
              </a:rPr>
              <a:t>②</a:t>
            </a:r>
            <a:r>
              <a:rPr lang="zh-CN" altLang="en-US" sz="2600" b="1" dirty="0" smtClean="0">
                <a:solidFill>
                  <a:srgbClr val="FF0000"/>
                </a:solidFill>
                <a:latin typeface="宋体" panose="02010600030101010101" pitchFamily="2" charset="-122"/>
                <a:ea typeface="宋体" panose="02010600030101010101" pitchFamily="2" charset="-122"/>
                <a:sym typeface="+mn-ea"/>
              </a:rPr>
              <a:t>使用机器进行大批量生产；</a:t>
            </a:r>
            <a:r>
              <a:rPr lang="zh-CN" altLang="en-US" sz="26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③工厂主既是资本所有者，又是经营管理者；</a:t>
            </a:r>
            <a:endParaRPr lang="zh-CN" altLang="en-US" sz="26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6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④工厂规模不大。</a:t>
            </a:r>
            <a:endParaRPr lang="zh-CN" altLang="en-US" sz="26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fontAlgn="base">
              <a:lnSpc>
                <a:spcPct val="110000"/>
              </a:lnSpc>
              <a:spcBef>
                <a:spcPct val="0"/>
              </a:spcBef>
              <a:spcAft>
                <a:spcPct val="0"/>
              </a:spcAft>
              <a:buClrTx/>
              <a:buSzTx/>
              <a:buFontTx/>
              <a:buNone/>
              <a:defRPr/>
            </a:pPr>
            <a:r>
              <a:rPr lang="zh-CN" altLang="en-US" sz="26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⑤严格纪律，细致分工。</a:t>
            </a:r>
            <a:endParaRPr lang="zh-CN" altLang="en-US" sz="2600" b="1"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523875" y="2186940"/>
            <a:ext cx="2687320" cy="521970"/>
          </a:xfrm>
          <a:prstGeom prst="rect">
            <a:avLst/>
          </a:prstGeom>
          <a:noFill/>
        </p:spPr>
        <p:txBody>
          <a:bodyPr wrap="none" rtlCol="0" anchor="t">
            <a:spAutoFit/>
          </a:bodyPr>
          <a:p>
            <a:r>
              <a:rPr lang="en-US" altLang="zh-CN" sz="2800" b="1">
                <a:latin typeface="黑体" panose="02010609060101010101" pitchFamily="49" charset="-122"/>
                <a:ea typeface="黑体" panose="02010609060101010101" pitchFamily="49" charset="-122"/>
                <a:sym typeface="+mn-ea"/>
              </a:rPr>
              <a:t>3.</a:t>
            </a:r>
            <a:r>
              <a:rPr lang="zh-CN" altLang="en-US" sz="2800" b="1">
                <a:latin typeface="黑体" panose="02010609060101010101" pitchFamily="49" charset="-122"/>
                <a:ea typeface="黑体" panose="02010609060101010101" pitchFamily="49" charset="-122"/>
                <a:sym typeface="+mn-ea"/>
              </a:rPr>
              <a:t>动力技术革新</a:t>
            </a:r>
            <a:endParaRPr lang="zh-CN" altLang="en-US" sz="2800" b="1">
              <a:latin typeface="黑体" panose="02010609060101010101" pitchFamily="49" charset="-122"/>
              <a:ea typeface="黑体" panose="02010609060101010101" pitchFamily="49" charset="-122"/>
              <a:sym typeface="+mn-ea"/>
            </a:endParaRPr>
          </a:p>
        </p:txBody>
      </p:sp>
      <p:sp>
        <p:nvSpPr>
          <p:cNvPr id="8" name="文本框 7"/>
          <p:cNvSpPr txBox="1"/>
          <p:nvPr/>
        </p:nvSpPr>
        <p:spPr>
          <a:xfrm>
            <a:off x="523875" y="3420110"/>
            <a:ext cx="2672080" cy="521970"/>
          </a:xfrm>
          <a:prstGeom prst="rect">
            <a:avLst/>
          </a:prstGeom>
          <a:noFill/>
        </p:spPr>
        <p:txBody>
          <a:bodyPr wrap="none" rtlCol="0">
            <a:spAutoFit/>
          </a:bodyPr>
          <a:p>
            <a:pPr algn="l"/>
            <a:r>
              <a:rPr lang="zh-CN" altLang="en-US" sz="2800">
                <a:latin typeface="黑体" panose="02010609060101010101" pitchFamily="49" charset="-122"/>
                <a:ea typeface="黑体" panose="02010609060101010101" pitchFamily="49" charset="-122"/>
                <a:sym typeface="+mn-ea"/>
              </a:rPr>
              <a:t>蒸汽机的意义：</a:t>
            </a:r>
            <a:endParaRPr lang="zh-CN" altLang="en-US" sz="2800">
              <a:latin typeface="黑体" panose="02010609060101010101" pitchFamily="49" charset="-122"/>
              <a:ea typeface="黑体" panose="02010609060101010101" pitchFamily="49" charset="-122"/>
              <a:sym typeface="+mn-ea"/>
            </a:endParaRPr>
          </a:p>
        </p:txBody>
      </p:sp>
      <p:pic>
        <p:nvPicPr>
          <p:cNvPr id="9" name="图片 8"/>
          <p:cNvPicPr>
            <a:picLocks noChangeAspect="1"/>
          </p:cNvPicPr>
          <p:nvPr/>
        </p:nvPicPr>
        <p:blipFill rotWithShape="1">
          <a:blip r:embed="rId3" cstate="print">
            <a:duotone>
              <a:prstClr val="black"/>
              <a:schemeClr val="accent2">
                <a:tint val="45000"/>
                <a:satMod val="400000"/>
              </a:schemeClr>
            </a:duotone>
          </a:blip>
          <a:srcRect l="-794" t="18763" r="794" b="3491"/>
          <a:stretch>
            <a:fillRect/>
          </a:stretch>
        </p:blipFill>
        <p:spPr>
          <a:xfrm>
            <a:off x="8642350" y="4033520"/>
            <a:ext cx="3274695" cy="2545715"/>
          </a:xfrm>
          <a:prstGeom prst="roundRect">
            <a:avLst>
              <a:gd name="adj" fmla="val 4167"/>
            </a:avLst>
          </a:prstGeom>
          <a:solidFill>
            <a:srgbClr val="FFFFFF"/>
          </a:solidFill>
          <a:ln w="76200" cap="sq">
            <a:solidFill>
              <a:schemeClr val="tx1">
                <a:lumMod val="75000"/>
                <a:lumOff val="25000"/>
              </a:schemeClr>
            </a:solidFill>
            <a:miter lim="800000"/>
            <a:headEnd/>
            <a:tailEnd/>
          </a:ln>
          <a:effectLst/>
          <a:scene3d>
            <a:camera prst="orthographicFront"/>
            <a:lightRig rig="threePt" dir="t">
              <a:rot lat="0" lon="0" rev="2700000"/>
            </a:lightRig>
          </a:scene3d>
          <a:sp3d contourW="6350">
            <a:bevelT h="38100"/>
            <a:contourClr>
              <a:srgbClr val="C0C0C0"/>
            </a:contourClr>
          </a:sp3d>
        </p:spPr>
      </p:pic>
      <p:pic>
        <p:nvPicPr>
          <p:cNvPr id="22538" name="图片 9"/>
          <p:cNvPicPr>
            <a:picLocks noChangeAspect="1" noChangeArrowheads="1"/>
          </p:cNvPicPr>
          <p:nvPr/>
        </p:nvPicPr>
        <p:blipFill>
          <a:blip r:embed="rId4"/>
          <a:srcRect/>
          <a:stretch>
            <a:fillRect/>
          </a:stretch>
        </p:blipFill>
        <p:spPr bwMode="auto">
          <a:xfrm>
            <a:off x="4334510" y="4281170"/>
            <a:ext cx="4090670" cy="2298065"/>
          </a:xfrm>
          <a:prstGeom prst="rect">
            <a:avLst/>
          </a:prstGeom>
          <a:noFill/>
          <a:ln w="28575" cmpd="sng">
            <a:solidFill>
              <a:schemeClr val="accent1">
                <a:shade val="50000"/>
              </a:schemeClr>
            </a:solid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443230" y="2806065"/>
            <a:ext cx="4478655" cy="521970"/>
          </a:xfrm>
          <a:prstGeom prst="rect">
            <a:avLst/>
          </a:prstGeom>
          <a:noFill/>
        </p:spPr>
        <p:txBody>
          <a:bodyPr wrap="none" rtlCol="0">
            <a:spAutoFit/>
          </a:bodyPr>
          <a:p>
            <a:pPr algn="l"/>
            <a:r>
              <a:rPr lang="en-US" altLang="zh-CN" sz="2800" b="1">
                <a:solidFill>
                  <a:srgbClr val="C00000"/>
                </a:solidFill>
                <a:latin typeface="宋体" panose="02010600030101010101" pitchFamily="2" charset="-122"/>
                <a:ea typeface="宋体" panose="02010600030101010101" pitchFamily="2" charset="-122"/>
                <a:sym typeface="+mn-ea"/>
              </a:rPr>
              <a:t>1782</a:t>
            </a:r>
            <a:r>
              <a:rPr lang="zh-CN" altLang="en-US" sz="2800" b="1">
                <a:solidFill>
                  <a:srgbClr val="C00000"/>
                </a:solidFill>
                <a:latin typeface="宋体" panose="02010600030101010101" pitchFamily="2" charset="-122"/>
                <a:ea typeface="宋体" panose="02010600030101010101" pitchFamily="2" charset="-122"/>
                <a:sym typeface="+mn-ea"/>
              </a:rPr>
              <a:t>年 瓦特 复动式蒸汽机</a:t>
            </a:r>
            <a:endParaRPr lang="zh-CN" altLang="en-US" sz="2800" b="1">
              <a:solidFill>
                <a:srgbClr val="C00000"/>
              </a:solidFill>
              <a:latin typeface="宋体" panose="02010600030101010101" pitchFamily="2" charset="-122"/>
              <a:ea typeface="宋体" panose="02010600030101010101" pitchFamily="2" charset="-122"/>
              <a:sym typeface="+mn-ea"/>
            </a:endParaRPr>
          </a:p>
        </p:txBody>
      </p:sp>
      <p:sp>
        <p:nvSpPr>
          <p:cNvPr id="21" name="文本框 20"/>
          <p:cNvSpPr txBox="1"/>
          <p:nvPr/>
        </p:nvSpPr>
        <p:spPr>
          <a:xfrm>
            <a:off x="452755" y="4154170"/>
            <a:ext cx="9835515" cy="521970"/>
          </a:xfrm>
          <a:prstGeom prst="rect">
            <a:avLst/>
          </a:prstGeom>
          <a:solidFill>
            <a:schemeClr val="bg1">
              <a:alpha val="44000"/>
            </a:schemeClr>
          </a:solidFill>
        </p:spPr>
        <p:txBody>
          <a:bodyPr wrap="none" rtlCol="0">
            <a:spAutoFit/>
          </a:bodyPr>
          <a:p>
            <a:pPr algn="l"/>
            <a:r>
              <a:rPr lang="zh-CN" altLang="en-US" sz="2800" b="1">
                <a:solidFill>
                  <a:srgbClr val="0000CC"/>
                </a:solidFill>
                <a:latin typeface="宋体" panose="02010600030101010101" pitchFamily="2" charset="-122"/>
                <a:ea typeface="宋体" panose="02010600030101010101" pitchFamily="2" charset="-122"/>
                <a:sym typeface="+mn-ea"/>
              </a:rPr>
              <a:t>①产生</a:t>
            </a:r>
            <a:r>
              <a:rPr lang="zh-CN" altLang="en-US" sz="2800" b="1">
                <a:solidFill>
                  <a:srgbClr val="FF0000"/>
                </a:solidFill>
                <a:latin typeface="宋体" panose="02010600030101010101" pitchFamily="2" charset="-122"/>
                <a:ea typeface="宋体" panose="02010600030101010101" pitchFamily="2" charset="-122"/>
                <a:sym typeface="+mn-ea"/>
              </a:rPr>
              <a:t>巨大动力</a:t>
            </a:r>
            <a:r>
              <a:rPr lang="zh-CN" altLang="en-US" sz="2800" b="1">
                <a:solidFill>
                  <a:srgbClr val="0000CC"/>
                </a:solidFill>
                <a:latin typeface="宋体" panose="02010600030101010101" pitchFamily="2" charset="-122"/>
                <a:ea typeface="宋体" panose="02010600030101010101" pitchFamily="2" charset="-122"/>
                <a:sym typeface="+mn-ea"/>
              </a:rPr>
              <a:t>，还</a:t>
            </a:r>
            <a:r>
              <a:rPr lang="zh-CN" altLang="en-US" sz="2800" b="1">
                <a:solidFill>
                  <a:srgbClr val="FF0000"/>
                </a:solidFill>
                <a:latin typeface="宋体" panose="02010600030101010101" pitchFamily="2" charset="-122"/>
                <a:ea typeface="宋体" panose="02010600030101010101" pitchFamily="2" charset="-122"/>
                <a:sym typeface="+mn-ea"/>
              </a:rPr>
              <a:t>解决</a:t>
            </a:r>
            <a:r>
              <a:rPr lang="zh-CN" altLang="en-US" sz="2800" b="1">
                <a:solidFill>
                  <a:srgbClr val="0000CC"/>
                </a:solidFill>
                <a:latin typeface="宋体" panose="02010600030101010101" pitchFamily="2" charset="-122"/>
                <a:ea typeface="宋体" panose="02010600030101010101" pitchFamily="2" charset="-122"/>
                <a:sym typeface="+mn-ea"/>
              </a:rPr>
              <a:t>了生产动力受</a:t>
            </a:r>
            <a:r>
              <a:rPr lang="zh-CN" altLang="en-US" sz="2800" b="1">
                <a:solidFill>
                  <a:srgbClr val="FF0000"/>
                </a:solidFill>
                <a:latin typeface="宋体" panose="02010600030101010101" pitchFamily="2" charset="-122"/>
                <a:ea typeface="宋体" panose="02010600030101010101" pitchFamily="2" charset="-122"/>
                <a:sym typeface="+mn-ea"/>
              </a:rPr>
              <a:t>自然</a:t>
            </a:r>
            <a:r>
              <a:rPr lang="zh-CN" altLang="en-US" sz="2800" b="1">
                <a:solidFill>
                  <a:srgbClr val="0000CC"/>
                </a:solidFill>
                <a:latin typeface="宋体" panose="02010600030101010101" pitchFamily="2" charset="-122"/>
                <a:ea typeface="宋体" panose="02010600030101010101" pitchFamily="2" charset="-122"/>
                <a:sym typeface="+mn-ea"/>
              </a:rPr>
              <a:t>条件限制的问题；</a:t>
            </a:r>
            <a:endParaRPr lang="zh-CN" altLang="en-US" sz="2800" b="1">
              <a:solidFill>
                <a:srgbClr val="0000CC"/>
              </a:solidFill>
              <a:latin typeface="宋体" panose="02010600030101010101" pitchFamily="2" charset="-122"/>
              <a:ea typeface="宋体" panose="02010600030101010101" pitchFamily="2" charset="-122"/>
              <a:sym typeface="+mn-ea"/>
            </a:endParaRPr>
          </a:p>
        </p:txBody>
      </p:sp>
      <p:sp>
        <p:nvSpPr>
          <p:cNvPr id="22" name="文本框 21"/>
          <p:cNvSpPr txBox="1"/>
          <p:nvPr/>
        </p:nvSpPr>
        <p:spPr>
          <a:xfrm>
            <a:off x="452755" y="4848225"/>
            <a:ext cx="11087735" cy="521970"/>
          </a:xfrm>
          <a:prstGeom prst="rect">
            <a:avLst/>
          </a:prstGeom>
          <a:solidFill>
            <a:schemeClr val="bg1">
              <a:alpha val="44000"/>
            </a:schemeClr>
          </a:solidFill>
        </p:spPr>
        <p:txBody>
          <a:bodyPr wrap="none" rtlCol="0">
            <a:spAutoFit/>
          </a:bodyPr>
          <a:p>
            <a:pPr algn="l"/>
            <a:r>
              <a:rPr lang="zh-CN" altLang="en-US" sz="2800" b="1">
                <a:solidFill>
                  <a:srgbClr val="0000CC"/>
                </a:solidFill>
                <a:latin typeface="宋体" panose="02010600030101010101" pitchFamily="2" charset="-122"/>
                <a:ea typeface="宋体" panose="02010600030101010101" pitchFamily="2" charset="-122"/>
                <a:sym typeface="+mn-ea"/>
              </a:rPr>
              <a:t>②是英国工业革命中伟大的技术发明,是第一次</a:t>
            </a:r>
            <a:r>
              <a:rPr lang="zh-CN" altLang="en-US" sz="2800" b="1">
                <a:solidFill>
                  <a:srgbClr val="FF0000"/>
                </a:solidFill>
                <a:latin typeface="宋体" panose="02010600030101010101" pitchFamily="2" charset="-122"/>
                <a:ea typeface="宋体" panose="02010600030101010101" pitchFamily="2" charset="-122"/>
                <a:sym typeface="+mn-ea"/>
              </a:rPr>
              <a:t>工业革命的主要标志</a:t>
            </a:r>
            <a:r>
              <a:rPr lang="zh-CN" altLang="en-US" sz="2800" b="1">
                <a:solidFill>
                  <a:srgbClr val="0000CC"/>
                </a:solidFill>
                <a:latin typeface="宋体" panose="02010600030101010101" pitchFamily="2" charset="-122"/>
                <a:ea typeface="宋体" panose="02010600030101010101" pitchFamily="2" charset="-122"/>
                <a:sym typeface="+mn-ea"/>
              </a:rPr>
              <a:t>；</a:t>
            </a:r>
            <a:endParaRPr lang="zh-CN" altLang="en-US" sz="2800" b="1">
              <a:solidFill>
                <a:srgbClr val="0000CC"/>
              </a:solidFill>
              <a:latin typeface="宋体" panose="02010600030101010101" pitchFamily="2" charset="-122"/>
              <a:ea typeface="宋体" panose="02010600030101010101" pitchFamily="2" charset="-122"/>
              <a:sym typeface="+mn-ea"/>
            </a:endParaRPr>
          </a:p>
        </p:txBody>
      </p:sp>
      <p:sp>
        <p:nvSpPr>
          <p:cNvPr id="29" name="文本框 28"/>
          <p:cNvSpPr txBox="1"/>
          <p:nvPr/>
        </p:nvSpPr>
        <p:spPr>
          <a:xfrm>
            <a:off x="452755" y="5615305"/>
            <a:ext cx="8405495" cy="521970"/>
          </a:xfrm>
          <a:prstGeom prst="rect">
            <a:avLst/>
          </a:prstGeom>
          <a:solidFill>
            <a:schemeClr val="bg1">
              <a:alpha val="44000"/>
            </a:schemeClr>
          </a:solidFill>
        </p:spPr>
        <p:txBody>
          <a:bodyPr wrap="none" rtlCol="0">
            <a:spAutoFit/>
          </a:bodyPr>
          <a:p>
            <a:pPr algn="l"/>
            <a:r>
              <a:rPr lang="zh-CN" altLang="en-US" sz="2800" b="1">
                <a:solidFill>
                  <a:srgbClr val="0000CC"/>
                </a:solidFill>
                <a:latin typeface="宋体" panose="02010600030101010101" pitchFamily="2" charset="-122"/>
                <a:ea typeface="宋体" panose="02010600030101010101" pitchFamily="2" charset="-122"/>
                <a:sym typeface="+mn-ea"/>
              </a:rPr>
              <a:t>③催生了</a:t>
            </a:r>
            <a:r>
              <a:rPr lang="zh-CN" altLang="en-US" sz="2800" b="1">
                <a:solidFill>
                  <a:srgbClr val="FF0000"/>
                </a:solidFill>
                <a:latin typeface="宋体" panose="02010600030101010101" pitchFamily="2" charset="-122"/>
                <a:ea typeface="宋体" panose="02010600030101010101" pitchFamily="2" charset="-122"/>
                <a:sym typeface="+mn-ea"/>
              </a:rPr>
              <a:t>交通工具的革命，</a:t>
            </a:r>
            <a:r>
              <a:rPr lang="zh-CN" altLang="en-US" sz="2800" b="1">
                <a:solidFill>
                  <a:srgbClr val="0000CC"/>
                </a:solidFill>
                <a:latin typeface="宋体" panose="02010600030101010101" pitchFamily="2" charset="-122"/>
                <a:ea typeface="宋体" panose="02010600030101010101" pitchFamily="2" charset="-122"/>
                <a:sym typeface="+mn-ea"/>
              </a:rPr>
              <a:t>人类进入</a:t>
            </a:r>
            <a:r>
              <a:rPr lang="en-US" altLang="zh-CN" sz="2800" b="1">
                <a:solidFill>
                  <a:srgbClr val="0000CC"/>
                </a:solidFill>
                <a:latin typeface="宋体" panose="02010600030101010101" pitchFamily="2" charset="-122"/>
                <a:ea typeface="宋体" panose="02010600030101010101" pitchFamily="2" charset="-122"/>
                <a:sym typeface="+mn-ea"/>
              </a:rPr>
              <a:t>“</a:t>
            </a:r>
            <a:r>
              <a:rPr lang="zh-CN" altLang="en-US" sz="2800" b="1">
                <a:solidFill>
                  <a:srgbClr val="0000CC"/>
                </a:solidFill>
                <a:latin typeface="宋体" panose="02010600030101010101" pitchFamily="2" charset="-122"/>
                <a:ea typeface="宋体" panose="02010600030101010101" pitchFamily="2" charset="-122"/>
                <a:sym typeface="+mn-ea"/>
              </a:rPr>
              <a:t>蒸汽时代</a:t>
            </a:r>
            <a:r>
              <a:rPr lang="en-US" altLang="zh-CN" sz="2800" b="1">
                <a:solidFill>
                  <a:srgbClr val="0000CC"/>
                </a:solidFill>
                <a:latin typeface="宋体" panose="02010600030101010101" pitchFamily="2" charset="-122"/>
                <a:ea typeface="宋体" panose="02010600030101010101" pitchFamily="2" charset="-122"/>
                <a:sym typeface="+mn-ea"/>
              </a:rPr>
              <a:t>”</a:t>
            </a:r>
            <a:r>
              <a:rPr lang="zh-CN" altLang="en-US" sz="2800" b="1">
                <a:solidFill>
                  <a:srgbClr val="0000CC"/>
                </a:solidFill>
                <a:latin typeface="宋体" panose="02010600030101010101" pitchFamily="2" charset="-122"/>
                <a:ea typeface="宋体" panose="02010600030101010101" pitchFamily="2" charset="-122"/>
                <a:sym typeface="+mn-ea"/>
              </a:rPr>
              <a:t>。</a:t>
            </a:r>
            <a:endParaRPr lang="zh-CN" altLang="en-US" sz="2800" b="1">
              <a:solidFill>
                <a:srgbClr val="0000CC"/>
              </a:solidFill>
              <a:latin typeface="宋体" panose="02010600030101010101" pitchFamily="2" charset="-122"/>
              <a:ea typeface="宋体" panose="02010600030101010101" pitchFamily="2" charset="-122"/>
              <a:sym typeface="+mn-ea"/>
            </a:endParaRPr>
          </a:p>
        </p:txBody>
      </p:sp>
      <p:sp>
        <p:nvSpPr>
          <p:cNvPr id="34" name="文本框 33"/>
          <p:cNvSpPr txBox="1"/>
          <p:nvPr/>
        </p:nvSpPr>
        <p:spPr>
          <a:xfrm>
            <a:off x="5371465" y="89535"/>
            <a:ext cx="607441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sym typeface="+mn-ea"/>
              </a:rPr>
              <a:t>（一）工业革命</a:t>
            </a:r>
            <a:r>
              <a:rPr lang="zh-CN" altLang="en-US" sz="2800" b="1">
                <a:latin typeface="微软雅黑" panose="020B0503020204020204" charset="-122"/>
                <a:ea typeface="微软雅黑" panose="020B0503020204020204" charset="-122"/>
                <a:sym typeface="+mn-ea"/>
              </a:rPr>
              <a:t>（</a:t>
            </a:r>
            <a:r>
              <a:rPr lang="en-US" altLang="zh-CN" sz="2800" b="1">
                <a:latin typeface="微软雅黑" panose="020B0503020204020204" charset="-122"/>
                <a:ea typeface="微软雅黑" panose="020B0503020204020204" charset="-122"/>
                <a:sym typeface="+mn-ea"/>
              </a:rPr>
              <a:t>1760S-1840S</a:t>
            </a:r>
            <a:r>
              <a:rPr lang="zh-CN" altLang="en-US" sz="2800" b="1">
                <a:latin typeface="微软雅黑" panose="020B0503020204020204" charset="-122"/>
                <a:ea typeface="微软雅黑" panose="020B0503020204020204" charset="-122"/>
                <a:sym typeface="+mn-ea"/>
              </a:rPr>
              <a:t>）</a:t>
            </a:r>
            <a:endParaRPr lang="zh-CN" altLang="en-US" sz="2800" b="1">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par>
                                <p:cTn id="33" presetID="3" presetClass="entr" presetSubtype="10" fill="hold" nodeType="withEffect">
                                  <p:stCondLst>
                                    <p:cond delay="0"/>
                                  </p:stCondLst>
                                  <p:childTnLst>
                                    <p:set>
                                      <p:cBhvr>
                                        <p:cTn id="34" dur="1" fill="hold">
                                          <p:stCondLst>
                                            <p:cond delay="0"/>
                                          </p:stCondLst>
                                        </p:cTn>
                                        <p:tgtEl>
                                          <p:spTgt spid="22538"/>
                                        </p:tgtEl>
                                        <p:attrNameLst>
                                          <p:attrName>style.visibility</p:attrName>
                                        </p:attrNameLst>
                                      </p:cBhvr>
                                      <p:to>
                                        <p:strVal val="visible"/>
                                      </p:to>
                                    </p:set>
                                    <p:animEffect transition="in" filter="blinds(horizontal)">
                                      <p:cBhvr>
                                        <p:cTn id="35" dur="500"/>
                                        <p:tgtEl>
                                          <p:spTgt spid="2253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linds(horizont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linds(horizontal)">
                                      <p:cBhvr>
                                        <p:cTn id="48" dur="500"/>
                                        <p:tgtEl>
                                          <p:spTgt spid="2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linds(horizont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ldLvl="0" animBg="1"/>
      <p:bldP spid="6" grpId="1" animBg="1"/>
      <p:bldP spid="7" grpId="0"/>
      <p:bldP spid="10" grpId="0"/>
      <p:bldP spid="8" grpId="0"/>
      <p:bldP spid="21" grpId="0" animBg="1"/>
      <p:bldP spid="22" grpId="0" animBg="1"/>
      <p:bldP spid="29" grpId="0" animBg="1"/>
    </p:bldLst>
  </p:timing>
</p:sld>
</file>

<file path=ppt/tags/tag1.xml><?xml version="1.0" encoding="utf-8"?>
<p:tagLst xmlns:p="http://schemas.openxmlformats.org/presentationml/2006/main">
  <p:tag name="KSO_WM_UNIT_TABLE_BEAUTIFY" val="smartTable{8790e8bb-d896-4fc7-90aa-c57a597fc42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3518</Words>
  <Application>WPS 演示</Application>
  <PresentationFormat>宽屏</PresentationFormat>
  <Paragraphs>441</Paragraphs>
  <Slides>25</Slides>
  <Notes>0</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46" baseType="lpstr">
      <vt:lpstr>Arial</vt:lpstr>
      <vt:lpstr>宋体</vt:lpstr>
      <vt:lpstr>Wingdings</vt:lpstr>
      <vt:lpstr>楷体</vt:lpstr>
      <vt:lpstr>微软雅黑</vt:lpstr>
      <vt:lpstr>黑体</vt:lpstr>
      <vt:lpstr>汉仪书魂体简</vt:lpstr>
      <vt:lpstr>Wingdings 2</vt:lpstr>
      <vt:lpstr>方正清刻本悦宋简体</vt:lpstr>
      <vt:lpstr>Wingdings</vt:lpstr>
      <vt:lpstr>华文新魏</vt:lpstr>
      <vt:lpstr>Arial Unicode MS</vt:lpstr>
      <vt:lpstr>Calibri</vt:lpstr>
      <vt:lpstr>方正宋刻本秀楷简体</vt:lpstr>
      <vt:lpstr>Arial</vt:lpstr>
      <vt:lpstr>隶书</vt:lpstr>
      <vt:lpstr>Times New Roman</vt:lpstr>
      <vt:lpstr>Tahoma</vt:lpstr>
      <vt:lpstr>仿宋</vt:lpstr>
      <vt:lpstr>Office 主题</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fumeichun</cp:lastModifiedBy>
  <cp:revision>39</cp:revision>
  <dcterms:created xsi:type="dcterms:W3CDTF">2021-02-20T03:25:00Z</dcterms:created>
  <dcterms:modified xsi:type="dcterms:W3CDTF">2021-03-18T12:54:09Z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KSOSaveFontToCloudKey">
    <vt:lpwstr>520239237_embed</vt:lpwstr>
  </property>
</Properties>
</file>